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129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63" r:id="rId9"/>
    <p:sldId id="864" r:id="rId10"/>
    <p:sldId id="865" r:id="rId11"/>
    <p:sldId id="866" r:id="rId12"/>
    <p:sldId id="867" r:id="rId13"/>
    <p:sldId id="766" r:id="rId14"/>
    <p:sldId id="765" r:id="rId15"/>
    <p:sldId id="868" r:id="rId16"/>
    <p:sldId id="869" r:id="rId17"/>
    <p:sldId id="870" r:id="rId18"/>
    <p:sldId id="871" r:id="rId19"/>
    <p:sldId id="872" r:id="rId20"/>
    <p:sldId id="873" r:id="rId21"/>
    <p:sldId id="903" r:id="rId22"/>
    <p:sldId id="874" r:id="rId23"/>
    <p:sldId id="875" r:id="rId24"/>
    <p:sldId id="876" r:id="rId25"/>
    <p:sldId id="877" r:id="rId26"/>
    <p:sldId id="878" r:id="rId27"/>
    <p:sldId id="879" r:id="rId28"/>
    <p:sldId id="880" r:id="rId29"/>
    <p:sldId id="881" r:id="rId30"/>
    <p:sldId id="882" r:id="rId31"/>
    <p:sldId id="883" r:id="rId32"/>
    <p:sldId id="884" r:id="rId33"/>
    <p:sldId id="885" r:id="rId34"/>
    <p:sldId id="886" r:id="rId35"/>
    <p:sldId id="887" r:id="rId36"/>
    <p:sldId id="888" r:id="rId37"/>
    <p:sldId id="889" r:id="rId38"/>
    <p:sldId id="890" r:id="rId39"/>
    <p:sldId id="891" r:id="rId40"/>
    <p:sldId id="892" r:id="rId41"/>
    <p:sldId id="893" r:id="rId42"/>
    <p:sldId id="904" r:id="rId43"/>
    <p:sldId id="894" r:id="rId44"/>
    <p:sldId id="895" r:id="rId45"/>
    <p:sldId id="896" r:id="rId46"/>
    <p:sldId id="897" r:id="rId47"/>
    <p:sldId id="898" r:id="rId48"/>
    <p:sldId id="905" r:id="rId49"/>
    <p:sldId id="899" r:id="rId50"/>
    <p:sldId id="900" r:id="rId51"/>
    <p:sldId id="907" r:id="rId52"/>
    <p:sldId id="901" r:id="rId53"/>
    <p:sldId id="902" r:id="rId54"/>
    <p:sldId id="906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582" autoAdjust="0"/>
    <p:restoredTop sz="94258" autoAdjust="0"/>
  </p:normalViewPr>
  <p:slideViewPr>
    <p:cSldViewPr snapToGrid="0">
      <p:cViewPr varScale="1">
        <p:scale>
          <a:sx n="100" d="100"/>
          <a:sy n="100" d="100"/>
        </p:scale>
        <p:origin x="-1920" y="-84"/>
      </p:cViewPr>
      <p:guideLst>
        <p:guide orient="horz" pos="2155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51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presProps" Target="presProps.xml"  /><Relationship Id="rId57" Type="http://schemas.openxmlformats.org/officeDocument/2006/relationships/viewProps" Target="viewProps.xml"  /><Relationship Id="rId58" Type="http://schemas.openxmlformats.org/officeDocument/2006/relationships/theme" Target="theme/theme1.xml"  /><Relationship Id="rId59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2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347787" y="693188"/>
            <a:ext cx="6448425" cy="45624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lvl="0" algn="ctr">
              <a:defRPr/>
            </a:pPr>
            <a:r>
              <a:rPr lang="en-US" altLang="ko-KR" sz="5400" b="1" kern="0" cap="none" spc="0"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0" cap="none" spc="0"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>
          <a:xfrm>
            <a:off x="3044869" y="6309320"/>
            <a:ext cx="2912977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/>
                <a:ea typeface="Adobe Kaiti Std R"/>
              </a:rPr>
              <a:t>Copyright© 2021 </a:t>
            </a:r>
            <a:endParaRPr lang="ko-KR" altLang="ko-KR" sz="1100" b="1">
              <a:solidFill>
                <a:schemeClr val="bg1"/>
              </a:solidFill>
              <a:latin typeface="Adobe Kaiti Std R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3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4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5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9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0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3.png"  /><Relationship Id="rId3" Type="http://schemas.openxmlformats.org/officeDocument/2006/relationships/image" Target="../media/image54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5.png"  /><Relationship Id="rId3" Type="http://schemas.openxmlformats.org/officeDocument/2006/relationships/image" Target="../media/image56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1.png"  /><Relationship Id="rId3" Type="http://schemas.openxmlformats.org/officeDocument/2006/relationships/image" Target="../media/image62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3.png"  /><Relationship Id="rId3" Type="http://schemas.openxmlformats.org/officeDocument/2006/relationships/image" Target="../media/image64.png"  /><Relationship Id="rId4" Type="http://schemas.openxmlformats.org/officeDocument/2006/relationships/image" Target="../media/image65.png"  /><Relationship Id="rId5" Type="http://schemas.openxmlformats.org/officeDocument/2006/relationships/image" Target="../media/image66.png"  /><Relationship Id="rId6" Type="http://schemas.openxmlformats.org/officeDocument/2006/relationships/image" Target="../media/image67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9.png"  /><Relationship Id="rId3" Type="http://schemas.openxmlformats.org/officeDocument/2006/relationships/image" Target="../media/image70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1.png"  /><Relationship Id="rId3" Type="http://schemas.openxmlformats.org/officeDocument/2006/relationships/image" Target="../media/image72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&lt;7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시각화 라이브러리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파이썬으로 하는 데이터 시각화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시각화 단계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:</a:t>
            </a:r>
            <a:r>
              <a:rPr lang="ko-KR" altLang="en-US"/>
              <a:t> 시각화 라이브러리 불러오기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2단계 : x축, y축에 표시할 데이터 정하기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3단계 : plot( ) 함수에 데이터 입력하기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4단계 : 그래프 보여 주기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68813" y="2019597"/>
            <a:ext cx="4447941" cy="42510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맷플롯립 라이브러리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맷플롯립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그래프를 그릴 때 가장 많이 사용하는 파이썬 라이브러리 중 하나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다양한 유형의 그래프를 간편하게 그릴 수 있음.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2587" y="2400300"/>
            <a:ext cx="5838825" cy="4193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시각화 옵션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제목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그래프 제목은 title( ) 함수를 사용하여 표현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3025" y="2595562"/>
            <a:ext cx="6457949" cy="3074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시각화 옵션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범례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두 개 이상의 데이터를 표현할 때 사용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8871" y="2619375"/>
            <a:ext cx="5726257" cy="2889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시각화 옵션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색상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색상은 plot( ) 함수에 color 속성을 추가하여 표현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6812" y="2571750"/>
            <a:ext cx="6810375" cy="3193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시각화 옵션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x축 및 y축 이름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x축 이름은 xlabel( ) 함수를 사용하고 y축 이름은 ylabel( ) 함수를 사용하여 표현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7762" y="2500312"/>
            <a:ext cx="6848475" cy="3264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시각화 옵션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그래프 선 모양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실선은 ‘-’, 파선은 ‘--’, 점쇄선은 ‘-.’, 점선은 ‘:’ 기호로 설정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4950" y="2411134"/>
            <a:ext cx="6134099" cy="41078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시각화 옵션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그림 범위 지정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xlim( ) 함수와 ylim( ) 함수를 사용하여 그림의 범위를 수동으로 조정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7825" y="2451132"/>
            <a:ext cx="5848350" cy="4121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시각화 옵션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마커 및 색상 속성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plot() 함수에서 marker 속성을 사용하면 선의 점 모양을 다양하게 변경할 수 있다.                 마커와 색상속성은 다음과 같다.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7797" y="2442454"/>
            <a:ext cx="2133600" cy="100965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9212" y="3278109"/>
            <a:ext cx="6505574" cy="3000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809632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시각화 필요성을 이해하고 사용한다.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시각화에 효율적인 맷플롯립(Matplotlib) 라이브러리를 이해하고 사용한다.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맷플롯립(Matplotlib) 라이브러리로 표현한 그래프에 시본(Seaborn) 라이브러리를 활용하여 손쉽게 입체적이고 실용적인 그래프로 표현한다.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시각화 옵션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내장 시각화 옵션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내장 그래프 도구를 이용하여 기본적인 시각화를 할 수 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136" y="2511277"/>
            <a:ext cx="4280888" cy="1835444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rcRect t="18180"/>
          <a:stretch>
            <a:fillRect/>
          </a:stretch>
        </p:blipFill>
        <p:spPr>
          <a:xfrm>
            <a:off x="4357861" y="2806225"/>
            <a:ext cx="4690889" cy="2540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선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셋 정보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에어코리아(https://www.airkorea.or.kr/)에서 2001년 ~ 2019년까지의 미세먼지 데이터 ‘fine_dust.xlsx’ 파일을 다운로드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8674" y="2671762"/>
            <a:ext cx="7486650" cy="2979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선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세션 저장소에 업로드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코랩 노트에서 왼쪽 폴더 모양의 ‘파일’ 아이콘을 클릭한다.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파일 화면이 표시되면 ‘fine_dust.xlsx’ 엑셀 파일을 드래그하여 업로드한다.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0587" y="2657475"/>
            <a:ext cx="7362825" cy="331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선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읽어와서 선 그래프 그리기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604" y="2262531"/>
            <a:ext cx="4262698" cy="1492495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311522"/>
            <a:ext cx="4137025" cy="3366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선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읽어와서 선 그래프 그리기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이러한 과정을 통해 다중 선 그래프를 그리게 된다.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3775" y="2375023"/>
            <a:ext cx="4296450" cy="4302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막대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세로 막대 그래프 그리기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2630" y="1436282"/>
            <a:ext cx="4801013" cy="5135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막대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그룹 세로 막대 그래프 그리기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2875" y="1104547"/>
            <a:ext cx="4455459" cy="56105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막대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그룹 누적 가로 막대 그래프 그리기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24350" y="1362074"/>
            <a:ext cx="4520608" cy="515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산점도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셋 정보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공공데이터포털(https://www.data.go.kr/)에서 2020년 건강검진 일부 데이터‘health_screenings_2020_1000ea.xlsx’ 파일을 다운로드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8445" y="2445488"/>
            <a:ext cx="4283555" cy="3197659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509552"/>
            <a:ext cx="4326318" cy="4348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산점도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읽어와서 산점도 그래프 그리기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8416" y="2050206"/>
            <a:ext cx="3445544" cy="1026613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9231" y="3122248"/>
            <a:ext cx="3461538" cy="3613203"/>
          </a:xfrm>
          <a:prstGeom prst="rect">
            <a:avLst/>
          </a:prstGeom>
        </p:spPr>
      </p:pic>
      <p:grpSp>
        <p:nvGrpSpPr>
          <p:cNvPr id="40" name=""/>
          <p:cNvGrpSpPr/>
          <p:nvPr/>
        </p:nvGrpSpPr>
        <p:grpSpPr>
          <a:xfrm rot="0">
            <a:off x="4572000" y="1190625"/>
            <a:ext cx="3885479" cy="5543550"/>
            <a:chOff x="-9525" y="-2705100"/>
            <a:chExt cx="7410450" cy="10572750"/>
          </a:xfrm>
        </p:grpSpPr>
        <p:pic>
          <p:nvPicPr>
            <p:cNvPr id="4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-2705100"/>
              <a:ext cx="7400925" cy="6400800"/>
            </a:xfrm>
            <a:prstGeom prst="rect">
              <a:avLst/>
            </a:prstGeom>
          </p:spPr>
        </p:pic>
        <p:pic>
          <p:nvPicPr>
            <p:cNvPr id="42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-9525" y="3619499"/>
              <a:ext cx="7353300" cy="42481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01 </a:t>
            </a:r>
            <a:r>
              <a:rPr lang="ko-KR" altLang="en-US" sz="2100" b="1">
                <a:latin typeface="맑은 고딕"/>
                <a:ea typeface="맑은 고딕"/>
              </a:rPr>
              <a:t>데이터 시각화 이해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02</a:t>
            </a:r>
            <a:r>
              <a:rPr lang="ko-KR" altLang="en-US" sz="2100" b="1">
                <a:latin typeface="맑은 고딕"/>
                <a:ea typeface="맑은 고딕"/>
              </a:rPr>
              <a:t> 맷플롯립 라이브러리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03</a:t>
            </a:r>
            <a:r>
              <a:rPr lang="ko-KR" altLang="en-US" sz="2100" b="1">
                <a:latin typeface="맑은 고딕"/>
                <a:ea typeface="맑은 고딕"/>
              </a:rPr>
              <a:t> 시본 라이브러리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17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히스토그램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히스토그램 그리기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24679" y="1295400"/>
            <a:ext cx="4595478" cy="536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히스토그램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그룹 히스토그램 그리기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6988" y="2095501"/>
            <a:ext cx="3699803" cy="4475109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099584"/>
            <a:ext cx="3945700" cy="4449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상자수염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분포를 시각화하여 탐색하는 방법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9939" y="2271712"/>
            <a:ext cx="3484120" cy="431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맷플롯립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상자수염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상자수염 그래프 그리기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067" y="1988094"/>
            <a:ext cx="4119933" cy="4660356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028098"/>
            <a:ext cx="4203828" cy="45676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시본 라이브러리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맷플롯립을 기반으로 다양한 테마와 통계용 차트 등의 동적인 기능을 추가한 시각화 라이브러리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6712" y="2238375"/>
            <a:ext cx="4071404" cy="1964094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90925" y="4199832"/>
            <a:ext cx="5191126" cy="2496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 준비하기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라이브러리 및 데이터 읽어오기</a:t>
            </a:r>
            <a:endParaRPr lang="ko-KR" altLang="en-US"/>
          </a:p>
          <a:p>
            <a:pPr lvl="2">
              <a:defRPr/>
            </a:pPr>
            <a:r>
              <a:rPr lang="ko-KR" altLang="en-US" spc="-100"/>
              <a:t>2020년 건강검진 ‘health_screenings_2020_1000ea.xlsx’ 엑셀 파일을 읽어와 동적인 시각화를 표현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4950" y="2795587"/>
            <a:ext cx="6134100" cy="2486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 준비하기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전처리</a:t>
            </a:r>
            <a:endParaRPr lang="ko-KR" altLang="en-US"/>
          </a:p>
          <a:p>
            <a:pPr lvl="2">
              <a:defRPr/>
            </a:pPr>
            <a:r>
              <a:rPr lang="ko-KR" altLang="en-US" spc="0"/>
              <a:t>문자열로 변경하여 데이터 전처리하는 과정</a:t>
            </a:r>
            <a:endParaRPr lang="ko-KR" altLang="en-US" spc="-100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1612" y="2714625"/>
            <a:ext cx="6200774" cy="26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시본 막대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준비하기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1612" y="2219325"/>
            <a:ext cx="6200774" cy="241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시본 막대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막대 그래프 그리기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14900" y="1152524"/>
            <a:ext cx="3827624" cy="5410200"/>
          </a:xfrm>
          <a:prstGeom prst="rect">
            <a:avLst/>
          </a:prstGeom>
        </p:spPr>
      </p:pic>
      <p:grpSp>
        <p:nvGrpSpPr>
          <p:cNvPr id="55" name=""/>
          <p:cNvGrpSpPr/>
          <p:nvPr/>
        </p:nvGrpSpPr>
        <p:grpSpPr>
          <a:xfrm rot="0">
            <a:off x="795337" y="2166937"/>
            <a:ext cx="3971384" cy="4391675"/>
            <a:chOff x="862012" y="1204912"/>
            <a:chExt cx="7515225" cy="8310561"/>
          </a:xfrm>
        </p:grpSpPr>
        <p:pic>
          <p:nvPicPr>
            <p:cNvPr id="5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04875" y="1204912"/>
              <a:ext cx="7334250" cy="4448175"/>
            </a:xfrm>
            <a:prstGeom prst="rect">
              <a:avLst/>
            </a:prstGeom>
          </p:spPr>
        </p:pic>
        <p:pic>
          <p:nvPicPr>
            <p:cNvPr id="57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62012" y="5629274"/>
              <a:ext cx="7515225" cy="38862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 시각화 이해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시본 막대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add_subplot( ) 함수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add_subplot( ) 함수의 인자를 통해 서브플롯 개수를 조정한다.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628650" lvl="2" indent="-180975" algn="l">
              <a:spcAft>
                <a:spcPts val="400"/>
              </a:spcAft>
              <a:buClr>
                <a:schemeClr val="bg1">
                  <a:lumMod val="50000"/>
                </a:schemeClr>
              </a:buClr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add_subplot(1, 2, 1)은1x2(행x열)의 서브플롯을 생성한다는 의미한다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세 번째 인자 1은 생성된 두 개의 서브플롯 중 첫 번째 서브플롯을 의미한다.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마찬가지로 (1, 2, 2)는 1x2 서브플롯에서 두 번째 서브플롯을 의미한다.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225" y="1885950"/>
            <a:ext cx="2133600" cy="100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시본 산점도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준비하기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5900" y="2376487"/>
            <a:ext cx="6172200" cy="210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시본 산점도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시본 스트립 플롯 그래프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238" y="2066925"/>
            <a:ext cx="4235515" cy="4084948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05350" y="2085975"/>
            <a:ext cx="4242062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시본 산점도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시본 스웜 플롯 그래프 그리기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0868" y="2133600"/>
            <a:ext cx="4166381" cy="1139798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29162" y="2156763"/>
            <a:ext cx="4134183" cy="4224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시본 히스토그램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시본 히스토그램 그래프 그리기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4745" y="2084788"/>
            <a:ext cx="3877254" cy="4630336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9051" y="2078428"/>
            <a:ext cx="3877254" cy="4488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시본 상자수염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시본 상자수염 그래프 그리기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6728" y="2024062"/>
            <a:ext cx="4215272" cy="3940187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76775" y="2038349"/>
            <a:ext cx="4191000" cy="4077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카운트 플롯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카운트 플롯 그래프 그리기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9177" y="2126838"/>
            <a:ext cx="4242822" cy="3624191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6138" y="2119313"/>
            <a:ext cx="4237347" cy="3717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바이올린 플롯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바이올린 플롯 그래프 그리기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333" y="2105025"/>
            <a:ext cx="4402666" cy="3911599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076450"/>
            <a:ext cx="4419600" cy="441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시본 히트맵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바이올린 플롯 그래프 그리기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2"/>
          <a:srcRect t="39370"/>
          <a:stretch>
            <a:fillRect/>
          </a:stretch>
        </p:blipFill>
        <p:spPr>
          <a:xfrm>
            <a:off x="4424362" y="1403867"/>
            <a:ext cx="3975972" cy="715743"/>
          </a:xfrm>
          <a:prstGeom prst="rect">
            <a:avLst/>
          </a:prstGeom>
        </p:spPr>
      </p:pic>
      <p:grpSp>
        <p:nvGrpSpPr>
          <p:cNvPr id="76" name=""/>
          <p:cNvGrpSpPr/>
          <p:nvPr/>
        </p:nvGrpSpPr>
        <p:grpSpPr>
          <a:xfrm rot="0">
            <a:off x="416719" y="2247147"/>
            <a:ext cx="3960738" cy="3884571"/>
            <a:chOff x="638175" y="2757487"/>
            <a:chExt cx="4953000" cy="4857751"/>
          </a:xfrm>
        </p:grpSpPr>
        <p:pic>
          <p:nvPicPr>
            <p:cNvPr id="7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47700" y="2757487"/>
              <a:ext cx="4914900" cy="1914525"/>
            </a:xfrm>
            <a:prstGeom prst="rect">
              <a:avLst/>
            </a:prstGeom>
          </p:spPr>
        </p:pic>
        <p:pic>
          <p:nvPicPr>
            <p:cNvPr id="7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8175" y="4614863"/>
              <a:ext cx="4953000" cy="3000375"/>
            </a:xfrm>
            <a:prstGeom prst="rect">
              <a:avLst/>
            </a:prstGeom>
          </p:spPr>
        </p:pic>
      </p:grpSp>
      <p:grpSp>
        <p:nvGrpSpPr>
          <p:cNvPr id="79" name=""/>
          <p:cNvGrpSpPr/>
          <p:nvPr/>
        </p:nvGrpSpPr>
        <p:grpSpPr>
          <a:xfrm rot="0">
            <a:off x="4419601" y="2228850"/>
            <a:ext cx="3991206" cy="4543424"/>
            <a:chOff x="4562475" y="2624137"/>
            <a:chExt cx="4991100" cy="5681662"/>
          </a:xfrm>
        </p:grpSpPr>
        <p:pic>
          <p:nvPicPr>
            <p:cNvPr id="77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572000" y="2624137"/>
              <a:ext cx="4943475" cy="2371725"/>
            </a:xfrm>
            <a:prstGeom prst="rect">
              <a:avLst/>
            </a:prstGeom>
          </p:spPr>
        </p:pic>
        <p:pic>
          <p:nvPicPr>
            <p:cNvPr id="78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562475" y="4876799"/>
              <a:ext cx="4991100" cy="3429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시본 히트맵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바이올린 플롯 그래프 그리기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triu( ) 함수와 tril( ) 함수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857130" lvl="3" indent="-228480" algn="l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함초롬바탕"/>
              <a:buChar char="―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triu( ) 함수 : 히트맵 그래프에서 1로 표시된 대각선을 중심으로 오른쪽 상단의 삼각형 영역을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보이지 않도록 한다.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857130" lvl="3" indent="-228480" algn="l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함초롬바탕"/>
              <a:buChar char="―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ril( ) 함수 : 히트맵 그래프에서 1로 표시된 대각선을 중심으로 왼쪽 하단의 삼각형 영역을 보이지 않도록 한다.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637" y="2053281"/>
            <a:ext cx="2133600" cy="100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 시각화 장점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많은 양의 데이터를 시각적으로 요약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3119" y="2218936"/>
            <a:ext cx="5057762" cy="4363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다중 플롯 그리드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패싯 그리드 그래프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818" y="2124075"/>
            <a:ext cx="4310181" cy="3371741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114550"/>
            <a:ext cx="4343401" cy="4451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시본 라이브러리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다중 플롯 그리드 그래프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패싯 그리드 그래프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5444" y="2052637"/>
            <a:ext cx="4146555" cy="4265709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9782" y="1547812"/>
            <a:ext cx="4138612" cy="474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시각을 통한 데이터 인사이트 도출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1">
              <a:defRPr/>
            </a:pPr>
            <a:r>
              <a:rPr lang="ko-KR" altLang="en-US"/>
              <a:t>많은 양의 데이터를 시각적으로 요약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시각화 요소인 도형의 형태, 크기, 위치, 색 정보 등으로 시각적 패턴을 찾는다.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정확한 전달을 위해 시각화 형태를 잘 선택해야 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데이터 시각화의 목적을 명확히 해야 한다.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더 정확한 데이터 분석 결과 도출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데이터 분석 결과를 전달하기 위한 목적으로도 사용된다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시각화를 활용하여 데이터를 분석하는 시각적 분석으로도 활용된다.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 시각화 활용 사례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시각화 대시보드를 통한 공동의 데이터 활용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데이터 시각화를 공유하는 방식 중 하나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4951" y="1686054"/>
            <a:ext cx="4082321" cy="4609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 시각화 활용 사례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다양한 분야에서의 시각화 활용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데이터 시각화는 데이터가 존재하는 모든 분야에서 활용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공공데이터 포털 시각화 서비스, 지자체별 공공데이터를 개방하는 다수의 사이트 대표 사례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6900" y="2672598"/>
            <a:ext cx="5410199" cy="4185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파이썬으로 하는 데이터 시각화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시각화 라이브러리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데이터 분석 목적에 따라</a:t>
            </a:r>
            <a:endParaRPr lang="ko-KR" altLang="en-US"/>
          </a:p>
          <a:p>
            <a:pPr marL="447675" lvl="2" indent="0">
              <a:buNone/>
              <a:defRPr/>
            </a:pPr>
            <a:r>
              <a:rPr lang="ko-KR" altLang="en-US"/>
              <a:t>선택적으로 사용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21843" y="1667330"/>
            <a:ext cx="5565974" cy="4898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720</ep:Words>
  <ep:PresentationFormat>화면 슬라이드 쇼(4:3)</ep:PresentationFormat>
  <ep:Paragraphs>188</ep:Paragraphs>
  <ep:Slides>52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ep:HeadingPairs>
  <ep:TitlesOfParts>
    <vt:vector size="53" baseType="lpstr">
      <vt:lpstr>Office 테마</vt:lpstr>
      <vt:lpstr>슬라이드 1</vt:lpstr>
      <vt:lpstr>슬라이드 2</vt:lpstr>
      <vt:lpstr>슬라이드 3</vt:lpstr>
      <vt:lpstr>슬라이드 4</vt:lpstr>
      <vt:lpstr>1. 데이터 시각화 이해</vt:lpstr>
      <vt:lpstr>1. 데이터 시각화 이해</vt:lpstr>
      <vt:lpstr>1. 데이터 시각화 이해</vt:lpstr>
      <vt:lpstr>1. 데이터 시각화 이해</vt:lpstr>
      <vt:lpstr>1. 데이터 시각화 이해</vt:lpstr>
      <vt:lpstr>1. 데이터 시각화 이해</vt:lpstr>
      <vt:lpstr>슬라이드 11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2. 맷플롯립 라이브러리</vt:lpstr>
      <vt:lpstr>슬라이드 34</vt:lpstr>
      <vt:lpstr>3. 시본 라이브러리</vt:lpstr>
      <vt:lpstr>3. 시본 라이브러리</vt:lpstr>
      <vt:lpstr>3. 시본 라이브러리</vt:lpstr>
      <vt:lpstr>3. 시본 라이브러리</vt:lpstr>
      <vt:lpstr>3. 시본 라이브러리</vt:lpstr>
      <vt:lpstr>3. 시본 라이브러리</vt:lpstr>
      <vt:lpstr>3. 시본 라이브러리</vt:lpstr>
      <vt:lpstr>3. 시본 라이브러리</vt:lpstr>
      <vt:lpstr>3. 시본 라이브러리</vt:lpstr>
      <vt:lpstr>3. 시본 라이브러리</vt:lpstr>
      <vt:lpstr>3. 시본 라이브러리</vt:lpstr>
      <vt:lpstr>3. 시본 라이브러리</vt:lpstr>
      <vt:lpstr>3. 시본 라이브러리</vt:lpstr>
      <vt:lpstr>3. 시본 라이브러리</vt:lpstr>
      <vt:lpstr>3. 시본 라이브러리</vt:lpstr>
      <vt:lpstr>3. 시본 라이브러리</vt:lpstr>
      <vt:lpstr>슬라이드 51</vt:lpstr>
      <vt:lpstr>슬라이드 52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nmedi</cp:lastModifiedBy>
  <dcterms:modified xsi:type="dcterms:W3CDTF">2023-05-30T05:31:49.154</dcterms:modified>
  <cp:revision>868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