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29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63" r:id="rId9"/>
    <p:sldId id="864" r:id="rId10"/>
    <p:sldId id="887" r:id="rId11"/>
    <p:sldId id="865" r:id="rId12"/>
    <p:sldId id="866" r:id="rId13"/>
    <p:sldId id="766" r:id="rId14"/>
    <p:sldId id="765" r:id="rId15"/>
    <p:sldId id="867" r:id="rId16"/>
    <p:sldId id="868" r:id="rId17"/>
    <p:sldId id="869" r:id="rId18"/>
    <p:sldId id="870" r:id="rId19"/>
    <p:sldId id="871" r:id="rId20"/>
    <p:sldId id="872" r:id="rId21"/>
    <p:sldId id="873" r:id="rId22"/>
    <p:sldId id="874" r:id="rId23"/>
    <p:sldId id="875" r:id="rId24"/>
    <p:sldId id="876" r:id="rId25"/>
    <p:sldId id="877" r:id="rId26"/>
    <p:sldId id="878" r:id="rId27"/>
    <p:sldId id="879" r:id="rId28"/>
    <p:sldId id="880" r:id="rId29"/>
    <p:sldId id="881" r:id="rId30"/>
    <p:sldId id="882" r:id="rId31"/>
    <p:sldId id="883" r:id="rId32"/>
    <p:sldId id="888" r:id="rId33"/>
    <p:sldId id="884" r:id="rId34"/>
    <p:sldId id="885" r:id="rId35"/>
    <p:sldId id="886" r:id="rId36"/>
    <p:sldId id="88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82" autoAdjust="0"/>
    <p:restoredTop sz="94258" autoAdjust="0"/>
  </p:normalViewPr>
  <p:slideViewPr>
    <p:cSldViewPr snapToGrid="0">
      <p:cViewPr>
        <p:scale>
          <a:sx n="90" d="100"/>
          <a:sy n="90" d="100"/>
        </p:scale>
        <p:origin x="-1920" y="-84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1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2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://happykorea.re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&lt;9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행복지수 데이터 분석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세션 저장소에 업로드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(2)</a:t>
            </a:r>
            <a:r>
              <a:rPr lang="ko-KR" altLang="en-US"/>
              <a:t> 코랩 노트의 왼쪽 메뉴에서 ‘파일’ 아이콘을 클릭한다.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파일 화면이 열리면 수집한 8개의 엑셀 파일을 드래그하여 업로드한다.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1419" y="2578244"/>
            <a:ext cx="610552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데이터 가공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읽어와서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26" name=""/>
          <p:cNvGrpSpPr/>
          <p:nvPr/>
        </p:nvGrpSpPr>
        <p:grpSpPr>
          <a:xfrm rot="0">
            <a:off x="51200" y="1855753"/>
            <a:ext cx="4547898" cy="3400492"/>
            <a:chOff x="1447800" y="2200275"/>
            <a:chExt cx="6229350" cy="4657725"/>
          </a:xfrm>
        </p:grpSpPr>
        <p:pic>
          <p:nvPicPr>
            <p:cNvPr id="2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47800" y="2200275"/>
              <a:ext cx="6229350" cy="2038350"/>
            </a:xfrm>
            <a:prstGeom prst="rect">
              <a:avLst/>
            </a:prstGeom>
          </p:spPr>
        </p:pic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04950" y="4219575"/>
              <a:ext cx="6134100" cy="2638425"/>
            </a:xfrm>
            <a:prstGeom prst="rect">
              <a:avLst/>
            </a:prstGeom>
          </p:spPr>
        </p:pic>
      </p:grpSp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871397"/>
            <a:ext cx="4464450" cy="2475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읽어와서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07330" y="1174751"/>
            <a:ext cx="5005514" cy="2630409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1561" y="3801779"/>
            <a:ext cx="4990042" cy="2738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읽어와서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81401" y="1155170"/>
            <a:ext cx="4906926" cy="2673063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8170" y="3853482"/>
            <a:ext cx="4884209" cy="2877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읽어와서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16853" y="1186920"/>
            <a:ext cx="4907292" cy="2685696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01508" y="3899411"/>
            <a:ext cx="4914900" cy="2632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병합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082" y="1794933"/>
            <a:ext cx="4421918" cy="4346271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811338"/>
            <a:ext cx="4449426" cy="3019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병합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8" name=""/>
          <p:cNvGrpSpPr/>
          <p:nvPr/>
        </p:nvGrpSpPr>
        <p:grpSpPr>
          <a:xfrm rot="0">
            <a:off x="132018" y="1912698"/>
            <a:ext cx="4439981" cy="3032603"/>
            <a:chOff x="1514475" y="2509837"/>
            <a:chExt cx="6115050" cy="4176712"/>
          </a:xfrm>
        </p:grpSpPr>
        <p:pic>
          <p:nvPicPr>
            <p:cNvPr id="3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14475" y="2509837"/>
              <a:ext cx="6115050" cy="1838325"/>
            </a:xfrm>
            <a:prstGeom prst="rect">
              <a:avLst/>
            </a:prstGeom>
          </p:spPr>
        </p:pic>
        <p:pic>
          <p:nvPicPr>
            <p:cNvPr id="3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14475" y="4305300"/>
              <a:ext cx="6115050" cy="2381250"/>
            </a:xfrm>
            <a:prstGeom prst="rect">
              <a:avLst/>
            </a:prstGeom>
          </p:spPr>
        </p:pic>
      </p:grpSp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947809"/>
            <a:ext cx="4488392" cy="302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병합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034" y="1947810"/>
            <a:ext cx="4365965" cy="2962378"/>
          </a:xfrm>
          <a:prstGeom prst="rect">
            <a:avLst/>
          </a:prstGeom>
        </p:spPr>
      </p:pic>
      <p:grpSp>
        <p:nvGrpSpPr>
          <p:cNvPr id="43" name=""/>
          <p:cNvGrpSpPr/>
          <p:nvPr/>
        </p:nvGrpSpPr>
        <p:grpSpPr>
          <a:xfrm rot="0">
            <a:off x="4572000" y="1937414"/>
            <a:ext cx="4433445" cy="3002263"/>
            <a:chOff x="1414462" y="2490787"/>
            <a:chExt cx="6257924" cy="4329112"/>
          </a:xfrm>
        </p:grpSpPr>
        <p:pic>
          <p:nvPicPr>
            <p:cNvPr id="4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471612" y="2490787"/>
              <a:ext cx="6200774" cy="1876425"/>
            </a:xfrm>
            <a:prstGeom prst="rect">
              <a:avLst/>
            </a:prstGeom>
          </p:spPr>
        </p:pic>
        <p:pic>
          <p:nvPicPr>
            <p:cNvPr id="4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14462" y="4276725"/>
              <a:ext cx="6200774" cy="25431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병합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940" y="1889382"/>
            <a:ext cx="4460059" cy="3079236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1999" y="1901245"/>
            <a:ext cx="4453155" cy="2941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809632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행복지수 데이터 분석을 위한 분석 대상 데이터를 수집한다.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수집한 데이터를 목적에 따라 가공하고 데이터를 분석한다.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한글 폰트 설정 후 시각화하여 분석 결과를 해석한다.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병합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48" name=""/>
          <p:cNvGrpSpPr/>
          <p:nvPr/>
        </p:nvGrpSpPr>
        <p:grpSpPr>
          <a:xfrm rot="0">
            <a:off x="3625559" y="1200149"/>
            <a:ext cx="4951702" cy="5334662"/>
            <a:chOff x="358485" y="1533525"/>
            <a:chExt cx="6241906" cy="6724650"/>
          </a:xfrm>
        </p:grpSpPr>
        <p:pic>
          <p:nvPicPr>
            <p:cNvPr id="4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61517" y="1533525"/>
              <a:ext cx="6238874" cy="1895475"/>
            </a:xfrm>
            <a:prstGeom prst="rect">
              <a:avLst/>
            </a:prstGeom>
          </p:spPr>
        </p:pic>
        <p:pic>
          <p:nvPicPr>
            <p:cNvPr id="4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8485" y="3371850"/>
              <a:ext cx="6172200" cy="48863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검산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0825" y="1290637"/>
            <a:ext cx="5429250" cy="1773330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1775" y="3052762"/>
            <a:ext cx="5462867" cy="1756522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1775" y="4814607"/>
            <a:ext cx="5429250" cy="1748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검산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7025" y="1138237"/>
            <a:ext cx="5632282" cy="1816016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7500" y="3009900"/>
            <a:ext cx="5649828" cy="1772151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28925" y="4819651"/>
            <a:ext cx="5667374" cy="1807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검산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2088" y="2085975"/>
            <a:ext cx="6200774" cy="1981200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90662" y="4100512"/>
            <a:ext cx="6162674" cy="1952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가공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검산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0187" y="1985962"/>
            <a:ext cx="6143625" cy="4029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데이터 분석 및 시각화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분석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56" name=""/>
          <p:cNvGrpSpPr/>
          <p:nvPr/>
        </p:nvGrpSpPr>
        <p:grpSpPr>
          <a:xfrm rot="0">
            <a:off x="70544" y="1738599"/>
            <a:ext cx="4510981" cy="3361751"/>
            <a:chOff x="386171" y="1985962"/>
            <a:chExt cx="5265659" cy="3924166"/>
          </a:xfrm>
        </p:grpSpPr>
        <p:pic>
          <p:nvPicPr>
            <p:cNvPr id="5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6171" y="1985962"/>
              <a:ext cx="5265659" cy="1229994"/>
            </a:xfrm>
            <a:prstGeom prst="rect">
              <a:avLst/>
            </a:prstGeom>
          </p:spPr>
        </p:pic>
        <p:pic>
          <p:nvPicPr>
            <p:cNvPr id="5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22347" y="3176808"/>
              <a:ext cx="5177229" cy="2733320"/>
            </a:xfrm>
            <a:prstGeom prst="rect">
              <a:avLst/>
            </a:prstGeom>
          </p:spPr>
        </p:pic>
      </p:grpSp>
      <p:pic>
        <p:nvPicPr>
          <p:cNvPr id="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767011"/>
            <a:ext cx="4442112" cy="2417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분석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260" y="1816628"/>
            <a:ext cx="4439740" cy="3011952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810808"/>
            <a:ext cx="4392147" cy="3141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분석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0187" y="1855787"/>
            <a:ext cx="6143625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35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한글 폰트 설치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코랩에서는 맷플롯립으로 그래프를 그릴 때 한글이 깨지기 때문에 다음의 한글 폰트 설치 코드를 실행하여 설치를 진행해야 한다.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주의할 점은 코랩이라는 가상환경에 설치한 한글 폰트는 세션이 종료되면 매번 재설치를 해야 한다.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설치 후에는 반드시 ‘런타임 다시시작’을 클릭한다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한글 폰트 설치 부분을 제외한 데이터를 읽어와서 시각화하는 모든 코드를 재실행한다.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0810" y="3860761"/>
            <a:ext cx="6142380" cy="1898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분석 대상 데이터 수집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데이터 가공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</a:t>
            </a:r>
            <a:r>
              <a:rPr lang="ko-KR" altLang="en-US" sz="2100" b="1">
                <a:latin typeface="맑은 고딕"/>
                <a:ea typeface="맑은 고딕"/>
              </a:rPr>
              <a:t> 데이터 분석 및 시각화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17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한글 폰트 설정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1행에서는 그래프를 그리기 위한 맷플롯립(matplotlib) 라이브러리를 임포트(Import)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2행에서는 한글 폰트 설정을 위한 폰트 매니저(matplotlib.font_manager)를 임포트(Import)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3행에서는 시본(Seaborn) 라이브러리를 임포트(Import)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5행에서는 나눔고딕 폰트 경로를 변수 font_path에 저장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6행에서는 나눔고딕 폰트, 글자 크기 10의 폰트 정보를 변수 font_name에 저장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8행에서는 5행과 6행에서 지정한 한글 폰트 정보를 rc( )를 이용하여 적용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1265" y="4101894"/>
            <a:ext cx="5501470" cy="2541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3234744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선 그래프로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행복지수가 ‘시도’별 지역에 따라 얼마나 차이가 나는지 선 그래프로 시각화하여 출력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5378" y="1177588"/>
            <a:ext cx="4935191" cy="5680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4197828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막대 그래프로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세로 막대 그래프의 서브플롯을 활성화하여 8개의 요소들을 구분하여 출력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8366" y="2653063"/>
            <a:ext cx="4411133" cy="2164469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82834" y="1047749"/>
            <a:ext cx="3813499" cy="5566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4197828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히트맵 그래프로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시본(Seaborn) 라이브러리를 추가로 이용하여 데이터 범위를 다양한 색상으로 출력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909" y="2944283"/>
            <a:ext cx="4273273" cy="2378396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73083" y="1475317"/>
            <a:ext cx="4234069" cy="3907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분석 대상 데이터 수집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대한민국 행복지도 사이트에서 수집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(1)</a:t>
            </a:r>
            <a:r>
              <a:rPr lang="ko-KR" altLang="en-US"/>
              <a:t> 대한민국 행복지도 사이트(</a:t>
            </a:r>
            <a:r>
              <a:rPr lang="ko-KR" altLang="en-US">
                <a:hlinkClick r:id="rId2"/>
              </a:rPr>
              <a:t>http://happykorea.re.kr/</a:t>
            </a:r>
            <a:r>
              <a:rPr lang="ko-KR" altLang="en-US"/>
              <a:t>)에 접속한다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화면 상단 메뉴에서 ‘2019 행복지도’ → ‘삶의만족도’를 클릭한다.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(2)</a:t>
            </a:r>
            <a:r>
              <a:rPr lang="ko-KR" altLang="en-US"/>
              <a:t> 삶의만족도의 &lt;엑셀다운로드&gt; 버튼을 클릭한다.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9832" y="2642133"/>
            <a:ext cx="6244168" cy="1573733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rcRect l="1250" t="1360"/>
          <a:stretch>
            <a:fillRect/>
          </a:stretch>
        </p:blipFill>
        <p:spPr>
          <a:xfrm>
            <a:off x="3124199" y="3795183"/>
            <a:ext cx="5869517" cy="3062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대한민국 행복지도 사이트에서 수집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(3)</a:t>
            </a:r>
            <a:r>
              <a:rPr lang="ko-KR" altLang="en-US"/>
              <a:t> 저장 위치를 지정하고 &lt;저장&gt; 버튼을 클릭하여 저장한다.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(4)</a:t>
            </a:r>
            <a:r>
              <a:rPr lang="ko-KR" altLang="en-US"/>
              <a:t> 엑셀에서 파일을 불러오면 전국의 구군별 삶의 만족도를 확인할 수 있다.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817" y="3428999"/>
            <a:ext cx="3544562" cy="222029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29050" y="2436812"/>
            <a:ext cx="4941359" cy="2244577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26797" y="4772025"/>
            <a:ext cx="4808050" cy="1954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대한민국 행복지도 사이트에서 수집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(5)</a:t>
            </a:r>
            <a:r>
              <a:rPr lang="ko-KR" altLang="en-US"/>
              <a:t> 다운로드한 엑셀 파일을 ‘Excel 통합 문서(*.xlsx)’로 변경한다.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(6)</a:t>
            </a:r>
            <a:r>
              <a:rPr lang="ko-KR" altLang="en-US"/>
              <a:t> 같은 방법으로 건강, 안전, 환경, 경제, 교육, 관계 및 사회참여, 여가 요소를 선택하여 각각의 엑셀 파일을 다운로드한다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6437" y="2714625"/>
            <a:ext cx="5191125" cy="352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대한민국 행복지도 사이트에서 수집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데이터 정보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7209" y="2822357"/>
            <a:ext cx="4607266" cy="370226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" y="2059781"/>
            <a:ext cx="4572007" cy="3643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세션 저장소에 업로드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(1)</a:t>
            </a:r>
            <a:r>
              <a:rPr lang="ko-KR" altLang="en-US"/>
              <a:t> 구글 드라이브에서 마우스 오른쪽 버튼을 클릭하여 ‘더보기’ → </a:t>
            </a:r>
            <a:r>
              <a:rPr lang="en-US" altLang="ko-KR"/>
              <a:t>‘</a:t>
            </a:r>
            <a:r>
              <a:rPr lang="ko-KR" altLang="en-US"/>
              <a:t>Google Colaboratory’를 선택해 코랩을 실행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7996" y="2474383"/>
            <a:ext cx="7115174" cy="281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430</ep:Words>
  <ep:PresentationFormat>화면 슬라이드 쇼(4:3)</ep:PresentationFormat>
  <ep:Paragraphs>93</ep:Paragraphs>
  <ep:Slides>34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Office 테마</vt:lpstr>
      <vt:lpstr>슬라이드 1</vt:lpstr>
      <vt:lpstr>슬라이드 2</vt:lpstr>
      <vt:lpstr>슬라이드 3</vt:lpstr>
      <vt:lpstr>슬라이드 4</vt:lpstr>
      <vt:lpstr>1. 데이터 시각화 이해</vt:lpstr>
      <vt:lpstr>1. 데이터 시각화 이해</vt:lpstr>
      <vt:lpstr>1. 데이터 시각화 이해</vt:lpstr>
      <vt:lpstr>1. 데이터 시각화 이해</vt:lpstr>
      <vt:lpstr>1. 데이터 시각화 이해</vt:lpstr>
      <vt:lpstr>1. 데이터 시각화 이해</vt:lpstr>
      <vt:lpstr>슬라이드 11</vt:lpstr>
      <vt:lpstr>2. 데이터 가공</vt:lpstr>
      <vt:lpstr>2. 데이터 가공</vt:lpstr>
      <vt:lpstr>2. 데이터 가공</vt:lpstr>
      <vt:lpstr>2. 데이터 가공</vt:lpstr>
      <vt:lpstr>2. 데이터 가공</vt:lpstr>
      <vt:lpstr>2. 데이터 가공</vt:lpstr>
      <vt:lpstr>2. 데이터 가공</vt:lpstr>
      <vt:lpstr>2. 데이터 가공</vt:lpstr>
      <vt:lpstr>2. 데이터 가공</vt:lpstr>
      <vt:lpstr>2. 데이터 가공</vt:lpstr>
      <vt:lpstr>2. 데이터 가공</vt:lpstr>
      <vt:lpstr>2. 데이터 가공</vt:lpstr>
      <vt:lpstr>2. 데이터 가공</vt:lpstr>
      <vt:lpstr>슬라이드 25</vt:lpstr>
      <vt:lpstr>3. 데이터 분석 및 시각화</vt:lpstr>
      <vt:lpstr>3. 데이터 분석 및 시각화</vt:lpstr>
      <vt:lpstr>3. 데이터 분석 및 시각화</vt:lpstr>
      <vt:lpstr>3. 데이터 분석 및 시각화</vt:lpstr>
      <vt:lpstr>3. 데이터 분석 및 시각화</vt:lpstr>
      <vt:lpstr>3. 데이터 분석 및 시각화</vt:lpstr>
      <vt:lpstr>3. 데이터 분석 및 시각화</vt:lpstr>
      <vt:lpstr>3. 데이터 분석 및 시각화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2023-05-25T09:44:21.854</dcterms:modified>
  <cp:revision>912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