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80" r:id="rId2"/>
    <p:sldId id="320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8" r:id="rId20"/>
    <p:sldId id="270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pos="6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6FBADC"/>
    <a:srgbClr val="3C7AB3"/>
    <a:srgbClr val="DC7FB2"/>
    <a:srgbClr val="F6BA09"/>
    <a:srgbClr val="77C6B5"/>
    <a:srgbClr val="313333"/>
    <a:srgbClr val="F0A110"/>
    <a:srgbClr val="00559A"/>
    <a:srgbClr val="20A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737" autoAdjust="0"/>
  </p:normalViewPr>
  <p:slideViewPr>
    <p:cSldViewPr snapToGrid="0">
      <p:cViewPr varScale="1">
        <p:scale>
          <a:sx n="91" d="100"/>
          <a:sy n="91" d="100"/>
        </p:scale>
        <p:origin x="514" y="53"/>
      </p:cViewPr>
      <p:guideLst>
        <p:guide orient="horz" pos="1026"/>
        <p:guide pos="688"/>
        <p:guide pos="6992"/>
      </p:guideLst>
    </p:cSldViewPr>
  </p:slideViewPr>
  <p:outlineViewPr>
    <p:cViewPr>
      <p:scale>
        <a:sx n="25" d="100"/>
        <a:sy n="25" d="100"/>
      </p:scale>
      <p:origin x="0" y="-26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13ECF-EC3A-4BE1-B554-876EDE9ACA7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853C-EFA1-47BD-BFF0-4E470A28B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5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B853C-EFA1-47BD-BFF0-4E470A28BB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9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80B59-05A9-4DC1-B9C3-240C3A31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A13DC-9FFF-4ACB-A7D6-C6085F5E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92C85-87BB-495D-9BDF-0A3B347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87D7E-5F58-43A6-96AC-B7A02A7C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0DFA3-DF11-4453-9063-988DEC49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42395-0A7F-47EB-AEAA-EA67F85FF4A3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4D28AC-3556-4F5B-958F-1C023032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3" y="538952"/>
            <a:ext cx="10515600" cy="64655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21487-F6A8-4412-9592-EF6E1443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228" y="6527272"/>
            <a:ext cx="7110407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1A5888-4C5C-440F-AAC8-041D8386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8C8890-BC20-454A-B321-3D9E47D1BE7C}"/>
              </a:ext>
            </a:extLst>
          </p:cNvPr>
          <p:cNvSpPr/>
          <p:nvPr userDrawn="1"/>
        </p:nvSpPr>
        <p:spPr>
          <a:xfrm>
            <a:off x="1" y="509686"/>
            <a:ext cx="647700" cy="646552"/>
          </a:xfrm>
          <a:prstGeom prst="rect">
            <a:avLst/>
          </a:pr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E615EF-C185-45F2-A489-BD147283B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4" t="43960"/>
          <a:stretch/>
        </p:blipFill>
        <p:spPr>
          <a:xfrm>
            <a:off x="156068" y="1198486"/>
            <a:ext cx="10800000" cy="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B5FAF-2B73-4BB7-B290-A29130B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A991A-425A-4B45-84AB-50E5D291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D682-DC82-45AE-9E28-9DFEC09C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4202A-A742-4BB3-9594-FB573AEF869A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195B5-485B-4847-B47D-64C0C67A1A5D}"/>
              </a:ext>
            </a:extLst>
          </p:cNvPr>
          <p:cNvSpPr/>
          <p:nvPr userDrawn="1"/>
        </p:nvSpPr>
        <p:spPr>
          <a:xfrm>
            <a:off x="368301" y="0"/>
            <a:ext cx="190499" cy="646552"/>
          </a:xfrm>
          <a:prstGeom prst="rect">
            <a:avLst/>
          </a:pr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B5FAF-2B73-4BB7-B290-A29130B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D682-DC82-45AE-9E28-9DFEC09C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4202A-A742-4BB3-9594-FB573AEF869A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1C6C71-48D3-452B-9836-09234F96B399}"/>
              </a:ext>
            </a:extLst>
          </p:cNvPr>
          <p:cNvSpPr/>
          <p:nvPr userDrawn="1"/>
        </p:nvSpPr>
        <p:spPr>
          <a:xfrm>
            <a:off x="-1" y="0"/>
            <a:ext cx="2315817" cy="2464904"/>
          </a:xfrm>
          <a:custGeom>
            <a:avLst/>
            <a:gdLst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1289050 w 1289050"/>
              <a:gd name="connsiteY2" fmla="*/ 1181100 h 1181100"/>
              <a:gd name="connsiteX3" fmla="*/ 0 w 1289050"/>
              <a:gd name="connsiteY3" fmla="*/ 1181100 h 1181100"/>
              <a:gd name="connsiteX4" fmla="*/ 0 w 1289050"/>
              <a:gd name="connsiteY4" fmla="*/ 0 h 1181100"/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0 w 1289050"/>
              <a:gd name="connsiteY2" fmla="*/ 1181100 h 1181100"/>
              <a:gd name="connsiteX3" fmla="*/ 0 w 1289050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181100">
                <a:moveTo>
                  <a:pt x="0" y="0"/>
                </a:moveTo>
                <a:lnTo>
                  <a:pt x="1289050" y="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3A8E9BBF-C879-496B-B822-7E5DE4752C22}"/>
              </a:ext>
            </a:extLst>
          </p:cNvPr>
          <p:cNvSpPr/>
          <p:nvPr userDrawn="1"/>
        </p:nvSpPr>
        <p:spPr>
          <a:xfrm rot="10800000">
            <a:off x="9876183" y="4377331"/>
            <a:ext cx="2315817" cy="2464904"/>
          </a:xfrm>
          <a:custGeom>
            <a:avLst/>
            <a:gdLst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1289050 w 1289050"/>
              <a:gd name="connsiteY2" fmla="*/ 1181100 h 1181100"/>
              <a:gd name="connsiteX3" fmla="*/ 0 w 1289050"/>
              <a:gd name="connsiteY3" fmla="*/ 1181100 h 1181100"/>
              <a:gd name="connsiteX4" fmla="*/ 0 w 1289050"/>
              <a:gd name="connsiteY4" fmla="*/ 0 h 1181100"/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0 w 1289050"/>
              <a:gd name="connsiteY2" fmla="*/ 1181100 h 1181100"/>
              <a:gd name="connsiteX3" fmla="*/ 0 w 1289050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181100">
                <a:moveTo>
                  <a:pt x="0" y="0"/>
                </a:moveTo>
                <a:lnTo>
                  <a:pt x="1289050" y="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A991A-425A-4B45-84AB-50E5D291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228" y="6549880"/>
            <a:ext cx="5447145" cy="365125"/>
          </a:xfrm>
        </p:spPr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1435C-37C4-4FC1-8F02-DE9C7040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9E640-4F48-44CF-A550-15F5C568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2DC23-8DB9-432B-A20E-29B9305B8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745" y="6448425"/>
            <a:ext cx="563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BF404-5FA1-4B32-8718-89D14A5E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7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8A88E-4D00-32C1-FB54-C7444B97B4F4}"/>
              </a:ext>
            </a:extLst>
          </p:cNvPr>
          <p:cNvSpPr txBox="1"/>
          <p:nvPr/>
        </p:nvSpPr>
        <p:spPr>
          <a:xfrm>
            <a:off x="1400961" y="1719743"/>
            <a:ext cx="9085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2024.01.02 </a:t>
            </a:r>
            <a:r>
              <a:rPr lang="ko-KR" altLang="en-US" sz="4400" b="1" dirty="0"/>
              <a:t>강의자료</a:t>
            </a:r>
            <a:endParaRPr lang="en-US" altLang="ko-KR" sz="4400" b="1" dirty="0"/>
          </a:p>
          <a:p>
            <a:pPr algn="ctr"/>
            <a:r>
              <a:rPr lang="ko-KR" altLang="en-US" sz="9600" b="1" dirty="0"/>
              <a:t>함수</a:t>
            </a:r>
            <a:endParaRPr lang="en-US" altLang="ko-KR" sz="4400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2D6D9-62F4-006A-0ACA-39D74DBE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r>
              <a:rPr lang="en-US" altLang="ko-KR" dirty="0"/>
              <a:t>_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오픈소스 </a:t>
            </a:r>
            <a:r>
              <a:rPr lang="en-US" altLang="ko-KR" dirty="0"/>
              <a:t>AI</a:t>
            </a:r>
            <a:r>
              <a:rPr lang="ko-KR" altLang="en-US" dirty="0"/>
              <a:t>플랫폼과정</a:t>
            </a:r>
            <a:r>
              <a:rPr lang="en-US" altLang="ko-KR" dirty="0"/>
              <a:t>_</a:t>
            </a:r>
            <a:r>
              <a:rPr lang="ko-KR" altLang="en-US" dirty="0" err="1"/>
              <a:t>도봉새싹</a:t>
            </a:r>
            <a:r>
              <a:rPr lang="en-US" altLang="ko-KR" dirty="0"/>
              <a:t>)_</a:t>
            </a:r>
            <a:r>
              <a:rPr lang="ko-KR" altLang="en-US" dirty="0" err="1"/>
              <a:t>부성순</a:t>
            </a:r>
            <a:r>
              <a:rPr lang="en-US" altLang="ko-KR" dirty="0"/>
              <a:t>_bakpak@empas.com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46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D33D3-5EBC-0DDC-C77F-4DA60DDE8411}"/>
              </a:ext>
            </a:extLst>
          </p:cNvPr>
          <p:cNvSpPr txBox="1"/>
          <p:nvPr/>
        </p:nvSpPr>
        <p:spPr>
          <a:xfrm>
            <a:off x="2580454" y="2467766"/>
            <a:ext cx="7031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 변수와 인수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AC4971-3CC6-7A39-136C-5F7A53BDA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4" t="43960"/>
          <a:stretch/>
        </p:blipFill>
        <p:spPr>
          <a:xfrm>
            <a:off x="1693337" y="3578004"/>
            <a:ext cx="10800000" cy="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204CD-58CF-0278-32E2-333F7C8EE39C}"/>
              </a:ext>
            </a:extLst>
          </p:cNvPr>
          <p:cNvSpPr txBox="1"/>
          <p:nvPr/>
        </p:nvSpPr>
        <p:spPr>
          <a:xfrm>
            <a:off x="2123254" y="4057152"/>
            <a:ext cx="2635658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정의와 인수 전달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 인수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기본값 위치 인수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가변적 위치 인수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키워드 인수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가변적 키워드 인수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BC5E1-E96D-C1E7-E5D9-5E4CD22A76DC}"/>
              </a:ext>
            </a:extLst>
          </p:cNvPr>
          <p:cNvSpPr txBox="1"/>
          <p:nvPr/>
        </p:nvSpPr>
        <p:spPr>
          <a:xfrm>
            <a:off x="5334000" y="4057152"/>
            <a:ext cx="624840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혼합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초기값 매개변수의 위치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혼합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 인수와 가변적 위치 인수 혼합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혼합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 인수와 가변적 키워드 인수 혼합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혼합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가변적 위치인수와 가변적 키워드 인수의 혼합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2BDBF-68B0-5E4D-BD16-37A833D1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1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5BDF5-E38B-EDB6-2D72-FE559CE3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DD9926-B4C0-731D-0857-09807B76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16" y="1824816"/>
            <a:ext cx="9541307" cy="4677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5D4CE-438B-1C45-A31A-028E685E7C9F}"/>
              </a:ext>
            </a:extLst>
          </p:cNvPr>
          <p:cNvSpPr txBox="1"/>
          <p:nvPr/>
        </p:nvSpPr>
        <p:spPr>
          <a:xfrm>
            <a:off x="342053" y="136113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매개변수 형식 정의와 인수 전달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A909E7-888F-3B46-9824-75F6E3D1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8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(2) :</a:t>
            </a:r>
            <a:r>
              <a:rPr lang="ko-KR" altLang="en-US" sz="2400" dirty="0"/>
              <a:t>위치 인수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585893" y="1605280"/>
            <a:ext cx="760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위치 인수</a:t>
            </a:r>
            <a:r>
              <a:rPr lang="en-US" altLang="ko-KR" b="1" dirty="0"/>
              <a:t>(Positional Argument): </a:t>
            </a:r>
            <a:r>
              <a:rPr lang="ko-KR" altLang="en-US" b="1" dirty="0"/>
              <a:t>함수에 인수를 순서대로 넣는 방식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D8B556-3FAA-35B6-7F78-7F53CD41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2294856"/>
            <a:ext cx="9876376" cy="7849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F6FAF8-8A48-1EDD-EC5B-00EDDD573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3"/>
          <a:stretch/>
        </p:blipFill>
        <p:spPr>
          <a:xfrm>
            <a:off x="1157812" y="3385753"/>
            <a:ext cx="9876376" cy="7849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1A9545-1DD1-95B0-F991-3C87F8F97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12" y="4225168"/>
            <a:ext cx="10021168" cy="5029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874D38-778C-F716-7592-38126E932F92}"/>
              </a:ext>
            </a:extLst>
          </p:cNvPr>
          <p:cNvSpPr txBox="1"/>
          <p:nvPr/>
        </p:nvSpPr>
        <p:spPr>
          <a:xfrm>
            <a:off x="1838532" y="4897120"/>
            <a:ext cx="8531438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pos_args</a:t>
            </a:r>
            <a:r>
              <a:rPr lang="en-US" altLang="ko-KR" dirty="0"/>
              <a:t>(1,2,3) </a:t>
            </a:r>
            <a:r>
              <a:rPr lang="ko-KR" altLang="en-US" dirty="0"/>
              <a:t>함수 호출로 인해 위치 순서대로  </a:t>
            </a:r>
            <a:r>
              <a:rPr lang="en-US" altLang="ko-KR" dirty="0"/>
              <a:t>x=1, y=2, z=3</a:t>
            </a:r>
            <a:r>
              <a:rPr lang="ko-KR" altLang="en-US" dirty="0"/>
              <a:t>이 각각 지정 되고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w</a:t>
            </a:r>
            <a:r>
              <a:rPr lang="ko-KR" altLang="en-US" dirty="0"/>
              <a:t>변수에는 </a:t>
            </a:r>
            <a:r>
              <a:rPr lang="en-US" altLang="ko-KR" dirty="0"/>
              <a:t>3</a:t>
            </a:r>
            <a:r>
              <a:rPr lang="ko-KR" altLang="en-US" dirty="0"/>
              <a:t>*</a:t>
            </a:r>
            <a:r>
              <a:rPr lang="en-US" altLang="ko-KR" dirty="0"/>
              <a:t>1 + 2</a:t>
            </a:r>
            <a:r>
              <a:rPr lang="ko-KR" altLang="en-US" dirty="0"/>
              <a:t>*</a:t>
            </a:r>
            <a:r>
              <a:rPr lang="en-US" altLang="ko-KR" dirty="0"/>
              <a:t>2 +3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수식 결과 </a:t>
            </a:r>
            <a:r>
              <a:rPr lang="en-US" altLang="ko-KR" dirty="0"/>
              <a:t>10</a:t>
            </a:r>
            <a:r>
              <a:rPr lang="ko-KR" altLang="en-US" dirty="0"/>
              <a:t>이 반환됨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C83BCB-831D-7786-5A8A-A49219BE7BBD}"/>
              </a:ext>
            </a:extLst>
          </p:cNvPr>
          <p:cNvSpPr/>
          <p:nvPr/>
        </p:nvSpPr>
        <p:spPr>
          <a:xfrm>
            <a:off x="1277608" y="4993284"/>
            <a:ext cx="9756580" cy="11795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FC7D8-2373-8492-D6C3-A0A7C768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(3) : </a:t>
            </a:r>
            <a:r>
              <a:rPr lang="ko-KR" altLang="en-US" sz="2400" dirty="0"/>
              <a:t>기본값 위치 인수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585893" y="1605280"/>
            <a:ext cx="523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기본값</a:t>
            </a:r>
            <a:r>
              <a:rPr lang="en-US" altLang="ko-KR" b="1" dirty="0"/>
              <a:t>(default value)</a:t>
            </a:r>
            <a:r>
              <a:rPr lang="ko-KR" altLang="en-US" b="1" dirty="0"/>
              <a:t>을 지정하는 위치 인수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6AF733-FE73-97FD-ACCF-3103DF9AD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9"/>
          <a:stretch/>
        </p:blipFill>
        <p:spPr>
          <a:xfrm>
            <a:off x="1005399" y="2709968"/>
            <a:ext cx="9069522" cy="7773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485AB-1EF5-1841-1790-988107366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02"/>
          <a:stretch/>
        </p:blipFill>
        <p:spPr>
          <a:xfrm>
            <a:off x="1005400" y="3631043"/>
            <a:ext cx="9069522" cy="14555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93484F-B882-FC4E-DF0E-6E562F15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9" y="5086589"/>
            <a:ext cx="10181202" cy="145554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21405D-2900-7123-5092-481FCB7ABE70}"/>
              </a:ext>
            </a:extLst>
          </p:cNvPr>
          <p:cNvCxnSpPr/>
          <p:nvPr/>
        </p:nvCxnSpPr>
        <p:spPr>
          <a:xfrm flipH="1">
            <a:off x="4190571" y="3879330"/>
            <a:ext cx="44958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DBB26F-9822-3406-5459-979BF95B8EB0}"/>
              </a:ext>
            </a:extLst>
          </p:cNvPr>
          <p:cNvSpPr txBox="1"/>
          <p:nvPr/>
        </p:nvSpPr>
        <p:spPr>
          <a:xfrm>
            <a:off x="4571570" y="3725442"/>
            <a:ext cx="6480000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인수로 값을 전달하지 않았으므로</a:t>
            </a:r>
            <a:r>
              <a:rPr lang="en-US" altLang="ko-KR" sz="1200" dirty="0"/>
              <a:t> </a:t>
            </a:r>
            <a:r>
              <a:rPr lang="ko-KR" altLang="en-US" sz="1200" dirty="0"/>
              <a:t>매개변수는 모두 기본값</a:t>
            </a:r>
            <a:r>
              <a:rPr lang="en-US" altLang="ko-KR" sz="1200" dirty="0"/>
              <a:t>(width=1, length=1, height=1)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B5A815-C71C-04B0-6E0A-0A77DFA3A589}"/>
              </a:ext>
            </a:extLst>
          </p:cNvPr>
          <p:cNvCxnSpPr/>
          <p:nvPr/>
        </p:nvCxnSpPr>
        <p:spPr>
          <a:xfrm flipH="1">
            <a:off x="4190571" y="4230436"/>
            <a:ext cx="44958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F385A6-C4B0-86DD-5368-1ADB2C176587}"/>
              </a:ext>
            </a:extLst>
          </p:cNvPr>
          <p:cNvSpPr txBox="1"/>
          <p:nvPr/>
        </p:nvSpPr>
        <p:spPr>
          <a:xfrm>
            <a:off x="4571571" y="4076548"/>
            <a:ext cx="6480000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width</a:t>
            </a:r>
            <a:r>
              <a:rPr lang="ko-KR" altLang="en-US" sz="1200" dirty="0"/>
              <a:t>에만 </a:t>
            </a:r>
            <a:r>
              <a:rPr lang="en-US" altLang="ko-KR" sz="1200" dirty="0"/>
              <a:t>10</a:t>
            </a:r>
            <a:r>
              <a:rPr lang="ko-KR" altLang="en-US" sz="1200" dirty="0"/>
              <a:t>을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나머지는 기본값</a:t>
            </a:r>
            <a:r>
              <a:rPr lang="en-US" altLang="ko-KR" sz="1200" dirty="0"/>
              <a:t>(width=10, length=1, height=1)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0EB705-FEF2-1F9A-8FBC-4F070D4E722F}"/>
              </a:ext>
            </a:extLst>
          </p:cNvPr>
          <p:cNvCxnSpPr/>
          <p:nvPr/>
        </p:nvCxnSpPr>
        <p:spPr>
          <a:xfrm flipH="1">
            <a:off x="4190571" y="4581542"/>
            <a:ext cx="44958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AA82B6-5164-3761-A0A0-227924096248}"/>
              </a:ext>
            </a:extLst>
          </p:cNvPr>
          <p:cNvSpPr txBox="1"/>
          <p:nvPr/>
        </p:nvSpPr>
        <p:spPr>
          <a:xfrm>
            <a:off x="4571571" y="4427654"/>
            <a:ext cx="6480000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width</a:t>
            </a:r>
            <a:r>
              <a:rPr lang="ko-KR" altLang="en-US" sz="1200" dirty="0"/>
              <a:t>에는 </a:t>
            </a:r>
            <a:r>
              <a:rPr lang="en-US" altLang="ko-KR" sz="1200" dirty="0"/>
              <a:t>10, length</a:t>
            </a:r>
            <a:r>
              <a:rPr lang="ko-KR" altLang="en-US" sz="1200" dirty="0"/>
              <a:t>에는 </a:t>
            </a:r>
            <a:r>
              <a:rPr lang="en-US" altLang="ko-KR" sz="1200" dirty="0"/>
              <a:t>20 </a:t>
            </a:r>
            <a:r>
              <a:rPr lang="ko-KR" altLang="en-US" sz="1200" dirty="0"/>
              <a:t>전달</a:t>
            </a:r>
            <a:r>
              <a:rPr lang="en-US" altLang="ko-KR" sz="1200" dirty="0"/>
              <a:t>, height</a:t>
            </a:r>
            <a:r>
              <a:rPr lang="ko-KR" altLang="en-US" sz="1200" dirty="0"/>
              <a:t>는 기본값</a:t>
            </a:r>
            <a:r>
              <a:rPr lang="en-US" altLang="ko-KR" sz="1200" dirty="0"/>
              <a:t> (width=10, length=20, height=1)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974B6D-3434-4614-F71A-F0944529FA94}"/>
              </a:ext>
            </a:extLst>
          </p:cNvPr>
          <p:cNvCxnSpPr/>
          <p:nvPr/>
        </p:nvCxnSpPr>
        <p:spPr>
          <a:xfrm flipH="1">
            <a:off x="4190571" y="4932648"/>
            <a:ext cx="44958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9369A3-B2DC-2379-9134-BBF98FE875B8}"/>
              </a:ext>
            </a:extLst>
          </p:cNvPr>
          <p:cNvSpPr txBox="1"/>
          <p:nvPr/>
        </p:nvSpPr>
        <p:spPr>
          <a:xfrm>
            <a:off x="4571571" y="4778760"/>
            <a:ext cx="6480000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width</a:t>
            </a:r>
            <a:r>
              <a:rPr lang="ko-KR" altLang="en-US" sz="1200" dirty="0"/>
              <a:t>에는 </a:t>
            </a:r>
            <a:r>
              <a:rPr lang="en-US" altLang="ko-KR" sz="1200" dirty="0"/>
              <a:t>10, length</a:t>
            </a:r>
            <a:r>
              <a:rPr lang="ko-KR" altLang="en-US" sz="1200" dirty="0"/>
              <a:t>에는 </a:t>
            </a:r>
            <a:r>
              <a:rPr lang="en-US" altLang="ko-KR" sz="1200" dirty="0"/>
              <a:t>20, height=30 </a:t>
            </a:r>
            <a:r>
              <a:rPr lang="ko-KR" altLang="en-US" sz="1200" dirty="0"/>
              <a:t>전달</a:t>
            </a:r>
            <a:r>
              <a:rPr lang="en-US" altLang="ko-KR" sz="1200" dirty="0"/>
              <a:t>(width=10, length=20, height=30)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23984D-531A-55C5-12F9-3D9F7C1AC997}"/>
              </a:ext>
            </a:extLst>
          </p:cNvPr>
          <p:cNvSpPr txBox="1"/>
          <p:nvPr/>
        </p:nvSpPr>
        <p:spPr>
          <a:xfrm>
            <a:off x="1107440" y="2021840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기본값을 가지며</a:t>
            </a:r>
            <a:r>
              <a:rPr lang="en-US" altLang="ko-KR" sz="1600" dirty="0"/>
              <a:t>, </a:t>
            </a:r>
            <a:r>
              <a:rPr lang="ko-KR" altLang="en-US" sz="1600" dirty="0"/>
              <a:t>함수 </a:t>
            </a:r>
            <a:r>
              <a:rPr lang="ko-KR" altLang="en-US" sz="1600" dirty="0" err="1"/>
              <a:t>호출시</a:t>
            </a:r>
            <a:r>
              <a:rPr lang="ko-KR" altLang="en-US" sz="1600" dirty="0"/>
              <a:t> 생략 가능함</a:t>
            </a:r>
            <a:endParaRPr lang="en-US" altLang="ko-KR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71C7A4-AC38-E467-9171-B3386A47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4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(4) : </a:t>
            </a:r>
            <a:r>
              <a:rPr lang="ko-KR" altLang="en-US" sz="2400" dirty="0"/>
              <a:t>가변적 위치 인수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527040" y="1633649"/>
            <a:ext cx="556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가변적 위치 인수</a:t>
            </a:r>
            <a:r>
              <a:rPr lang="en-US" altLang="ko-KR" b="1" dirty="0"/>
              <a:t>(variable positional argument)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1042583" y="2002981"/>
            <a:ext cx="7553671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인수의 개수가 정해지지 않은 가변적 인수일 때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 이름 앞에 </a:t>
            </a:r>
            <a:r>
              <a:rPr lang="ko-KR" altLang="en-US" sz="1600" b="1" dirty="0"/>
              <a:t>*</a:t>
            </a:r>
            <a:r>
              <a:rPr lang="ko-KR" altLang="en-US" sz="1600" dirty="0"/>
              <a:t>를 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 내부에서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형태로 처리됨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FBA56E-1E25-0B7C-DD2A-33BC2DCF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3155669"/>
            <a:ext cx="8466554" cy="8306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CFFCA7-D262-35C2-7305-A6E06CD0A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20"/>
          <a:stretch/>
        </p:blipFill>
        <p:spPr>
          <a:xfrm>
            <a:off x="1862724" y="4106036"/>
            <a:ext cx="8466554" cy="11430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23388F-96CE-CC54-879B-30484E2AC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31"/>
          <a:stretch/>
        </p:blipFill>
        <p:spPr>
          <a:xfrm>
            <a:off x="1862723" y="5368850"/>
            <a:ext cx="8466554" cy="1066892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D1-8285-544A-9949-303DC19F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6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(5) : </a:t>
            </a:r>
            <a:r>
              <a:rPr lang="ko-KR" altLang="en-US" sz="2400" dirty="0"/>
              <a:t>키워드 인수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455912"/>
            <a:ext cx="398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키워드 인수</a:t>
            </a:r>
            <a:r>
              <a:rPr lang="en-US" altLang="ko-KR" b="1" dirty="0"/>
              <a:t>(Keyword argument)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825244"/>
            <a:ext cx="631294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</a:t>
            </a:r>
            <a:r>
              <a:rPr lang="en-US" altLang="ko-KR" sz="1600" dirty="0"/>
              <a:t> </a:t>
            </a:r>
            <a:r>
              <a:rPr lang="ko-KR" altLang="en-US" sz="1600" dirty="0"/>
              <a:t>호출에서 전달되는 인수의 이름</a:t>
            </a:r>
            <a:r>
              <a:rPr lang="en-US" altLang="ko-KR" sz="1600" dirty="0"/>
              <a:t>(</a:t>
            </a:r>
            <a:r>
              <a:rPr lang="ko-KR" altLang="en-US" sz="1600" dirty="0"/>
              <a:t>키워드</a:t>
            </a:r>
            <a:r>
              <a:rPr lang="en-US" altLang="ko-KR" sz="1600" dirty="0"/>
              <a:t>)</a:t>
            </a:r>
            <a:r>
              <a:rPr lang="ko-KR" altLang="en-US" sz="1600" dirty="0"/>
              <a:t>을 명시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매개변수의 순서를 맞추지 않아도 키워드에 </a:t>
            </a:r>
            <a:r>
              <a:rPr lang="ko-KR" altLang="en-US" sz="1600" dirty="0" err="1"/>
              <a:t>해당값을</a:t>
            </a:r>
            <a:r>
              <a:rPr lang="ko-KR" altLang="en-US" sz="1600" dirty="0"/>
              <a:t> 전달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655C5E-6500-B89A-3170-4C72CDF29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50"/>
          <a:stretch/>
        </p:blipFill>
        <p:spPr>
          <a:xfrm>
            <a:off x="475086" y="2815537"/>
            <a:ext cx="5177569" cy="12269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AB8178-C1AF-65F1-C7EC-6EFBDDD99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50"/>
          <a:stretch/>
        </p:blipFill>
        <p:spPr>
          <a:xfrm>
            <a:off x="475086" y="4732545"/>
            <a:ext cx="5224674" cy="3886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377B9E-FF96-CF70-6D2E-9D3B56C3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6" y="5248782"/>
            <a:ext cx="5288738" cy="9068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717C57-1A00-D769-78F3-634323DF9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06"/>
          <a:stretch/>
        </p:blipFill>
        <p:spPr>
          <a:xfrm>
            <a:off x="7004104" y="3248340"/>
            <a:ext cx="4259949" cy="4115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DD11EE-C359-DD45-9D5D-1262489645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332"/>
          <a:stretch/>
        </p:blipFill>
        <p:spPr>
          <a:xfrm>
            <a:off x="7004104" y="3726474"/>
            <a:ext cx="4259949" cy="9449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535F00-48D5-C6D1-3611-01D915FD76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558"/>
          <a:stretch/>
        </p:blipFill>
        <p:spPr>
          <a:xfrm>
            <a:off x="7004104" y="5481087"/>
            <a:ext cx="4259949" cy="94496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6176E17-567B-CDAC-7989-38428C051D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4104" y="4853349"/>
            <a:ext cx="4259949" cy="4496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AC471B-7B11-5CF5-01E2-C559ADE2A039}"/>
              </a:ext>
            </a:extLst>
          </p:cNvPr>
          <p:cNvSpPr txBox="1"/>
          <p:nvPr/>
        </p:nvSpPr>
        <p:spPr>
          <a:xfrm>
            <a:off x="475086" y="4355335"/>
            <a:ext cx="4603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위치인수</a:t>
            </a:r>
            <a:r>
              <a:rPr lang="en-US" altLang="ko-KR" sz="1600" dirty="0"/>
              <a:t>: weight, height</a:t>
            </a:r>
            <a:r>
              <a:rPr lang="ko-KR" altLang="en-US" sz="1600" dirty="0"/>
              <a:t> 값을 순서대로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EAFFD-C693-B329-5783-38FE9445111E}"/>
              </a:ext>
            </a:extLst>
          </p:cNvPr>
          <p:cNvSpPr txBox="1"/>
          <p:nvPr/>
        </p:nvSpPr>
        <p:spPr>
          <a:xfrm>
            <a:off x="6539347" y="2748164"/>
            <a:ext cx="495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키워드 인수</a:t>
            </a:r>
            <a:r>
              <a:rPr lang="en-US" altLang="ko-KR" sz="1600" dirty="0"/>
              <a:t>: weight, height</a:t>
            </a:r>
            <a:r>
              <a:rPr lang="ko-KR" altLang="en-US" sz="1600" dirty="0"/>
              <a:t> 값을 순서 상관 없음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942F320-4E68-3C85-D900-6BA09436DED3}"/>
              </a:ext>
            </a:extLst>
          </p:cNvPr>
          <p:cNvSpPr/>
          <p:nvPr/>
        </p:nvSpPr>
        <p:spPr>
          <a:xfrm>
            <a:off x="309607" y="4279249"/>
            <a:ext cx="5674504" cy="2146800"/>
          </a:xfrm>
          <a:prstGeom prst="roundRect">
            <a:avLst>
              <a:gd name="adj" fmla="val 804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2F89BA-F0FD-D1A1-70AD-C27584A29A4D}"/>
              </a:ext>
            </a:extLst>
          </p:cNvPr>
          <p:cNvSpPr/>
          <p:nvPr/>
        </p:nvSpPr>
        <p:spPr>
          <a:xfrm>
            <a:off x="6499654" y="2583912"/>
            <a:ext cx="5217260" cy="3990507"/>
          </a:xfrm>
          <a:prstGeom prst="roundRect">
            <a:avLst>
              <a:gd name="adj" fmla="val 804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47ED8-1345-AFA5-A257-EE4A34AF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0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(6) : </a:t>
            </a:r>
            <a:r>
              <a:rPr lang="ko-KR" altLang="en-US" sz="2400" dirty="0"/>
              <a:t>키워드 인수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340166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키워드 인수</a:t>
            </a:r>
            <a:r>
              <a:rPr lang="en-US" altLang="ko-KR" b="1" dirty="0"/>
              <a:t>: 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 자료형으로 키워드 인수를 전달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709498"/>
            <a:ext cx="669606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딕셔너리</a:t>
            </a:r>
            <a:r>
              <a:rPr lang="ko-KR" altLang="en-US" sz="1600" dirty="0"/>
              <a:t> 앞에 </a:t>
            </a:r>
            <a:r>
              <a:rPr lang="en-US" altLang="ko-KR" sz="1600" b="1" dirty="0"/>
              <a:t>**</a:t>
            </a:r>
            <a:r>
              <a:rPr lang="ko-KR" altLang="en-US" sz="1600" dirty="0"/>
              <a:t>를 붙여서 매개변수에 전달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언패킹</a:t>
            </a:r>
            <a:r>
              <a:rPr lang="ko-KR" altLang="en-US" sz="1600" dirty="0"/>
              <a:t> 사용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933E59-0C7B-AA1A-7BA0-73076DBC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36" y="2199434"/>
            <a:ext cx="9022862" cy="7163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C93D01-152F-2F57-77D8-DDAA3BE46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3"/>
          <a:stretch/>
        </p:blipFill>
        <p:spPr>
          <a:xfrm>
            <a:off x="1315736" y="3019834"/>
            <a:ext cx="9022862" cy="6782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DB8835-52EA-41AC-D3EC-E2F37C6D8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36" y="3698073"/>
            <a:ext cx="7247248" cy="4343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894DDC-7877-F910-34A2-CC99B1D320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18"/>
          <a:stretch/>
        </p:blipFill>
        <p:spPr>
          <a:xfrm>
            <a:off x="1315737" y="4115241"/>
            <a:ext cx="9022862" cy="20880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07F11D-8ADE-26EC-2343-5EEE3C2A0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736" y="6199822"/>
            <a:ext cx="6866215" cy="411516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4B71D-9390-2EB5-209D-09A6B2D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8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(7) : </a:t>
            </a:r>
            <a:r>
              <a:rPr lang="ko-KR" altLang="en-US" sz="2400" dirty="0"/>
              <a:t>키워드 인수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340166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키워드 인수</a:t>
            </a:r>
            <a:r>
              <a:rPr lang="en-US" altLang="ko-KR" b="1" dirty="0"/>
              <a:t>: * </a:t>
            </a:r>
            <a:r>
              <a:rPr lang="ko-KR" altLang="en-US" b="1" dirty="0"/>
              <a:t>표시 다음에 키워드 인수만을 사용하는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709498"/>
            <a:ext cx="816922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 매개변수 형식 정의에서 </a:t>
            </a:r>
            <a:r>
              <a:rPr lang="en-US" altLang="ko-KR" sz="1600" dirty="0"/>
              <a:t>*</a:t>
            </a:r>
            <a:r>
              <a:rPr lang="ko-KR" altLang="en-US" sz="1600" dirty="0"/>
              <a:t>표시가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다음은 키워드 인수만 사용해야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C3952-73AC-2A2A-00A3-01B25F88A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66"/>
          <a:stretch/>
        </p:blipFill>
        <p:spPr>
          <a:xfrm>
            <a:off x="979199" y="2384301"/>
            <a:ext cx="4894574" cy="7087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986186-F873-9EA9-3CFA-708FF67B4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27"/>
          <a:stretch/>
        </p:blipFill>
        <p:spPr>
          <a:xfrm>
            <a:off x="930137" y="3895444"/>
            <a:ext cx="4894574" cy="6858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F4051E-70A4-3E13-4FE3-3661F0D983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093"/>
          <a:stretch/>
        </p:blipFill>
        <p:spPr>
          <a:xfrm>
            <a:off x="941568" y="4617575"/>
            <a:ext cx="4883143" cy="3962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60C202-EF62-E331-3701-9B47B2C6C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064"/>
          <a:stretch/>
        </p:blipFill>
        <p:spPr>
          <a:xfrm>
            <a:off x="941568" y="5086082"/>
            <a:ext cx="4883144" cy="67061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A981766-D87B-46FC-46BB-595C920E5A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317"/>
          <a:stretch/>
        </p:blipFill>
        <p:spPr>
          <a:xfrm>
            <a:off x="930137" y="5846742"/>
            <a:ext cx="4894574" cy="4572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FFEF233-285D-80B9-81F4-AF5602A785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9597"/>
          <a:stretch/>
        </p:blipFill>
        <p:spPr>
          <a:xfrm>
            <a:off x="6194896" y="3784396"/>
            <a:ext cx="5505360" cy="65537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51E709-FD2F-F9B5-9A0E-7C772C067D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816"/>
          <a:stretch/>
        </p:blipFill>
        <p:spPr>
          <a:xfrm>
            <a:off x="6181865" y="4617575"/>
            <a:ext cx="5533008" cy="1324912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3F0E69E-A619-78B2-E4CD-9318314486A6}"/>
              </a:ext>
            </a:extLst>
          </p:cNvPr>
          <p:cNvCxnSpPr/>
          <p:nvPr/>
        </p:nvCxnSpPr>
        <p:spPr>
          <a:xfrm flipH="1">
            <a:off x="4800921" y="2592790"/>
            <a:ext cx="457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E1B733-76B8-9DF4-7B47-3317C0AB6BC0}"/>
              </a:ext>
            </a:extLst>
          </p:cNvPr>
          <p:cNvSpPr txBox="1"/>
          <p:nvPr/>
        </p:nvSpPr>
        <p:spPr>
          <a:xfrm>
            <a:off x="5193075" y="2438902"/>
            <a:ext cx="3795141" cy="30777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*</a:t>
            </a:r>
            <a:r>
              <a:rPr lang="ko-KR" altLang="en-US" sz="1400" b="1" dirty="0"/>
              <a:t>표시 뒤의</a:t>
            </a:r>
            <a:r>
              <a:rPr lang="en-US" altLang="ko-KR" sz="1400" b="1" dirty="0"/>
              <a:t> y, z</a:t>
            </a:r>
            <a:r>
              <a:rPr lang="ko-KR" altLang="en-US" sz="1400" b="1" dirty="0"/>
              <a:t>는 키워드 인수를 사용해야 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27640E-CFFF-D54A-00B9-94ECEC4889E0}"/>
              </a:ext>
            </a:extLst>
          </p:cNvPr>
          <p:cNvSpPr txBox="1"/>
          <p:nvPr/>
        </p:nvSpPr>
        <p:spPr>
          <a:xfrm>
            <a:off x="426025" y="3429000"/>
            <a:ext cx="2837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y, z</a:t>
            </a:r>
            <a:r>
              <a:rPr lang="ko-KR" altLang="en-US" sz="1600" b="1" dirty="0"/>
              <a:t>를 키워드 인수로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1B97B-301B-2980-8C58-3161A5C9B693}"/>
              </a:ext>
            </a:extLst>
          </p:cNvPr>
          <p:cNvSpPr txBox="1"/>
          <p:nvPr/>
        </p:nvSpPr>
        <p:spPr>
          <a:xfrm>
            <a:off x="6055360" y="3429000"/>
            <a:ext cx="3935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y, z</a:t>
            </a:r>
            <a:r>
              <a:rPr lang="ko-KR" altLang="en-US" sz="1600" b="1" dirty="0"/>
              <a:t>를 위치인수로 전달하면 오류가 남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0D96D56-FE24-A1CC-C0FC-289798B47558}"/>
              </a:ext>
            </a:extLst>
          </p:cNvPr>
          <p:cNvSpPr/>
          <p:nvPr/>
        </p:nvSpPr>
        <p:spPr>
          <a:xfrm>
            <a:off x="410463" y="3246910"/>
            <a:ext cx="5533007" cy="3179139"/>
          </a:xfrm>
          <a:prstGeom prst="roundRect">
            <a:avLst>
              <a:gd name="adj" fmla="val 804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D46A9B-BDBA-64F2-CA03-7AF9448813A7}"/>
              </a:ext>
            </a:extLst>
          </p:cNvPr>
          <p:cNvSpPr/>
          <p:nvPr/>
        </p:nvSpPr>
        <p:spPr>
          <a:xfrm>
            <a:off x="6055360" y="3246910"/>
            <a:ext cx="5801360" cy="3179139"/>
          </a:xfrm>
          <a:prstGeom prst="roundRect">
            <a:avLst>
              <a:gd name="adj" fmla="val 804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D30DB-7E20-F3E7-0339-A148B098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5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F9832F6E-A28D-7823-DDBA-B0205B48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53" y="2758336"/>
            <a:ext cx="7422523" cy="9678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와 인수 </a:t>
            </a:r>
            <a:r>
              <a:rPr lang="en-US" altLang="ko-KR" dirty="0"/>
              <a:t>(8) : </a:t>
            </a:r>
            <a:r>
              <a:rPr lang="ko-KR" altLang="en-US" sz="2400" dirty="0"/>
              <a:t>가변적 키워드 인수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34016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가변적 키워드 인수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709498"/>
            <a:ext cx="8340745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인수의 개수가 정해지지 않은 가변적 키워드 인수일 때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 이름 앞에 </a:t>
            </a:r>
            <a:r>
              <a:rPr lang="ko-KR" altLang="en-US" sz="1600" b="1" dirty="0"/>
              <a:t>*</a:t>
            </a:r>
            <a:r>
              <a:rPr lang="en-US" altLang="ko-KR" sz="1600" b="1" dirty="0"/>
              <a:t>*</a:t>
            </a:r>
            <a:r>
              <a:rPr lang="ko-KR" altLang="en-US" sz="1600" dirty="0"/>
              <a:t>를 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 내에서는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자료형으로 처리됨</a:t>
            </a:r>
            <a:endParaRPr lang="en-US" altLang="ko-KR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A5C50D-FEA4-E774-0508-FD1BDDE53C39}"/>
              </a:ext>
            </a:extLst>
          </p:cNvPr>
          <p:cNvCxnSpPr/>
          <p:nvPr/>
        </p:nvCxnSpPr>
        <p:spPr>
          <a:xfrm flipH="1">
            <a:off x="3744764" y="2991849"/>
            <a:ext cx="843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E675E5-90CC-A920-49E9-ACA0B8840FAA}"/>
              </a:ext>
            </a:extLst>
          </p:cNvPr>
          <p:cNvSpPr txBox="1"/>
          <p:nvPr/>
        </p:nvSpPr>
        <p:spPr>
          <a:xfrm>
            <a:off x="4459715" y="2837961"/>
            <a:ext cx="3049874" cy="30777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**</a:t>
            </a:r>
            <a:r>
              <a:rPr lang="en-US" altLang="ko-KR" sz="1400" dirty="0" err="1"/>
              <a:t>kwargs</a:t>
            </a:r>
            <a:r>
              <a:rPr lang="en-US" altLang="ko-KR" sz="1400" dirty="0"/>
              <a:t>: </a:t>
            </a:r>
            <a:r>
              <a:rPr lang="ko-KR" altLang="en-US" sz="1400" dirty="0"/>
              <a:t>가변적 키워드 인수 지정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EB4E0A-412F-23FF-48E9-90F50BCA7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68"/>
          <a:stretch/>
        </p:blipFill>
        <p:spPr>
          <a:xfrm>
            <a:off x="748454" y="3880202"/>
            <a:ext cx="5539832" cy="411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742C0A-A522-6C27-3E75-451F4166F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518"/>
          <a:stretch/>
        </p:blipFill>
        <p:spPr>
          <a:xfrm>
            <a:off x="748454" y="4302620"/>
            <a:ext cx="5539832" cy="685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9AE9E6-F11B-1FF1-EF53-BB24982F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726"/>
          <a:stretch/>
        </p:blipFill>
        <p:spPr>
          <a:xfrm>
            <a:off x="748453" y="5185313"/>
            <a:ext cx="5539832" cy="4343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73D474-88F8-4CCE-D05D-C51C6A654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440"/>
          <a:stretch/>
        </p:blipFill>
        <p:spPr>
          <a:xfrm>
            <a:off x="748453" y="5756227"/>
            <a:ext cx="5539832" cy="6858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0EFC8E-54A3-0889-3501-E3FD0C2E27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648"/>
          <a:stretch/>
        </p:blipFill>
        <p:spPr>
          <a:xfrm>
            <a:off x="6551066" y="3828836"/>
            <a:ext cx="5142938" cy="17908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11CC63-EF6D-1B2E-AF6E-26E7162577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4004"/>
          <a:stretch/>
        </p:blipFill>
        <p:spPr>
          <a:xfrm>
            <a:off x="6551066" y="5619691"/>
            <a:ext cx="5288643" cy="701101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C0A89-5AED-1DB8-409E-C133D75A244C}"/>
              </a:ext>
            </a:extLst>
          </p:cNvPr>
          <p:cNvCxnSpPr/>
          <p:nvPr/>
        </p:nvCxnSpPr>
        <p:spPr>
          <a:xfrm flipH="1">
            <a:off x="8775552" y="5435201"/>
            <a:ext cx="843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6B0E04-8657-40E3-A733-7C927CD042E5}"/>
              </a:ext>
            </a:extLst>
          </p:cNvPr>
          <p:cNvSpPr txBox="1"/>
          <p:nvPr/>
        </p:nvSpPr>
        <p:spPr>
          <a:xfrm>
            <a:off x="9090550" y="5264002"/>
            <a:ext cx="2866234" cy="2769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**data: </a:t>
            </a:r>
            <a:r>
              <a:rPr lang="ko-KR" altLang="en-US" sz="1200" dirty="0" err="1"/>
              <a:t>딕셔너리</a:t>
            </a:r>
            <a:r>
              <a:rPr lang="ko-KR" altLang="en-US" sz="1200" dirty="0"/>
              <a:t> 자료형으로 인수 전달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779C2-92C6-4A5D-2D28-5B4A9855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5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주의</a:t>
            </a:r>
            <a:r>
              <a:rPr lang="en-US" altLang="ko-KR" sz="2000" dirty="0"/>
              <a:t>: </a:t>
            </a:r>
            <a:r>
              <a:rPr lang="ko-KR" altLang="en-US" sz="2800" dirty="0"/>
              <a:t>매개변수 혼합</a:t>
            </a:r>
            <a:r>
              <a:rPr lang="en-US" altLang="ko-KR" sz="3200" baseline="0" dirty="0"/>
              <a:t> -</a:t>
            </a:r>
            <a:r>
              <a:rPr lang="en-US" altLang="ko-KR" dirty="0"/>
              <a:t> </a:t>
            </a:r>
            <a:r>
              <a:rPr lang="ko-KR" altLang="en-US" sz="2400" dirty="0"/>
              <a:t>초기값 매개변수의 위치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455912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초기값 매개변수의 위치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825244"/>
            <a:ext cx="742222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초기값이 지정된 매개변수 다음에는 초기값이 없는 매개 변수가 올 수 없음 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65EB62-CF48-C9BD-F674-2C33E0E68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0"/>
          <a:stretch/>
        </p:blipFill>
        <p:spPr>
          <a:xfrm>
            <a:off x="392038" y="2529394"/>
            <a:ext cx="5603517" cy="1219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CE7367-07F0-FF14-0D81-122308E3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8" y="3895721"/>
            <a:ext cx="5805562" cy="976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A130AB-FC24-51F4-EF28-27A3CAAA9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256"/>
          <a:stretch/>
        </p:blipFill>
        <p:spPr>
          <a:xfrm>
            <a:off x="6674787" y="2521774"/>
            <a:ext cx="4589266" cy="12269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0251B1-E730-EE56-F8B0-D5F4FEEDF4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395"/>
          <a:stretch/>
        </p:blipFill>
        <p:spPr>
          <a:xfrm>
            <a:off x="6674787" y="3850001"/>
            <a:ext cx="4589266" cy="4038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0896EF-DFB7-5D82-4E5C-988BAF6C30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051"/>
          <a:stretch/>
        </p:blipFill>
        <p:spPr>
          <a:xfrm>
            <a:off x="6674788" y="4321159"/>
            <a:ext cx="4589266" cy="9373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C88768-9389-CDD7-0507-B9FFB900B2A0}"/>
              </a:ext>
            </a:extLst>
          </p:cNvPr>
          <p:cNvSpPr txBox="1"/>
          <p:nvPr/>
        </p:nvSpPr>
        <p:spPr>
          <a:xfrm>
            <a:off x="475086" y="5671563"/>
            <a:ext cx="5364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p_info</a:t>
            </a:r>
            <a:r>
              <a:rPr lang="en-US" altLang="ko-KR" sz="1600" dirty="0"/>
              <a:t>(name, add=‘</a:t>
            </a:r>
            <a:r>
              <a:rPr lang="ko-KR" altLang="en-US" sz="1600" dirty="0"/>
              <a:t>비공개</a:t>
            </a:r>
            <a:r>
              <a:rPr lang="en-US" altLang="ko-KR" sz="1600" dirty="0"/>
              <a:t>‘,age)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초기값이 지정된 매개변수 뒤에 초기값 없는 매개 변수 올 수 없음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오류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AB27D-E225-51D7-6314-EC2F13EB71E1}"/>
              </a:ext>
            </a:extLst>
          </p:cNvPr>
          <p:cNvSpPr txBox="1"/>
          <p:nvPr/>
        </p:nvSpPr>
        <p:spPr>
          <a:xfrm>
            <a:off x="6435356" y="5548453"/>
            <a:ext cx="5364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p_info</a:t>
            </a:r>
            <a:r>
              <a:rPr lang="en-US" altLang="ko-KR" sz="1600" dirty="0"/>
              <a:t>(name, age, add=‘</a:t>
            </a:r>
            <a:r>
              <a:rPr lang="ko-KR" altLang="en-US" sz="1600" dirty="0"/>
              <a:t>비공개</a:t>
            </a:r>
            <a:r>
              <a:rPr lang="en-US" altLang="ko-KR" sz="1600" dirty="0"/>
              <a:t>‘) </a:t>
            </a:r>
            <a:r>
              <a:rPr lang="en-US" altLang="ko-KR" sz="1600" dirty="0">
                <a:sym typeface="Wingdings" panose="05000000000000000000" pitchFamily="2" charset="2"/>
              </a:rPr>
              <a:t> name, age </a:t>
            </a:r>
            <a:r>
              <a:rPr lang="ko-KR" altLang="en-US" sz="1600" dirty="0">
                <a:sym typeface="Wingdings" panose="05000000000000000000" pitchFamily="2" charset="2"/>
              </a:rPr>
              <a:t>매개변수는 반드시 값을 </a:t>
            </a:r>
            <a:r>
              <a:rPr lang="ko-KR" altLang="en-US" sz="1600" dirty="0" err="1">
                <a:sym typeface="Wingdings" panose="05000000000000000000" pitchFamily="2" charset="2"/>
              </a:rPr>
              <a:t>전달해야하고</a:t>
            </a:r>
            <a:r>
              <a:rPr lang="en-US" altLang="ko-KR" sz="1600" dirty="0">
                <a:sym typeface="Wingdings" panose="05000000000000000000" pitchFamily="2" charset="2"/>
              </a:rPr>
              <a:t>, add</a:t>
            </a:r>
            <a:r>
              <a:rPr lang="ko-KR" altLang="en-US" sz="1600" dirty="0">
                <a:sym typeface="Wingdings" panose="05000000000000000000" pitchFamily="2" charset="2"/>
              </a:rPr>
              <a:t>는 값이 제공되지 않으면 기본값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비공개</a:t>
            </a:r>
            <a:r>
              <a:rPr lang="en-US" altLang="ko-KR" sz="1600" dirty="0"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sym typeface="Wingdings" panose="05000000000000000000" pitchFamily="2" charset="2"/>
              </a:rPr>
              <a:t>가 사용됨</a:t>
            </a:r>
            <a:endParaRPr lang="en-US" altLang="ko-KR" sz="1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A69BB7-7BD4-49EF-9905-2F4C5E0A92DB}"/>
              </a:ext>
            </a:extLst>
          </p:cNvPr>
          <p:cNvSpPr/>
          <p:nvPr/>
        </p:nvSpPr>
        <p:spPr>
          <a:xfrm>
            <a:off x="392038" y="5402089"/>
            <a:ext cx="5364605" cy="10837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02ACF9-A60D-8145-C601-E64B5EBC82B5}"/>
              </a:ext>
            </a:extLst>
          </p:cNvPr>
          <p:cNvSpPr/>
          <p:nvPr/>
        </p:nvSpPr>
        <p:spPr>
          <a:xfrm>
            <a:off x="6435359" y="5402089"/>
            <a:ext cx="5364605" cy="108370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16077-D4B5-350B-FDB2-319F2FC9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D33D3-5EBC-0DDC-C77F-4DA60DDE8411}"/>
              </a:ext>
            </a:extLst>
          </p:cNvPr>
          <p:cNvSpPr txBox="1"/>
          <p:nvPr/>
        </p:nvSpPr>
        <p:spPr>
          <a:xfrm>
            <a:off x="3198919" y="2397081"/>
            <a:ext cx="5221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함수의 기본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AC4971-3CC6-7A39-136C-5F7A53BDA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4" t="43960"/>
          <a:stretch/>
        </p:blipFill>
        <p:spPr>
          <a:xfrm>
            <a:off x="1693337" y="3578004"/>
            <a:ext cx="10800000" cy="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204CD-58CF-0278-32E2-333F7C8EE39C}"/>
              </a:ext>
            </a:extLst>
          </p:cNvPr>
          <p:cNvSpPr txBox="1"/>
          <p:nvPr/>
        </p:nvSpPr>
        <p:spPr>
          <a:xfrm>
            <a:off x="4696706" y="3933866"/>
            <a:ext cx="2798587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함수의 장점과 단점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한수의 사용법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 변수와 인수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결과 반환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_return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AAF889-1767-5FCE-2F77-76012889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주의</a:t>
            </a:r>
            <a:r>
              <a:rPr lang="en-US" altLang="ko-KR" sz="2000" dirty="0"/>
              <a:t>: </a:t>
            </a:r>
            <a:r>
              <a:rPr lang="ko-KR" altLang="en-US" sz="2800" dirty="0"/>
              <a:t>매개변수 혼합</a:t>
            </a:r>
            <a:r>
              <a:rPr lang="en-US" altLang="ko-KR" sz="3200" baseline="0" dirty="0"/>
              <a:t> -</a:t>
            </a:r>
            <a:r>
              <a:rPr lang="en-US" altLang="ko-KR" dirty="0"/>
              <a:t> </a:t>
            </a:r>
            <a:r>
              <a:rPr lang="ko-KR" altLang="en-US" sz="2400" dirty="0"/>
              <a:t>위치 인수와 가변적 위치 인수 혼합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455912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위치 인수와 가변적 위치 인수 함께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825244"/>
            <a:ext cx="963148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위치 인수 개수 만큼 </a:t>
            </a:r>
            <a:r>
              <a:rPr lang="ko-KR" altLang="en-US" sz="1600" dirty="0" err="1"/>
              <a:t>매핑시킨</a:t>
            </a:r>
            <a:r>
              <a:rPr lang="ko-KR" altLang="en-US" sz="1600" dirty="0"/>
              <a:t> 후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나머지는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전달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가변 매개 변수 뒤에는 일반 매개 변수 사용할 수 없다</a:t>
            </a:r>
            <a:r>
              <a:rPr lang="en-US" altLang="ko-KR" sz="1600" dirty="0"/>
              <a:t>. (*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고정매개변수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보다 먼저 오면 안됨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가변 매개 변수는 하나만 사용할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F6803A-00C4-6B57-0D80-084FF7C4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3025105"/>
            <a:ext cx="8268417" cy="80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7C25C6-41C1-4C80-33D8-13639A9A1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64"/>
          <a:stretch/>
        </p:blipFill>
        <p:spPr>
          <a:xfrm>
            <a:off x="1961791" y="4054263"/>
            <a:ext cx="8268417" cy="10897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B4907A-84CE-2B8D-227D-1B33F03F7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77"/>
          <a:stretch/>
        </p:blipFill>
        <p:spPr>
          <a:xfrm>
            <a:off x="1961791" y="5191190"/>
            <a:ext cx="8268417" cy="1127858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40A60-67C6-302F-74CD-649B5456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주의</a:t>
            </a:r>
            <a:r>
              <a:rPr lang="en-US" altLang="ko-KR" sz="2000" dirty="0"/>
              <a:t>: </a:t>
            </a:r>
            <a:r>
              <a:rPr lang="ko-KR" altLang="en-US" sz="2800" dirty="0"/>
              <a:t>매개변수 혼합</a:t>
            </a:r>
            <a:r>
              <a:rPr lang="en-US" altLang="ko-KR" sz="3200" baseline="0" dirty="0"/>
              <a:t> -</a:t>
            </a:r>
            <a:r>
              <a:rPr lang="en-US" altLang="ko-KR" dirty="0"/>
              <a:t> </a:t>
            </a:r>
            <a:r>
              <a:rPr lang="ko-KR" altLang="en-US" sz="2400" dirty="0"/>
              <a:t>위치 인수와 키워드 인수 혼합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455912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위치 인수와 키워드 인수 함께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825244"/>
            <a:ext cx="484940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위치 인수</a:t>
            </a:r>
            <a:r>
              <a:rPr lang="en-US" altLang="ko-KR" sz="1600" dirty="0"/>
              <a:t>, </a:t>
            </a:r>
            <a:r>
              <a:rPr lang="ko-KR" altLang="en-US" sz="1600" dirty="0"/>
              <a:t>키워드 인수 순서대로 배치되어야 함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00CB41-87E6-5B61-0BDA-6E404881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72"/>
          <a:stretch/>
        </p:blipFill>
        <p:spPr>
          <a:xfrm>
            <a:off x="1135542" y="2395096"/>
            <a:ext cx="4242002" cy="967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84EC85-BDC6-813D-3F9F-57BEC5B4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51"/>
          <a:stretch/>
        </p:blipFill>
        <p:spPr>
          <a:xfrm>
            <a:off x="1135541" y="3575371"/>
            <a:ext cx="4480399" cy="3962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8B0345-A98E-DAA7-395C-1CEB4BA4C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51"/>
          <a:stretch/>
        </p:blipFill>
        <p:spPr>
          <a:xfrm>
            <a:off x="1135541" y="4033124"/>
            <a:ext cx="4480399" cy="6934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CDEC2BF-E4F0-5289-05E5-A4DE96EBED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700"/>
          <a:stretch/>
        </p:blipFill>
        <p:spPr>
          <a:xfrm>
            <a:off x="1135541" y="5028676"/>
            <a:ext cx="4480399" cy="3734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2913F95-9CB7-5E55-4B22-7901A2F447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103"/>
          <a:stretch/>
        </p:blipFill>
        <p:spPr>
          <a:xfrm>
            <a:off x="1135541" y="5402088"/>
            <a:ext cx="4556606" cy="7011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468710B-13DC-CFB5-FBB0-D94249D1B0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570"/>
          <a:stretch/>
        </p:blipFill>
        <p:spPr>
          <a:xfrm>
            <a:off x="6764826" y="3573130"/>
            <a:ext cx="4672633" cy="14555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0EC2E5-594E-6627-78E0-4011658AE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4826" y="5069003"/>
            <a:ext cx="4397121" cy="67061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00A1A98-6F28-8DA9-0293-9E41B2511E64}"/>
              </a:ext>
            </a:extLst>
          </p:cNvPr>
          <p:cNvCxnSpPr/>
          <p:nvPr/>
        </p:nvCxnSpPr>
        <p:spPr>
          <a:xfrm flipH="1">
            <a:off x="4670465" y="2569267"/>
            <a:ext cx="46542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971C3D-5CBE-0879-5F74-A63DEBB67CE8}"/>
              </a:ext>
            </a:extLst>
          </p:cNvPr>
          <p:cNvSpPr txBox="1"/>
          <p:nvPr/>
        </p:nvSpPr>
        <p:spPr>
          <a:xfrm>
            <a:off x="5138551" y="2435127"/>
            <a:ext cx="4563172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Nam</a:t>
            </a:r>
            <a:r>
              <a:rPr lang="ko-KR" altLang="en-US" sz="1400" b="1" dirty="0"/>
              <a:t>ㄴ</a:t>
            </a:r>
            <a:r>
              <a:rPr lang="en-US" altLang="ko-KR" sz="1400" b="1" dirty="0"/>
              <a:t>e: </a:t>
            </a:r>
            <a:r>
              <a:rPr lang="ko-KR" altLang="en-US" sz="1400" b="1" dirty="0"/>
              <a:t>위치 인수로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필수 값 제공</a:t>
            </a:r>
            <a:endParaRPr lang="en-US" altLang="ko-KR" sz="1400" b="1" dirty="0"/>
          </a:p>
          <a:p>
            <a:r>
              <a:rPr lang="en-US" altLang="ko-KR" sz="1400" b="1" dirty="0"/>
              <a:t>**</a:t>
            </a:r>
            <a:r>
              <a:rPr lang="en-US" altLang="ko-KR" sz="1400" b="1" dirty="0" err="1"/>
              <a:t>kwargs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키워드 인수로 여러 개의 키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쌍으로 값 제공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09E19D-C3AB-57C2-AA13-7630BE7F1B33}"/>
              </a:ext>
            </a:extLst>
          </p:cNvPr>
          <p:cNvCxnSpPr/>
          <p:nvPr/>
        </p:nvCxnSpPr>
        <p:spPr>
          <a:xfrm flipH="1">
            <a:off x="9689344" y="4854259"/>
            <a:ext cx="843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7937CA-7CAE-D987-FAF0-6B68E3F831CC}"/>
              </a:ext>
            </a:extLst>
          </p:cNvPr>
          <p:cNvSpPr txBox="1"/>
          <p:nvPr/>
        </p:nvSpPr>
        <p:spPr>
          <a:xfrm>
            <a:off x="10001475" y="4754299"/>
            <a:ext cx="1888402" cy="46166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**data: </a:t>
            </a:r>
            <a:r>
              <a:rPr lang="ko-KR" altLang="en-US" sz="1200" dirty="0" err="1"/>
              <a:t>딕셔너리</a:t>
            </a:r>
            <a:r>
              <a:rPr lang="ko-KR" altLang="en-US" sz="1200" dirty="0"/>
              <a:t> 자료로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ko-KR" altLang="en-US" sz="1200" dirty="0"/>
              <a:t>인수 전달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AE2E8-C45B-AAED-94FE-13827AC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4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FE7BF-A41F-F286-5791-7BEAA75C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주의</a:t>
            </a:r>
            <a:r>
              <a:rPr lang="en-US" altLang="ko-KR" sz="2000" dirty="0"/>
              <a:t>: </a:t>
            </a:r>
            <a:r>
              <a:rPr lang="ko-KR" altLang="en-US" sz="2800" dirty="0"/>
              <a:t>매개변수 혼합</a:t>
            </a:r>
            <a:r>
              <a:rPr lang="en-US" altLang="ko-KR" sz="3200" baseline="0" dirty="0"/>
              <a:t> -</a:t>
            </a:r>
            <a:r>
              <a:rPr lang="en-US" altLang="ko-KR" dirty="0"/>
              <a:t> </a:t>
            </a:r>
            <a:r>
              <a:rPr lang="ko-KR" altLang="en-US" sz="2400" dirty="0"/>
              <a:t>가변적 위치인수와 가변적 키워드 인수의 혼합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B392-106E-596F-98FB-C4AEA0D908A1}"/>
              </a:ext>
            </a:extLst>
          </p:cNvPr>
          <p:cNvSpPr txBox="1"/>
          <p:nvPr/>
        </p:nvSpPr>
        <p:spPr>
          <a:xfrm>
            <a:off x="475086" y="1455912"/>
            <a:ext cx="755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가변적 위치 인수</a:t>
            </a:r>
            <a:r>
              <a:rPr lang="en-US" altLang="ko-KR" b="1" dirty="0"/>
              <a:t>(*</a:t>
            </a:r>
            <a:r>
              <a:rPr lang="en-US" altLang="ko-KR" b="1" dirty="0" err="1"/>
              <a:t>args</a:t>
            </a:r>
            <a:r>
              <a:rPr lang="en-US" altLang="ko-KR" b="1" dirty="0"/>
              <a:t>)</a:t>
            </a:r>
            <a:r>
              <a:rPr lang="ko-KR" altLang="en-US" b="1" dirty="0"/>
              <a:t>와 가변적 키워드 인수</a:t>
            </a:r>
            <a:r>
              <a:rPr lang="en-US" altLang="ko-KR" b="1" dirty="0"/>
              <a:t>(**</a:t>
            </a:r>
            <a:r>
              <a:rPr lang="en-US" altLang="ko-KR" b="1" dirty="0" err="1"/>
              <a:t>kwargs</a:t>
            </a:r>
            <a:r>
              <a:rPr lang="en-US" altLang="ko-KR" b="1" dirty="0"/>
              <a:t>)</a:t>
            </a:r>
            <a:r>
              <a:rPr lang="ko-KR" altLang="en-US" b="1" dirty="0"/>
              <a:t> 함께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F4518-519B-A114-0DF9-6AF90A7D03ED}"/>
              </a:ext>
            </a:extLst>
          </p:cNvPr>
          <p:cNvSpPr txBox="1"/>
          <p:nvPr/>
        </p:nvSpPr>
        <p:spPr>
          <a:xfrm>
            <a:off x="990629" y="1825244"/>
            <a:ext cx="903548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가변적 위치 인수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</a:t>
            </a:r>
            <a:r>
              <a:rPr lang="ko-KR" altLang="en-US" sz="1600" dirty="0"/>
              <a:t>먼저 지정한 다음에  가변적 키워드 인수</a:t>
            </a:r>
            <a:r>
              <a:rPr lang="en-US" altLang="ko-KR" sz="1600" dirty="0"/>
              <a:t>(**</a:t>
            </a:r>
            <a:r>
              <a:rPr lang="en-US" altLang="ko-KR" sz="1600" dirty="0" err="1"/>
              <a:t>kwargs</a:t>
            </a:r>
            <a:r>
              <a:rPr lang="en-US" altLang="ko-KR" sz="1600" dirty="0"/>
              <a:t>)</a:t>
            </a:r>
            <a:r>
              <a:rPr lang="ko-KR" altLang="en-US" sz="1600" dirty="0"/>
              <a:t>가</a:t>
            </a:r>
            <a:r>
              <a:rPr lang="en-US" altLang="ko-KR" sz="1600" dirty="0"/>
              <a:t>  </a:t>
            </a:r>
            <a:r>
              <a:rPr lang="ko-KR" altLang="en-US" sz="1600" dirty="0"/>
              <a:t>지정되어야 함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7EB483-B14F-9A8C-B1D9-DFED9FDA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6" y="2464984"/>
            <a:ext cx="9327688" cy="10059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A67EA9-131B-2F5D-BB7E-3CB37090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6" y="4145624"/>
            <a:ext cx="7643522" cy="5715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58F9DA-F1BB-0436-9DDC-D6AE7B9B3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56" y="5474316"/>
            <a:ext cx="7125317" cy="6477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4B4AD1A-0B13-5C26-3914-1D74D26273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11"/>
          <a:stretch/>
        </p:blipFill>
        <p:spPr>
          <a:xfrm>
            <a:off x="1432157" y="3647909"/>
            <a:ext cx="9327688" cy="3886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C2E1C6-0B47-52EB-C335-77BBA81E37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343"/>
          <a:stretch/>
        </p:blipFill>
        <p:spPr>
          <a:xfrm>
            <a:off x="1432156" y="4965130"/>
            <a:ext cx="9327688" cy="426757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F4DBD-B025-7316-3593-A9E04ACE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041E8-4A31-CB8D-8A1B-3A20C5C3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1B6D-FE30-115F-8122-FDDA36904AAB}"/>
              </a:ext>
            </a:extLst>
          </p:cNvPr>
          <p:cNvSpPr txBox="1"/>
          <p:nvPr/>
        </p:nvSpPr>
        <p:spPr>
          <a:xfrm>
            <a:off x="543916" y="1542444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함수</a:t>
            </a:r>
            <a:r>
              <a:rPr lang="en-US" altLang="ko-KR" sz="2000" b="1" dirty="0"/>
              <a:t>(Function)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9BFA-0E87-823D-4754-B52D5C5497B4}"/>
              </a:ext>
            </a:extLst>
          </p:cNvPr>
          <p:cNvSpPr txBox="1"/>
          <p:nvPr/>
        </p:nvSpPr>
        <p:spPr>
          <a:xfrm>
            <a:off x="974558" y="2087086"/>
            <a:ext cx="58977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특정한 작업을 수행하는 코드의 집합</a:t>
            </a:r>
            <a:endParaRPr lang="en-US" altLang="ko-KR" dirty="0"/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전달받아 처리하고</a:t>
            </a:r>
            <a:r>
              <a:rPr lang="en-US" altLang="ko-KR" dirty="0"/>
              <a:t>, </a:t>
            </a:r>
            <a:r>
              <a:rPr lang="ko-KR" altLang="en-US" dirty="0"/>
              <a:t>그 결과를 반환 함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3A866EE-5A08-B7EF-676F-E1C48B31E4D6}"/>
              </a:ext>
            </a:extLst>
          </p:cNvPr>
          <p:cNvSpPr/>
          <p:nvPr/>
        </p:nvSpPr>
        <p:spPr>
          <a:xfrm>
            <a:off x="3995632" y="3960230"/>
            <a:ext cx="3838074" cy="1864895"/>
          </a:xfrm>
          <a:prstGeom prst="roundRect">
            <a:avLst>
              <a:gd name="adj" fmla="val 115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304A06-EBB1-3C0D-850B-C43E742EE763}"/>
              </a:ext>
            </a:extLst>
          </p:cNvPr>
          <p:cNvSpPr/>
          <p:nvPr/>
        </p:nvSpPr>
        <p:spPr>
          <a:xfrm>
            <a:off x="4669400" y="4365143"/>
            <a:ext cx="2490537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DEBB5-A48F-36CD-7C9A-B47D94CCE966}"/>
              </a:ext>
            </a:extLst>
          </p:cNvPr>
          <p:cNvSpPr txBox="1"/>
          <p:nvPr/>
        </p:nvSpPr>
        <p:spPr>
          <a:xfrm>
            <a:off x="5076938" y="3412415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Function()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3C2E1-79FB-A680-456D-FF7F611DDDCC}"/>
              </a:ext>
            </a:extLst>
          </p:cNvPr>
          <p:cNvSpPr txBox="1"/>
          <p:nvPr/>
        </p:nvSpPr>
        <p:spPr>
          <a:xfrm>
            <a:off x="5268528" y="4569511"/>
            <a:ext cx="1292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Processing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6F67B1-4576-4411-D965-A5A84461D35D}"/>
              </a:ext>
            </a:extLst>
          </p:cNvPr>
          <p:cNvCxnSpPr/>
          <p:nvPr/>
        </p:nvCxnSpPr>
        <p:spPr>
          <a:xfrm>
            <a:off x="3609474" y="4365143"/>
            <a:ext cx="386158" cy="204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0C5AF3-C341-6016-6053-A03055461143}"/>
              </a:ext>
            </a:extLst>
          </p:cNvPr>
          <p:cNvCxnSpPr/>
          <p:nvPr/>
        </p:nvCxnSpPr>
        <p:spPr>
          <a:xfrm flipH="1">
            <a:off x="3609474" y="5095134"/>
            <a:ext cx="386158" cy="204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82D2F52-DB2E-C562-6B2A-453897D9B129}"/>
              </a:ext>
            </a:extLst>
          </p:cNvPr>
          <p:cNvCxnSpPr/>
          <p:nvPr/>
        </p:nvCxnSpPr>
        <p:spPr>
          <a:xfrm flipH="1">
            <a:off x="7833705" y="4365143"/>
            <a:ext cx="386158" cy="204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C98EEC-AF7A-1BF3-74D0-140A12BC4869}"/>
              </a:ext>
            </a:extLst>
          </p:cNvPr>
          <p:cNvCxnSpPr/>
          <p:nvPr/>
        </p:nvCxnSpPr>
        <p:spPr>
          <a:xfrm>
            <a:off x="7833705" y="5095134"/>
            <a:ext cx="386158" cy="204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8A221D-6E7D-6919-A85F-62A78C249F90}"/>
              </a:ext>
            </a:extLst>
          </p:cNvPr>
          <p:cNvSpPr txBox="1"/>
          <p:nvPr/>
        </p:nvSpPr>
        <p:spPr>
          <a:xfrm>
            <a:off x="2019260" y="4471145"/>
            <a:ext cx="1639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Passed data</a:t>
            </a:r>
          </a:p>
          <a:p>
            <a:pPr algn="ctr"/>
            <a:r>
              <a:rPr lang="en-US" altLang="ko-KR" sz="2000" b="1" dirty="0"/>
              <a:t>(argument)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E7CE9-CD95-4BFF-F8E2-CE351BC792F8}"/>
              </a:ext>
            </a:extLst>
          </p:cNvPr>
          <p:cNvSpPr txBox="1"/>
          <p:nvPr/>
        </p:nvSpPr>
        <p:spPr>
          <a:xfrm>
            <a:off x="8170590" y="4471145"/>
            <a:ext cx="182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return</a:t>
            </a:r>
          </a:p>
          <a:p>
            <a:pPr algn="ctr"/>
            <a:r>
              <a:rPr lang="en-US" altLang="ko-KR" sz="2000" b="1" dirty="0"/>
              <a:t>Output result</a:t>
            </a:r>
            <a:endParaRPr lang="ko-KR" altLang="en-US" sz="20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C81B8-BFCB-B151-6BDF-A6634D14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9D4DF-7579-ED3D-5EF8-AB2C5071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장점과 단점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BBC3F-0FC2-077B-5AD7-A99C9F58F44B}"/>
              </a:ext>
            </a:extLst>
          </p:cNvPr>
          <p:cNvSpPr txBox="1"/>
          <p:nvPr/>
        </p:nvSpPr>
        <p:spPr>
          <a:xfrm>
            <a:off x="748453" y="1684421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함수의 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1A167-BBFA-1F40-97BB-9400179F8010}"/>
              </a:ext>
            </a:extLst>
          </p:cNvPr>
          <p:cNvSpPr txBox="1"/>
          <p:nvPr/>
        </p:nvSpPr>
        <p:spPr>
          <a:xfrm>
            <a:off x="1215189" y="2121783"/>
            <a:ext cx="919033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코드의 중복을 최소화할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코드를 재사용할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 프로그램을 모듈로 나눌 수 있어 개발 과정이 체계적이며 유지보수가 쉬워진다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C83F-D76C-53C6-8AF7-4FF4C37B58EB}"/>
              </a:ext>
            </a:extLst>
          </p:cNvPr>
          <p:cNvSpPr txBox="1"/>
          <p:nvPr/>
        </p:nvSpPr>
        <p:spPr>
          <a:xfrm>
            <a:off x="1519101" y="3450930"/>
            <a:ext cx="944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모듈</a:t>
            </a:r>
            <a:r>
              <a:rPr lang="en-US" altLang="ko-KR" sz="1600" dirty="0"/>
              <a:t>(module): </a:t>
            </a:r>
            <a:r>
              <a:rPr lang="ko-KR" altLang="en-US" sz="1600" dirty="0"/>
              <a:t>프로그램을 구성하는 구성 요소</a:t>
            </a:r>
            <a:r>
              <a:rPr lang="en-US" altLang="ko-KR" sz="1600" dirty="0"/>
              <a:t>, </a:t>
            </a:r>
            <a:r>
              <a:rPr lang="ko-KR" altLang="en-US" sz="1600" dirty="0"/>
              <a:t>관련된 데이터와 함수를 하나로 묶은 단위를 의미함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CA6E8-F4C4-B920-49E7-6A6B4029CC33}"/>
              </a:ext>
            </a:extLst>
          </p:cNvPr>
          <p:cNvSpPr txBox="1"/>
          <p:nvPr/>
        </p:nvSpPr>
        <p:spPr>
          <a:xfrm>
            <a:off x="748453" y="409357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함수의 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BA647-7A69-B82F-0D98-4AB93B2BBB43}"/>
              </a:ext>
            </a:extLst>
          </p:cNvPr>
          <p:cNvSpPr txBox="1"/>
          <p:nvPr/>
        </p:nvSpPr>
        <p:spPr>
          <a:xfrm>
            <a:off x="1215189" y="4530935"/>
            <a:ext cx="10128094" cy="13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 호출할 때 마다 운영체제</a:t>
            </a:r>
            <a:r>
              <a:rPr lang="en-US" altLang="ko-KR" dirty="0"/>
              <a:t>(OS)</a:t>
            </a:r>
            <a:r>
              <a:rPr lang="ko-KR" altLang="en-US" dirty="0"/>
              <a:t>가 함수에 사용되는 지역 변수들의 준비와</a:t>
            </a:r>
            <a:br>
              <a:rPr lang="en-US" altLang="ko-KR" dirty="0"/>
            </a:br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r>
              <a:rPr lang="ko-KR" altLang="en-US" dirty="0"/>
              <a:t>전달 등을 처리해야 하므로 부담이 발생한다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따라서 너무 작은 단위의 함수를 구성하여 자주 호출하는 경우 성능에 문제가 발생할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42250-09DC-9539-F8F5-770D7AD2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AC3E74-77B6-6EBA-A655-5882BA4B17AA}"/>
              </a:ext>
            </a:extLst>
          </p:cNvPr>
          <p:cNvSpPr/>
          <p:nvPr/>
        </p:nvSpPr>
        <p:spPr>
          <a:xfrm>
            <a:off x="1333248" y="3127853"/>
            <a:ext cx="3828299" cy="1118937"/>
          </a:xfrm>
          <a:prstGeom prst="roundRect">
            <a:avLst>
              <a:gd name="adj" fmla="val 699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C71899-7A4B-0163-ECCF-20ADD8FD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사용법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A36C-C4CA-A13A-3E47-915B9ADDBC87}"/>
              </a:ext>
            </a:extLst>
          </p:cNvPr>
          <p:cNvSpPr txBox="1"/>
          <p:nvPr/>
        </p:nvSpPr>
        <p:spPr>
          <a:xfrm>
            <a:off x="854242" y="1435983"/>
            <a:ext cx="874470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함수의 생성은 </a:t>
            </a:r>
            <a:r>
              <a:rPr lang="en-US" altLang="ko-KR" b="1" dirty="0"/>
              <a:t>def</a:t>
            </a:r>
            <a:r>
              <a:rPr lang="ko-KR" altLang="en-US" dirty="0"/>
              <a:t>라는 키워드를 입력하고 함수의 이름을 작성한 후 </a:t>
            </a:r>
            <a:r>
              <a:rPr lang="en-US" altLang="ko-KR" b="1" dirty="0"/>
              <a:t>():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함수의 시작과 끝을 들여쓰기만으로 구분하며 시작과 끝을 명시해 주지 않음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9B609-A2F6-9121-296D-31C53298B5FD}"/>
              </a:ext>
            </a:extLst>
          </p:cNvPr>
          <p:cNvSpPr txBox="1"/>
          <p:nvPr/>
        </p:nvSpPr>
        <p:spPr>
          <a:xfrm>
            <a:off x="1916778" y="3252426"/>
            <a:ext cx="16257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함수명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):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C8F0AA-5091-F102-2FC8-9B2831A7E636}"/>
              </a:ext>
            </a:extLst>
          </p:cNvPr>
          <p:cNvSpPr/>
          <p:nvPr/>
        </p:nvSpPr>
        <p:spPr>
          <a:xfrm>
            <a:off x="1333248" y="5039976"/>
            <a:ext cx="3828299" cy="764082"/>
          </a:xfrm>
          <a:prstGeom prst="roundRect">
            <a:avLst>
              <a:gd name="adj" fmla="val 1068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4E3D8-CB6E-80CD-F3CA-7BE087A3EEF0}"/>
              </a:ext>
            </a:extLst>
          </p:cNvPr>
          <p:cNvSpPr txBox="1"/>
          <p:nvPr/>
        </p:nvSpPr>
        <p:spPr>
          <a:xfrm>
            <a:off x="1916778" y="5164548"/>
            <a:ext cx="14782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함수명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)   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7C6B6-7CD0-F560-C775-5908E35E16B8}"/>
              </a:ext>
            </a:extLst>
          </p:cNvPr>
          <p:cNvSpPr txBox="1"/>
          <p:nvPr/>
        </p:nvSpPr>
        <p:spPr>
          <a:xfrm>
            <a:off x="1118936" y="2669370"/>
            <a:ext cx="11897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함수 선언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89977A-CDCF-A660-6A27-2A4578312F87}"/>
              </a:ext>
            </a:extLst>
          </p:cNvPr>
          <p:cNvSpPr txBox="1"/>
          <p:nvPr/>
        </p:nvSpPr>
        <p:spPr>
          <a:xfrm>
            <a:off x="1118936" y="4546070"/>
            <a:ext cx="11897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함수 호출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5893771-4F37-778D-171D-B43FFF3381EE}"/>
              </a:ext>
            </a:extLst>
          </p:cNvPr>
          <p:cNvSpPr/>
          <p:nvPr/>
        </p:nvSpPr>
        <p:spPr>
          <a:xfrm>
            <a:off x="6735308" y="3127853"/>
            <a:ext cx="3828299" cy="1118937"/>
          </a:xfrm>
          <a:prstGeom prst="roundRect">
            <a:avLst>
              <a:gd name="adj" fmla="val 699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7A619-394E-8F64-F72D-4878AA3C2BA5}"/>
              </a:ext>
            </a:extLst>
          </p:cNvPr>
          <p:cNvSpPr txBox="1"/>
          <p:nvPr/>
        </p:nvSpPr>
        <p:spPr>
          <a:xfrm>
            <a:off x="7318838" y="3252426"/>
            <a:ext cx="318510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 hello( ):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print(‘Hello world!’ )  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D6EA5F-AF14-1A79-B4CF-9FA2EFF5F554}"/>
              </a:ext>
            </a:extLst>
          </p:cNvPr>
          <p:cNvSpPr/>
          <p:nvPr/>
        </p:nvSpPr>
        <p:spPr>
          <a:xfrm>
            <a:off x="6735308" y="5039976"/>
            <a:ext cx="3828299" cy="764082"/>
          </a:xfrm>
          <a:prstGeom prst="roundRect">
            <a:avLst>
              <a:gd name="adj" fmla="val 1068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BC1CA-9DC0-F8DC-BC6B-9B86F0D83680}"/>
              </a:ext>
            </a:extLst>
          </p:cNvPr>
          <p:cNvSpPr txBox="1"/>
          <p:nvPr/>
        </p:nvSpPr>
        <p:spPr>
          <a:xfrm>
            <a:off x="7318838" y="5164548"/>
            <a:ext cx="129715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hello( )    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BCCBE-15B7-290D-17C7-61DFC8B7F39C}"/>
              </a:ext>
            </a:extLst>
          </p:cNvPr>
          <p:cNvSpPr txBox="1"/>
          <p:nvPr/>
        </p:nvSpPr>
        <p:spPr>
          <a:xfrm>
            <a:off x="6520996" y="2669370"/>
            <a:ext cx="15632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함수 선언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D3CA5-D90B-0282-1C7E-DF4077E64B97}"/>
              </a:ext>
            </a:extLst>
          </p:cNvPr>
          <p:cNvSpPr txBox="1"/>
          <p:nvPr/>
        </p:nvSpPr>
        <p:spPr>
          <a:xfrm>
            <a:off x="6520996" y="4546070"/>
            <a:ext cx="15632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함수 호출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82206-AFD2-80EB-3FCD-03E23CC068ED}"/>
              </a:ext>
            </a:extLst>
          </p:cNvPr>
          <p:cNvSpPr txBox="1"/>
          <p:nvPr/>
        </p:nvSpPr>
        <p:spPr>
          <a:xfrm>
            <a:off x="8363324" y="6076664"/>
            <a:ext cx="1729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‘Hello world!’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5B935-490A-5900-1B7C-953E91C0B7EC}"/>
              </a:ext>
            </a:extLst>
          </p:cNvPr>
          <p:cNvSpPr txBox="1"/>
          <p:nvPr/>
        </p:nvSpPr>
        <p:spPr>
          <a:xfrm>
            <a:off x="6520996" y="6086254"/>
            <a:ext cx="15632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실행 결과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DBA1D-1178-ECD0-0E23-5302A1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4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76694-AA1F-7651-0FA1-1C4FE723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변수와 인수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1F2FB-448F-9017-A03A-071A043C540E}"/>
              </a:ext>
            </a:extLst>
          </p:cNvPr>
          <p:cNvSpPr txBox="1"/>
          <p:nvPr/>
        </p:nvSpPr>
        <p:spPr>
          <a:xfrm>
            <a:off x="748453" y="1467853"/>
            <a:ext cx="7003456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매개 변수</a:t>
            </a:r>
            <a:r>
              <a:rPr lang="en-US" altLang="ko-KR" dirty="0"/>
              <a:t>(parameter) : </a:t>
            </a:r>
            <a:r>
              <a:rPr lang="ko-KR" altLang="en-US" dirty="0"/>
              <a:t>함수에 입력으로 전달된 값을 받는 변수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인수</a:t>
            </a:r>
            <a:r>
              <a:rPr lang="en-US" altLang="ko-KR" dirty="0"/>
              <a:t>(argument): </a:t>
            </a:r>
            <a:r>
              <a:rPr lang="ko-KR" altLang="en-US" dirty="0"/>
              <a:t>함수를 호출할 때 전달하는 입력 값을 의미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3EE8E-9E0F-7D4A-9376-DC2027B37DA6}"/>
              </a:ext>
            </a:extLst>
          </p:cNvPr>
          <p:cNvSpPr txBox="1"/>
          <p:nvPr/>
        </p:nvSpPr>
        <p:spPr>
          <a:xfrm>
            <a:off x="1947510" y="2862366"/>
            <a:ext cx="1740669" cy="204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def add(</a:t>
            </a:r>
            <a:r>
              <a:rPr lang="en-US" altLang="ko-KR" b="1" dirty="0">
                <a:solidFill>
                  <a:schemeClr val="accent2"/>
                </a:solidFill>
              </a:rPr>
              <a:t>x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chemeClr val="accent5"/>
                </a:solidFill>
              </a:rPr>
              <a:t>y</a:t>
            </a:r>
            <a:r>
              <a:rPr lang="en-US" altLang="ko-KR" dirty="0"/>
              <a:t>):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    sum=x + y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    return sum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C121B-E00F-9099-4C89-C3F796C49AA7}"/>
              </a:ext>
            </a:extLst>
          </p:cNvPr>
          <p:cNvSpPr txBox="1"/>
          <p:nvPr/>
        </p:nvSpPr>
        <p:spPr>
          <a:xfrm>
            <a:off x="1946997" y="5390147"/>
            <a:ext cx="1763624" cy="66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print(add(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chemeClr val="accent5"/>
                </a:solidFill>
              </a:rPr>
              <a:t>4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F6F3-51CA-4DC6-305E-BB66B749E5E9}"/>
              </a:ext>
            </a:extLst>
          </p:cNvPr>
          <p:cNvSpPr txBox="1"/>
          <p:nvPr/>
        </p:nvSpPr>
        <p:spPr>
          <a:xfrm>
            <a:off x="3627587" y="315592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매개변수</a:t>
            </a:r>
            <a:r>
              <a:rPr lang="en-US" altLang="ko-KR" b="1" dirty="0">
                <a:solidFill>
                  <a:srgbClr val="FF0000"/>
                </a:solidFill>
              </a:rPr>
              <a:t>: x, 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A25E9-AA28-4486-1DB4-F8A1CB08D301}"/>
              </a:ext>
            </a:extLst>
          </p:cNvPr>
          <p:cNvSpPr txBox="1"/>
          <p:nvPr/>
        </p:nvSpPr>
        <p:spPr>
          <a:xfrm>
            <a:off x="3720580" y="56949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인수</a:t>
            </a:r>
            <a:r>
              <a:rPr lang="en-US" altLang="ko-KR" b="1" dirty="0">
                <a:solidFill>
                  <a:srgbClr val="FF0000"/>
                </a:solidFill>
              </a:rPr>
              <a:t>: 3,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D3294-F295-1981-A459-C2452D8E8376}"/>
              </a:ext>
            </a:extLst>
          </p:cNvPr>
          <p:cNvSpPr txBox="1"/>
          <p:nvPr/>
        </p:nvSpPr>
        <p:spPr>
          <a:xfrm>
            <a:off x="646182" y="3107191"/>
            <a:ext cx="107753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함수 선언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1ACD-D170-0987-1DAB-CA6A6043CA28}"/>
              </a:ext>
            </a:extLst>
          </p:cNvPr>
          <p:cNvSpPr txBox="1"/>
          <p:nvPr/>
        </p:nvSpPr>
        <p:spPr>
          <a:xfrm>
            <a:off x="646182" y="5713634"/>
            <a:ext cx="107753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함수 호출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E8A7E9C-B9CB-E4FB-FFE7-E1E37FACF62E}"/>
              </a:ext>
            </a:extLst>
          </p:cNvPr>
          <p:cNvSpPr/>
          <p:nvPr/>
        </p:nvSpPr>
        <p:spPr>
          <a:xfrm>
            <a:off x="1971575" y="3525253"/>
            <a:ext cx="1106905" cy="2141621"/>
          </a:xfrm>
          <a:custGeom>
            <a:avLst/>
            <a:gdLst>
              <a:gd name="connsiteX0" fmla="*/ 1106905 w 1106905"/>
              <a:gd name="connsiteY0" fmla="*/ 2141621 h 2141621"/>
              <a:gd name="connsiteX1" fmla="*/ 1106905 w 1106905"/>
              <a:gd name="connsiteY1" fmla="*/ 1816768 h 2141621"/>
              <a:gd name="connsiteX2" fmla="*/ 0 w 1106905"/>
              <a:gd name="connsiteY2" fmla="*/ 1816768 h 2141621"/>
              <a:gd name="connsiteX3" fmla="*/ 0 w 1106905"/>
              <a:gd name="connsiteY3" fmla="*/ 288758 h 2141621"/>
              <a:gd name="connsiteX4" fmla="*/ 950494 w 1106905"/>
              <a:gd name="connsiteY4" fmla="*/ 288758 h 2141621"/>
              <a:gd name="connsiteX5" fmla="*/ 950494 w 1106905"/>
              <a:gd name="connsiteY5" fmla="*/ 0 h 214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905" h="2141621">
                <a:moveTo>
                  <a:pt x="1106905" y="2141621"/>
                </a:moveTo>
                <a:lnTo>
                  <a:pt x="1106905" y="1816768"/>
                </a:lnTo>
                <a:lnTo>
                  <a:pt x="0" y="1816768"/>
                </a:lnTo>
                <a:lnTo>
                  <a:pt x="0" y="288758"/>
                </a:lnTo>
                <a:lnTo>
                  <a:pt x="950494" y="288758"/>
                </a:lnTo>
                <a:lnTo>
                  <a:pt x="950494" y="0"/>
                </a:lnTo>
              </a:path>
            </a:pathLst>
          </a:custGeom>
          <a:noFill/>
          <a:ln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525E0CF-D089-3AB8-7CC9-A97892EBDF77}"/>
              </a:ext>
            </a:extLst>
          </p:cNvPr>
          <p:cNvSpPr/>
          <p:nvPr/>
        </p:nvSpPr>
        <p:spPr>
          <a:xfrm>
            <a:off x="2125980" y="3589020"/>
            <a:ext cx="1257300" cy="2103120"/>
          </a:xfrm>
          <a:custGeom>
            <a:avLst/>
            <a:gdLst>
              <a:gd name="connsiteX0" fmla="*/ 1257300 w 1257300"/>
              <a:gd name="connsiteY0" fmla="*/ 2103120 h 2103120"/>
              <a:gd name="connsiteX1" fmla="*/ 1257300 w 1257300"/>
              <a:gd name="connsiteY1" fmla="*/ 1645920 h 2103120"/>
              <a:gd name="connsiteX2" fmla="*/ 0 w 1257300"/>
              <a:gd name="connsiteY2" fmla="*/ 1645920 h 2103120"/>
              <a:gd name="connsiteX3" fmla="*/ 0 w 1257300"/>
              <a:gd name="connsiteY3" fmla="*/ 335280 h 2103120"/>
              <a:gd name="connsiteX4" fmla="*/ 1043940 w 1257300"/>
              <a:gd name="connsiteY4" fmla="*/ 335280 h 2103120"/>
              <a:gd name="connsiteX5" fmla="*/ 1043940 w 1257300"/>
              <a:gd name="connsiteY5" fmla="*/ 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300" h="2103120">
                <a:moveTo>
                  <a:pt x="1257300" y="2103120"/>
                </a:moveTo>
                <a:lnTo>
                  <a:pt x="1257300" y="1645920"/>
                </a:lnTo>
                <a:lnTo>
                  <a:pt x="0" y="1645920"/>
                </a:lnTo>
                <a:lnTo>
                  <a:pt x="0" y="335280"/>
                </a:lnTo>
                <a:lnTo>
                  <a:pt x="1043940" y="335280"/>
                </a:lnTo>
                <a:lnTo>
                  <a:pt x="1043940" y="0"/>
                </a:lnTo>
              </a:path>
            </a:pathLst>
          </a:custGeom>
          <a:noFill/>
          <a:ln>
            <a:solidFill>
              <a:schemeClr val="accent5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7A0C09-D5C5-AA8A-26FC-B82E5B28EDC3}"/>
              </a:ext>
            </a:extLst>
          </p:cNvPr>
          <p:cNvSpPr txBox="1"/>
          <p:nvPr/>
        </p:nvSpPr>
        <p:spPr>
          <a:xfrm>
            <a:off x="5565978" y="493027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E56478-9B1E-C669-4C82-CF24DAAF893B}"/>
              </a:ext>
            </a:extLst>
          </p:cNvPr>
          <p:cNvSpPr txBox="1"/>
          <p:nvPr/>
        </p:nvSpPr>
        <p:spPr>
          <a:xfrm>
            <a:off x="5843128" y="5268832"/>
            <a:ext cx="554510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매개변수와 인수가 여러 개면 쉼표로 구분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매개변수와 인수의 개수는 같아야 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다르면 에러 발생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E1A855C-801B-16AE-9D2B-36CF9E2FD73D}"/>
              </a:ext>
            </a:extLst>
          </p:cNvPr>
          <p:cNvSpPr/>
          <p:nvPr/>
        </p:nvSpPr>
        <p:spPr>
          <a:xfrm>
            <a:off x="5269383" y="4826000"/>
            <a:ext cx="6276435" cy="1391920"/>
          </a:xfrm>
          <a:prstGeom prst="roundRect">
            <a:avLst>
              <a:gd name="adj" fmla="val 1180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98762D-8400-7F9A-B1A2-A19E240A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0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7CEF6B-2CAB-8928-9687-C0AA98E26A5D}"/>
              </a:ext>
            </a:extLst>
          </p:cNvPr>
          <p:cNvCxnSpPr/>
          <p:nvPr/>
        </p:nvCxnSpPr>
        <p:spPr>
          <a:xfrm>
            <a:off x="7464626" y="3326130"/>
            <a:ext cx="0" cy="3311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F66B86-AC53-9988-456A-D3C2F0CA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 변수와 인수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58E00-C4E5-0DEC-40CE-BD5E96B3A66B}"/>
              </a:ext>
            </a:extLst>
          </p:cNvPr>
          <p:cNvSpPr txBox="1"/>
          <p:nvPr/>
        </p:nvSpPr>
        <p:spPr>
          <a:xfrm>
            <a:off x="2926080" y="2103755"/>
            <a:ext cx="1950720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def add(x, y):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   print(x +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99483-3EE9-E3B1-55D1-FA8C76D8A797}"/>
              </a:ext>
            </a:extLst>
          </p:cNvPr>
          <p:cNvSpPr txBox="1"/>
          <p:nvPr/>
        </p:nvSpPr>
        <p:spPr>
          <a:xfrm>
            <a:off x="2997200" y="3544891"/>
            <a:ext cx="2641600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add(1, 2)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add(1.0, 2.0)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add('</a:t>
            </a:r>
            <a:r>
              <a:rPr lang="ko-KR" altLang="en-US" dirty="0" err="1"/>
              <a:t>abc</a:t>
            </a:r>
            <a:r>
              <a:rPr lang="ko-KR" altLang="en-US" dirty="0"/>
              <a:t>＇, 'def')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add([1,2,3], [4,5,6])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add((1,2,3), (4,5,6))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0FFF7-1A97-EA7A-7AAF-F2330DDAEF01}"/>
              </a:ext>
            </a:extLst>
          </p:cNvPr>
          <p:cNvSpPr txBox="1"/>
          <p:nvPr/>
        </p:nvSpPr>
        <p:spPr>
          <a:xfrm>
            <a:off x="1479302" y="2321283"/>
            <a:ext cx="107753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함수 선언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6374C-3CCB-2664-A2C7-B3D11E4BC556}"/>
              </a:ext>
            </a:extLst>
          </p:cNvPr>
          <p:cNvSpPr txBox="1"/>
          <p:nvPr/>
        </p:nvSpPr>
        <p:spPr>
          <a:xfrm>
            <a:off x="1479302" y="3824963"/>
            <a:ext cx="107753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함수 호출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0A4B1-9847-056D-0CDB-DE6331689EAC}"/>
              </a:ext>
            </a:extLst>
          </p:cNvPr>
          <p:cNvSpPr txBox="1"/>
          <p:nvPr/>
        </p:nvSpPr>
        <p:spPr>
          <a:xfrm>
            <a:off x="473462" y="1514476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함수의 호출과 인수 전달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C6258-2BBF-98E7-A1B1-F91D46D7A495}"/>
              </a:ext>
            </a:extLst>
          </p:cNvPr>
          <p:cNvSpPr txBox="1"/>
          <p:nvPr/>
        </p:nvSpPr>
        <p:spPr>
          <a:xfrm>
            <a:off x="6925857" y="3543942"/>
            <a:ext cx="3616960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3.0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abcdef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[1, 2, 3, 4, 5, 6]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(1, 2, 3, 4, 5, 6)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DD4F476-C080-7CBD-4091-78168B1A253F}"/>
              </a:ext>
            </a:extLst>
          </p:cNvPr>
          <p:cNvSpPr/>
          <p:nvPr/>
        </p:nvSpPr>
        <p:spPr>
          <a:xfrm>
            <a:off x="5801360" y="4592320"/>
            <a:ext cx="497840" cy="508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4DCFF-7CBF-37CA-CE5A-98CB0F2E89E2}"/>
              </a:ext>
            </a:extLst>
          </p:cNvPr>
          <p:cNvSpPr txBox="1"/>
          <p:nvPr/>
        </p:nvSpPr>
        <p:spPr>
          <a:xfrm>
            <a:off x="6925857" y="3046642"/>
            <a:ext cx="107753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/>
              <a:t>실행 결과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4AFE014-EA08-4712-619C-14CE72B87512}"/>
              </a:ext>
            </a:extLst>
          </p:cNvPr>
          <p:cNvCxnSpPr/>
          <p:nvPr/>
        </p:nvCxnSpPr>
        <p:spPr>
          <a:xfrm>
            <a:off x="2556841" y="2488020"/>
            <a:ext cx="3692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B4B7D2-3DF4-18CF-9FDA-0CE479B49F1E}"/>
              </a:ext>
            </a:extLst>
          </p:cNvPr>
          <p:cNvCxnSpPr/>
          <p:nvPr/>
        </p:nvCxnSpPr>
        <p:spPr>
          <a:xfrm>
            <a:off x="2556841" y="3977730"/>
            <a:ext cx="3692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C55668-B6A4-CB3F-9570-7CA5932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97CD9-0E87-55B9-7070-66CED711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결과 반환</a:t>
            </a:r>
            <a:r>
              <a:rPr lang="en-US" altLang="ko-KR" dirty="0"/>
              <a:t>_return(1)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D31E6-B212-51B3-D13B-AC9AE55CAD0F}"/>
              </a:ext>
            </a:extLst>
          </p:cNvPr>
          <p:cNvSpPr txBox="1"/>
          <p:nvPr/>
        </p:nvSpPr>
        <p:spPr>
          <a:xfrm>
            <a:off x="482904" y="1588715"/>
            <a:ext cx="22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return </a:t>
            </a:r>
            <a:r>
              <a:rPr lang="ko-KR" altLang="en-US" b="1" dirty="0"/>
              <a:t>없는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E23C8B-8D71-5130-BBC9-27547F1D0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33"/>
          <a:stretch/>
        </p:blipFill>
        <p:spPr>
          <a:xfrm>
            <a:off x="748453" y="3554969"/>
            <a:ext cx="3843868" cy="358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BBD03A-6FB8-9A2E-2765-5ADB4ECE2B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725"/>
          <a:stretch/>
        </p:blipFill>
        <p:spPr>
          <a:xfrm>
            <a:off x="822690" y="2209803"/>
            <a:ext cx="3769631" cy="7315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DF17E6-3C75-29F7-6D3F-30317B0C92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692"/>
          <a:stretch/>
        </p:blipFill>
        <p:spPr>
          <a:xfrm>
            <a:off x="822690" y="3158695"/>
            <a:ext cx="3769631" cy="396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3F3D0C-814D-A4A9-C48D-CFC4809CDF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435"/>
          <a:stretch/>
        </p:blipFill>
        <p:spPr>
          <a:xfrm>
            <a:off x="822690" y="4309414"/>
            <a:ext cx="3769631" cy="693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720AA2-8063-B4BC-DBDA-C4556FFCCF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4461"/>
          <a:stretch/>
        </p:blipFill>
        <p:spPr>
          <a:xfrm>
            <a:off x="822691" y="5081957"/>
            <a:ext cx="2662190" cy="685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88F83-E87A-1C8B-2213-CD0F9D1A33D0}"/>
              </a:ext>
            </a:extLst>
          </p:cNvPr>
          <p:cNvSpPr txBox="1"/>
          <p:nvPr/>
        </p:nvSpPr>
        <p:spPr>
          <a:xfrm>
            <a:off x="867836" y="5946181"/>
            <a:ext cx="404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hi()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hi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함수가 실행되어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＇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안녕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출력되지만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없기 때문에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BE41D9-61F1-C07A-BC60-BE94CB72A621}"/>
              </a:ext>
            </a:extLst>
          </p:cNvPr>
          <p:cNvSpPr/>
          <p:nvPr/>
        </p:nvSpPr>
        <p:spPr>
          <a:xfrm>
            <a:off x="482904" y="5842000"/>
            <a:ext cx="4576776" cy="7315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7FF60566-33B0-F94B-A7E9-32F09106A754}"/>
              </a:ext>
            </a:extLst>
          </p:cNvPr>
          <p:cNvSpPr/>
          <p:nvPr/>
        </p:nvSpPr>
        <p:spPr>
          <a:xfrm>
            <a:off x="528050" y="6022371"/>
            <a:ext cx="294640" cy="35560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92482-2022-3D2F-37C1-93CCE41456FB}"/>
              </a:ext>
            </a:extLst>
          </p:cNvPr>
          <p:cNvSpPr txBox="1"/>
          <p:nvPr/>
        </p:nvSpPr>
        <p:spPr>
          <a:xfrm>
            <a:off x="6863384" y="1497067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return </a:t>
            </a:r>
            <a:r>
              <a:rPr lang="ko-KR" altLang="en-US" b="1" dirty="0"/>
              <a:t>반환 값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BFAEECD-609B-8670-CA95-B14C65E48C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8360"/>
          <a:stretch/>
        </p:blipFill>
        <p:spPr>
          <a:xfrm>
            <a:off x="7295162" y="2130927"/>
            <a:ext cx="3053799" cy="6782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011B18-2FF6-52B0-ABEE-EC3A94FCE7E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4651"/>
          <a:stretch/>
        </p:blipFill>
        <p:spPr>
          <a:xfrm>
            <a:off x="7295162" y="3276611"/>
            <a:ext cx="3053799" cy="7087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FA4E19-0E35-FEE4-00D2-B5FD976C22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6190"/>
          <a:stretch/>
        </p:blipFill>
        <p:spPr>
          <a:xfrm>
            <a:off x="7295162" y="4041108"/>
            <a:ext cx="3053799" cy="419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677CB1-4EB5-D4BA-4885-C657880826DF}"/>
              </a:ext>
            </a:extLst>
          </p:cNvPr>
          <p:cNvSpPr txBox="1"/>
          <p:nvPr/>
        </p:nvSpPr>
        <p:spPr>
          <a:xfrm>
            <a:off x="7072209" y="4813475"/>
            <a:ext cx="40470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add(3,4)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함수가 실행되어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더해진 값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반환 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9F37DC-DBC9-0191-B5EB-3B672F1F1B6E}"/>
              </a:ext>
            </a:extLst>
          </p:cNvPr>
          <p:cNvSpPr/>
          <p:nvPr/>
        </p:nvSpPr>
        <p:spPr>
          <a:xfrm>
            <a:off x="6687277" y="4709294"/>
            <a:ext cx="4576776" cy="838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5088D968-F06B-DAB3-03BD-647FC4DE5884}"/>
              </a:ext>
            </a:extLst>
          </p:cNvPr>
          <p:cNvSpPr/>
          <p:nvPr/>
        </p:nvSpPr>
        <p:spPr>
          <a:xfrm>
            <a:off x="6754740" y="4956490"/>
            <a:ext cx="294640" cy="35560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339969-EC55-90FA-5F53-3E03E7442DFA}"/>
              </a:ext>
            </a:extLst>
          </p:cNvPr>
          <p:cNvCxnSpPr/>
          <p:nvPr/>
        </p:nvCxnSpPr>
        <p:spPr>
          <a:xfrm>
            <a:off x="6096000" y="1672936"/>
            <a:ext cx="0" cy="4544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B79AEC8-4470-D3D3-149A-0C03E562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5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9AEB1-E54A-B114-D30A-497CAF28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결과 반환</a:t>
            </a:r>
            <a:r>
              <a:rPr lang="en-US" altLang="ko-KR" dirty="0"/>
              <a:t>_return(2)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92525-D9B6-7570-7D7C-650A8FC4100A}"/>
              </a:ext>
            </a:extLst>
          </p:cNvPr>
          <p:cNvSpPr txBox="1"/>
          <p:nvPr/>
        </p:nvSpPr>
        <p:spPr>
          <a:xfrm>
            <a:off x="482904" y="1588715"/>
            <a:ext cx="329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return </a:t>
            </a:r>
            <a:r>
              <a:rPr lang="ko-KR" altLang="en-US" b="1" dirty="0" err="1"/>
              <a:t>반환값</a:t>
            </a:r>
            <a:r>
              <a:rPr lang="en-US" altLang="ko-KR" b="1" dirty="0"/>
              <a:t>1, </a:t>
            </a:r>
            <a:r>
              <a:rPr lang="ko-KR" altLang="en-US" b="1" dirty="0" err="1"/>
              <a:t>반환값</a:t>
            </a:r>
            <a:r>
              <a:rPr lang="en-US" altLang="ko-KR" b="1" dirty="0"/>
              <a:t>2….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915E1E-6F2A-E063-418F-5A024DB26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25"/>
          <a:stretch/>
        </p:blipFill>
        <p:spPr>
          <a:xfrm>
            <a:off x="855253" y="2224808"/>
            <a:ext cx="3741132" cy="7239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2A8BF0-A99C-4F11-417F-AD6BADCAC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58"/>
          <a:stretch/>
        </p:blipFill>
        <p:spPr>
          <a:xfrm>
            <a:off x="855252" y="3309836"/>
            <a:ext cx="3741133" cy="6782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0220B9-6340-2CA5-C6A1-2EAB6A28E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23"/>
          <a:stretch/>
        </p:blipFill>
        <p:spPr>
          <a:xfrm>
            <a:off x="855252" y="3988075"/>
            <a:ext cx="3741133" cy="4267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1A2CA2-44BD-2CF9-0960-FB71439B27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327"/>
          <a:stretch/>
        </p:blipFill>
        <p:spPr>
          <a:xfrm>
            <a:off x="855252" y="4694612"/>
            <a:ext cx="3741133" cy="716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1D8C8F-69B0-C330-A562-E06A84C417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811"/>
          <a:stretch/>
        </p:blipFill>
        <p:spPr>
          <a:xfrm>
            <a:off x="855252" y="5412585"/>
            <a:ext cx="3741133" cy="43437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144FE5-6561-D805-C6E0-45366DF067AE}"/>
              </a:ext>
            </a:extLst>
          </p:cNvPr>
          <p:cNvCxnSpPr/>
          <p:nvPr/>
        </p:nvCxnSpPr>
        <p:spPr>
          <a:xfrm flipH="1">
            <a:off x="1838960" y="4216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DBA2AB-2FC4-CCC1-2473-626F0FC508AE}"/>
              </a:ext>
            </a:extLst>
          </p:cNvPr>
          <p:cNvSpPr txBox="1"/>
          <p:nvPr/>
        </p:nvSpPr>
        <p:spPr>
          <a:xfrm>
            <a:off x="2438400" y="4094480"/>
            <a:ext cx="25266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/>
              <a:t>함수의 결과값이 </a:t>
            </a:r>
            <a:r>
              <a:rPr lang="ko-KR" altLang="en-US" sz="1400" b="1" dirty="0" err="1"/>
              <a:t>튜플로</a:t>
            </a:r>
            <a:r>
              <a:rPr lang="ko-KR" altLang="en-US" sz="1400" b="1" dirty="0"/>
              <a:t> 반환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F94C96-1250-B7CC-EA28-F25E5EF65B9C}"/>
              </a:ext>
            </a:extLst>
          </p:cNvPr>
          <p:cNvCxnSpPr/>
          <p:nvPr/>
        </p:nvCxnSpPr>
        <p:spPr>
          <a:xfrm flipH="1">
            <a:off x="2286000" y="565876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66663D-A43F-A0CA-89E3-27F7C68DC653}"/>
              </a:ext>
            </a:extLst>
          </p:cNvPr>
          <p:cNvSpPr txBox="1"/>
          <p:nvPr/>
        </p:nvSpPr>
        <p:spPr>
          <a:xfrm>
            <a:off x="2885440" y="5536845"/>
            <a:ext cx="279435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x, y </a:t>
            </a:r>
            <a:r>
              <a:rPr lang="ko-KR" altLang="en-US" sz="1400" b="1" dirty="0"/>
              <a:t>각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변수에 </a:t>
            </a:r>
            <a:r>
              <a:rPr lang="en-US" altLang="ko-KR" sz="1400" b="1" dirty="0"/>
              <a:t>8, 2</a:t>
            </a:r>
            <a:r>
              <a:rPr lang="ko-KR" altLang="en-US" sz="1400" b="1" dirty="0"/>
              <a:t>가 각각 반환 </a:t>
            </a:r>
            <a:endParaRPr lang="en-US" altLang="ko-KR" sz="1400" b="1" dirty="0"/>
          </a:p>
          <a:p>
            <a:r>
              <a:rPr lang="en-US" altLang="ko-KR" sz="1400" b="1" dirty="0"/>
              <a:t>(unpacking </a:t>
            </a:r>
            <a:r>
              <a:rPr lang="ko-KR" altLang="en-US" sz="1400" b="1" dirty="0"/>
              <a:t>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7197C-2BB7-B58F-4AC7-A31358199DE9}"/>
              </a:ext>
            </a:extLst>
          </p:cNvPr>
          <p:cNvSpPr txBox="1"/>
          <p:nvPr/>
        </p:nvSpPr>
        <p:spPr>
          <a:xfrm>
            <a:off x="6618019" y="1588715"/>
            <a:ext cx="252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Return </a:t>
            </a:r>
            <a:r>
              <a:rPr lang="ko-KR" altLang="en-US" b="1" dirty="0" err="1"/>
              <a:t>반환값</a:t>
            </a:r>
            <a:r>
              <a:rPr lang="ko-KR" altLang="en-US" b="1" dirty="0"/>
              <a:t> 생략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745F9-F8E3-3B45-B2CC-195AA886624D}"/>
              </a:ext>
            </a:extLst>
          </p:cNvPr>
          <p:cNvSpPr txBox="1"/>
          <p:nvPr/>
        </p:nvSpPr>
        <p:spPr>
          <a:xfrm>
            <a:off x="7343948" y="2015472"/>
            <a:ext cx="365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값 반환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실행 종료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7E72D67-31C2-B1CA-17E9-D5A0B48E54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2400"/>
          <a:stretch/>
        </p:blipFill>
        <p:spPr>
          <a:xfrm>
            <a:off x="7521847" y="2490760"/>
            <a:ext cx="3542296" cy="12726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D9A8DB9-7AC0-F6FB-8A45-03E420DB38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451"/>
          <a:stretch/>
        </p:blipFill>
        <p:spPr>
          <a:xfrm>
            <a:off x="7521846" y="4135237"/>
            <a:ext cx="3542296" cy="3810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46B14BC-337E-36C5-387F-6267FC414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1846" y="4507350"/>
            <a:ext cx="2202371" cy="3505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A610A5A-E1C8-734D-01A1-52D9DB20AE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3440"/>
          <a:stretch/>
        </p:blipFill>
        <p:spPr>
          <a:xfrm>
            <a:off x="7521847" y="5063018"/>
            <a:ext cx="3542296" cy="426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64905B-3F98-B8DA-8367-8CB36749DC56}"/>
              </a:ext>
            </a:extLst>
          </p:cNvPr>
          <p:cNvSpPr txBox="1"/>
          <p:nvPr/>
        </p:nvSpPr>
        <p:spPr>
          <a:xfrm>
            <a:off x="7190152" y="5489775"/>
            <a:ext cx="459544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chek_negative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반환하지만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chek_negative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(-3)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보다 작으므로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실행되어  아무것도 반환하지 않고 함수를 빠져나옴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385F4BF-B8F1-767F-51D2-3251946119D3}"/>
              </a:ext>
            </a:extLst>
          </p:cNvPr>
          <p:cNvCxnSpPr/>
          <p:nvPr/>
        </p:nvCxnSpPr>
        <p:spPr>
          <a:xfrm>
            <a:off x="6238240" y="1672936"/>
            <a:ext cx="0" cy="4544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FE219B51-0571-10D3-5E91-1DC99B5538B4}"/>
              </a:ext>
            </a:extLst>
          </p:cNvPr>
          <p:cNvSpPr/>
          <p:nvPr/>
        </p:nvSpPr>
        <p:spPr>
          <a:xfrm>
            <a:off x="6777708" y="5862320"/>
            <a:ext cx="294640" cy="355600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0DBBB4-01F2-6A3A-F5D8-72805F7D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</a:t>
            </a:r>
            <a:r>
              <a:rPr lang="en-US" altLang="ko-KR"/>
              <a:t>_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오픈소스 </a:t>
            </a:r>
            <a:r>
              <a:rPr lang="en-US" altLang="ko-KR"/>
              <a:t>AI</a:t>
            </a:r>
            <a:r>
              <a:rPr lang="ko-KR" altLang="en-US"/>
              <a:t>플랫폼과정</a:t>
            </a:r>
            <a:r>
              <a:rPr lang="en-US" altLang="ko-KR"/>
              <a:t>_</a:t>
            </a:r>
            <a:r>
              <a:rPr lang="ko-KR" altLang="en-US"/>
              <a:t>도봉새싹</a:t>
            </a:r>
            <a:r>
              <a:rPr lang="en-US" altLang="ko-KR"/>
              <a:t>)_</a:t>
            </a:r>
            <a:r>
              <a:rPr lang="ko-KR" altLang="en-US"/>
              <a:t>부성순</a:t>
            </a:r>
            <a:r>
              <a:rPr lang="en-US" altLang="ko-KR"/>
              <a:t>_bakpak@empas.com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1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6218</TotalTime>
  <Words>1655</Words>
  <Application>Microsoft Office PowerPoint</Application>
  <PresentationFormat>와이드스크린</PresentationFormat>
  <Paragraphs>181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함수란</vt:lpstr>
      <vt:lpstr>함수의 장점과 단점</vt:lpstr>
      <vt:lpstr>함수의 사용법</vt:lpstr>
      <vt:lpstr>매개 변수와 인수(1)</vt:lpstr>
      <vt:lpstr>매개 변수와 인수(2)</vt:lpstr>
      <vt:lpstr>함수 결과 반환_return(1)</vt:lpstr>
      <vt:lpstr>함수 결과 반환_return(2)</vt:lpstr>
      <vt:lpstr>PowerPoint 프레젠테이션</vt:lpstr>
      <vt:lpstr>매개변수(parameter)와 인수 (1)</vt:lpstr>
      <vt:lpstr>매개변수(parameter)와 인수 (2) :위치 인수</vt:lpstr>
      <vt:lpstr>매개변수(parameter)와 인수 (3) : 기본값 위치 인수</vt:lpstr>
      <vt:lpstr>매개변수(parameter)와 인수 (4) : 가변적 위치 인수</vt:lpstr>
      <vt:lpstr>매개변수(parameter)와 인수 (5) : 키워드 인수</vt:lpstr>
      <vt:lpstr>매개변수(parameter)와 인수 (6) : 키워드 인수</vt:lpstr>
      <vt:lpstr>매개변수(parameter)와 인수 (7) : 키워드 인수</vt:lpstr>
      <vt:lpstr>매개변수(parameter)와 인수 (8) : 가변적 키워드 인수</vt:lpstr>
      <vt:lpstr>주의: 매개변수 혼합 - 초기값 매개변수의 위치</vt:lpstr>
      <vt:lpstr>주의: 매개변수 혼합 - 위치 인수와 가변적 위치 인수 혼합</vt:lpstr>
      <vt:lpstr>주의: 매개변수 혼합 - 위치 인수와 키워드 인수 혼합</vt:lpstr>
      <vt:lpstr>주의: 매개변수 혼합 - 가변적 위치인수와 가변적 키워드 인수의 혼합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허미현</dc:creator>
  <cp:lastModifiedBy>블루커뮤니케이션</cp:lastModifiedBy>
  <cp:revision>168</cp:revision>
  <dcterms:created xsi:type="dcterms:W3CDTF">2020-07-24T14:40:03Z</dcterms:created>
  <dcterms:modified xsi:type="dcterms:W3CDTF">2024-01-02T00:36:49Z</dcterms:modified>
</cp:coreProperties>
</file>