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22" r:id="rId2"/>
    <p:sldId id="315" r:id="rId3"/>
    <p:sldId id="323" r:id="rId4"/>
    <p:sldId id="317" r:id="rId5"/>
    <p:sldId id="319" r:id="rId6"/>
    <p:sldId id="293" r:id="rId7"/>
    <p:sldId id="294" r:id="rId8"/>
    <p:sldId id="295" r:id="rId9"/>
    <p:sldId id="297" r:id="rId10"/>
    <p:sldId id="298" r:id="rId11"/>
    <p:sldId id="324" r:id="rId12"/>
    <p:sldId id="321" r:id="rId13"/>
    <p:sldId id="296" r:id="rId14"/>
    <p:sldId id="326" r:id="rId15"/>
    <p:sldId id="301" r:id="rId16"/>
    <p:sldId id="302" r:id="rId17"/>
    <p:sldId id="325" r:id="rId18"/>
    <p:sldId id="299" r:id="rId19"/>
    <p:sldId id="300" r:id="rId20"/>
    <p:sldId id="30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pos="6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6FBADC"/>
    <a:srgbClr val="3C7AB3"/>
    <a:srgbClr val="DC7FB2"/>
    <a:srgbClr val="F6BA09"/>
    <a:srgbClr val="77C6B5"/>
    <a:srgbClr val="313333"/>
    <a:srgbClr val="F0A110"/>
    <a:srgbClr val="00559A"/>
    <a:srgbClr val="20A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737" autoAdjust="0"/>
  </p:normalViewPr>
  <p:slideViewPr>
    <p:cSldViewPr snapToGrid="0">
      <p:cViewPr varScale="1">
        <p:scale>
          <a:sx n="91" d="100"/>
          <a:sy n="91" d="100"/>
        </p:scale>
        <p:origin x="514" y="53"/>
      </p:cViewPr>
      <p:guideLst>
        <p:guide orient="horz" pos="1026"/>
        <p:guide pos="688"/>
        <p:guide pos="6992"/>
      </p:guideLst>
    </p:cSldViewPr>
  </p:slideViewPr>
  <p:outlineViewPr>
    <p:cViewPr>
      <p:scale>
        <a:sx n="25" d="100"/>
        <a:sy n="25" d="100"/>
      </p:scale>
      <p:origin x="0" y="-26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13ECF-EC3A-4BE1-B554-876EDE9ACA7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853C-EFA1-47BD-BFF0-4E470A28B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5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80B59-05A9-4DC1-B9C3-240C3A318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A13DC-9FFF-4ACB-A7D6-C6085F5E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92C85-87BB-495D-9BDF-0A3B347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87D7E-5F58-43A6-96AC-B7A02A7C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0DFA3-DF11-4453-9063-988DEC49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42395-0A7F-47EB-AEAA-EA67F85FF4A3}"/>
              </a:ext>
            </a:extLst>
          </p:cNvPr>
          <p:cNvSpPr/>
          <p:nvPr userDrawn="1"/>
        </p:nvSpPr>
        <p:spPr>
          <a:xfrm>
            <a:off x="231228" y="231228"/>
            <a:ext cx="11719034" cy="6379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4D28AC-3556-4F5B-958F-1C023032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53" y="538952"/>
            <a:ext cx="10515600" cy="64655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21487-F6A8-4412-9592-EF6E1443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228" y="6527272"/>
            <a:ext cx="7110407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1A5888-4C5C-440F-AAC8-041D8386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8C8890-BC20-454A-B321-3D9E47D1BE7C}"/>
              </a:ext>
            </a:extLst>
          </p:cNvPr>
          <p:cNvSpPr/>
          <p:nvPr userDrawn="1"/>
        </p:nvSpPr>
        <p:spPr>
          <a:xfrm>
            <a:off x="1" y="509686"/>
            <a:ext cx="647700" cy="646552"/>
          </a:xfrm>
          <a:prstGeom prst="rect">
            <a:avLst/>
          </a:pr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E615EF-C185-45F2-A489-BD147283B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254" t="43960"/>
          <a:stretch/>
        </p:blipFill>
        <p:spPr>
          <a:xfrm>
            <a:off x="156068" y="1198486"/>
            <a:ext cx="10800000" cy="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B5FAF-2B73-4BB7-B290-A29130B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0A991A-425A-4B45-84AB-50E5D291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D682-DC82-45AE-9E28-9DFEC09C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4202A-A742-4BB3-9594-FB573AEF869A}"/>
              </a:ext>
            </a:extLst>
          </p:cNvPr>
          <p:cNvSpPr/>
          <p:nvPr userDrawn="1"/>
        </p:nvSpPr>
        <p:spPr>
          <a:xfrm>
            <a:off x="231228" y="231228"/>
            <a:ext cx="11719034" cy="6379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195B5-485B-4847-B47D-64C0C67A1A5D}"/>
              </a:ext>
            </a:extLst>
          </p:cNvPr>
          <p:cNvSpPr/>
          <p:nvPr userDrawn="1"/>
        </p:nvSpPr>
        <p:spPr>
          <a:xfrm>
            <a:off x="368301" y="0"/>
            <a:ext cx="190499" cy="646552"/>
          </a:xfrm>
          <a:prstGeom prst="rect">
            <a:avLst/>
          </a:pr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B5FAF-2B73-4BB7-B290-A29130B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D682-DC82-45AE-9E28-9DFEC09C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4202A-A742-4BB3-9594-FB573AEF869A}"/>
              </a:ext>
            </a:extLst>
          </p:cNvPr>
          <p:cNvSpPr/>
          <p:nvPr userDrawn="1"/>
        </p:nvSpPr>
        <p:spPr>
          <a:xfrm>
            <a:off x="231228" y="231228"/>
            <a:ext cx="11719034" cy="6379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1C6C71-48D3-452B-9836-09234F96B399}"/>
              </a:ext>
            </a:extLst>
          </p:cNvPr>
          <p:cNvSpPr/>
          <p:nvPr userDrawn="1"/>
        </p:nvSpPr>
        <p:spPr>
          <a:xfrm>
            <a:off x="-1" y="0"/>
            <a:ext cx="2315817" cy="2464904"/>
          </a:xfrm>
          <a:custGeom>
            <a:avLst/>
            <a:gdLst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1289050 w 1289050"/>
              <a:gd name="connsiteY2" fmla="*/ 1181100 h 1181100"/>
              <a:gd name="connsiteX3" fmla="*/ 0 w 1289050"/>
              <a:gd name="connsiteY3" fmla="*/ 1181100 h 1181100"/>
              <a:gd name="connsiteX4" fmla="*/ 0 w 1289050"/>
              <a:gd name="connsiteY4" fmla="*/ 0 h 1181100"/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0 w 1289050"/>
              <a:gd name="connsiteY2" fmla="*/ 1181100 h 1181100"/>
              <a:gd name="connsiteX3" fmla="*/ 0 w 1289050"/>
              <a:gd name="connsiteY3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050" h="1181100">
                <a:moveTo>
                  <a:pt x="0" y="0"/>
                </a:moveTo>
                <a:lnTo>
                  <a:pt x="1289050" y="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3A8E9BBF-C879-496B-B822-7E5DE4752C22}"/>
              </a:ext>
            </a:extLst>
          </p:cNvPr>
          <p:cNvSpPr/>
          <p:nvPr userDrawn="1"/>
        </p:nvSpPr>
        <p:spPr>
          <a:xfrm rot="10800000">
            <a:off x="9876183" y="4377331"/>
            <a:ext cx="2315817" cy="2464904"/>
          </a:xfrm>
          <a:custGeom>
            <a:avLst/>
            <a:gdLst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1289050 w 1289050"/>
              <a:gd name="connsiteY2" fmla="*/ 1181100 h 1181100"/>
              <a:gd name="connsiteX3" fmla="*/ 0 w 1289050"/>
              <a:gd name="connsiteY3" fmla="*/ 1181100 h 1181100"/>
              <a:gd name="connsiteX4" fmla="*/ 0 w 1289050"/>
              <a:gd name="connsiteY4" fmla="*/ 0 h 1181100"/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0 w 1289050"/>
              <a:gd name="connsiteY2" fmla="*/ 1181100 h 1181100"/>
              <a:gd name="connsiteX3" fmla="*/ 0 w 1289050"/>
              <a:gd name="connsiteY3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050" h="1181100">
                <a:moveTo>
                  <a:pt x="0" y="0"/>
                </a:moveTo>
                <a:lnTo>
                  <a:pt x="1289050" y="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0A991A-425A-4B45-84AB-50E5D291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228" y="6549880"/>
            <a:ext cx="5447145" cy="365125"/>
          </a:xfrm>
        </p:spPr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1435C-37C4-4FC1-8F02-DE9C7040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9E640-4F48-44CF-A550-15F5C568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2DC23-8DB9-432B-A20E-29B9305B8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745" y="6448425"/>
            <a:ext cx="563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BF404-5FA1-4B32-8718-89D14A5E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7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8A88E-4D00-32C1-FB54-C7444B97B4F4}"/>
              </a:ext>
            </a:extLst>
          </p:cNvPr>
          <p:cNvSpPr txBox="1"/>
          <p:nvPr/>
        </p:nvSpPr>
        <p:spPr>
          <a:xfrm>
            <a:off x="1400961" y="1719743"/>
            <a:ext cx="9085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2024.01.02 </a:t>
            </a:r>
            <a:r>
              <a:rPr lang="ko-KR" altLang="en-US" sz="4400" b="1" dirty="0"/>
              <a:t>강의자료</a:t>
            </a:r>
            <a:endParaRPr lang="en-US" altLang="ko-KR" sz="4400" b="1" dirty="0"/>
          </a:p>
          <a:p>
            <a:pPr algn="ctr"/>
            <a:r>
              <a:rPr lang="en-US" altLang="ko-KR" sz="9600" b="1" dirty="0"/>
              <a:t>1. </a:t>
            </a:r>
            <a:r>
              <a:rPr lang="ko-KR" altLang="en-US" sz="9600" b="1" dirty="0"/>
              <a:t>내장함수</a:t>
            </a:r>
            <a:endParaRPr lang="en-US" altLang="ko-KR" sz="4400" b="1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2D6D9-62F4-006A-0ACA-39D74DBE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r>
              <a:rPr lang="en-US" altLang="ko-KR" dirty="0"/>
              <a:t>_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오픈소스 </a:t>
            </a:r>
            <a:r>
              <a:rPr lang="en-US" altLang="ko-KR" dirty="0"/>
              <a:t>AI</a:t>
            </a:r>
            <a:r>
              <a:rPr lang="ko-KR" altLang="en-US" dirty="0"/>
              <a:t>플랫폼과정</a:t>
            </a:r>
            <a:r>
              <a:rPr lang="en-US" altLang="ko-KR" dirty="0"/>
              <a:t>_</a:t>
            </a:r>
            <a:r>
              <a:rPr lang="ko-KR" altLang="en-US" dirty="0" err="1"/>
              <a:t>도봉새싹</a:t>
            </a:r>
            <a:r>
              <a:rPr lang="en-US" altLang="ko-KR" dirty="0"/>
              <a:t>)_</a:t>
            </a:r>
            <a:r>
              <a:rPr lang="ko-KR" altLang="en-US" dirty="0" err="1"/>
              <a:t>부성순</a:t>
            </a:r>
            <a:r>
              <a:rPr lang="en-US" altLang="ko-KR" dirty="0"/>
              <a:t>_bakpak@empas.com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47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AC47-3072-1BE7-E07B-E27EB28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내장함수</a:t>
            </a:r>
            <a:r>
              <a:rPr lang="en-US" altLang="ko-KR" dirty="0"/>
              <a:t> – sorted() (2)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9CA62CD-CBEC-54BC-25CF-D27B8D23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53" y="1812772"/>
            <a:ext cx="10775614" cy="230143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452009-0061-DF6C-0099-FF204E6A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53" y="4072783"/>
            <a:ext cx="9395218" cy="9900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9A669DA-2C66-060A-8C6B-38D7B76E8AF5}"/>
              </a:ext>
            </a:extLst>
          </p:cNvPr>
          <p:cNvSpPr txBox="1"/>
          <p:nvPr/>
        </p:nvSpPr>
        <p:spPr>
          <a:xfrm>
            <a:off x="827313" y="1407529"/>
            <a:ext cx="969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sorted()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함수를 사용하여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딕셔너리의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키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(key)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와 값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(value)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을 다양한 기준으로 정렬하는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하기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ABD6CC-95CB-1B23-6402-6A188296D1A4}"/>
              </a:ext>
            </a:extLst>
          </p:cNvPr>
          <p:cNvSpPr txBox="1"/>
          <p:nvPr/>
        </p:nvSpPr>
        <p:spPr>
          <a:xfrm>
            <a:off x="2138882" y="5220746"/>
            <a:ext cx="7314310" cy="161807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/>
              <a:t>my_dict</a:t>
            </a:r>
            <a:r>
              <a:rPr lang="ko-KR" altLang="en-US" sz="1400" dirty="0"/>
              <a:t>의 </a:t>
            </a:r>
            <a:r>
              <a:rPr lang="en-US" altLang="ko-KR" sz="1400" dirty="0"/>
              <a:t>key</a:t>
            </a:r>
            <a:r>
              <a:rPr lang="ko-KR" altLang="en-US" sz="1400" dirty="0"/>
              <a:t>기준으로 오름차순 정렬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err="1"/>
              <a:t>my_dict.items</a:t>
            </a:r>
            <a:r>
              <a:rPr lang="ko-KR" altLang="en-US" sz="1400" dirty="0"/>
              <a:t>()는 </a:t>
            </a:r>
            <a:r>
              <a:rPr lang="ko-KR" altLang="en-US" sz="1400" dirty="0" err="1"/>
              <a:t>딕셔너리의</a:t>
            </a:r>
            <a:r>
              <a:rPr lang="ko-KR" altLang="en-US" sz="1400" dirty="0"/>
              <a:t> 키-값 쌍을 </a:t>
            </a:r>
            <a:r>
              <a:rPr lang="ko-KR" altLang="en-US" sz="1400" dirty="0" err="1"/>
              <a:t>튜플로</a:t>
            </a:r>
            <a:r>
              <a:rPr lang="ko-KR" altLang="en-US" sz="1400" dirty="0"/>
              <a:t> 가지는 리스트로 반환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 err="1"/>
              <a:t>sorted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my_dict.items</a:t>
            </a:r>
            <a:r>
              <a:rPr lang="ko-KR" altLang="en-US" sz="1400" dirty="0"/>
              <a:t>())는 </a:t>
            </a:r>
            <a:r>
              <a:rPr lang="ko-KR" altLang="en-US" sz="1400" dirty="0" err="1"/>
              <a:t>딕셔너리</a:t>
            </a:r>
            <a:r>
              <a:rPr lang="ko-KR" altLang="en-US" sz="1400" dirty="0"/>
              <a:t> 아이템(키-값 쌍)을 키를 기준으로 오름차순으로 정렬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sorted(</a:t>
            </a:r>
            <a:r>
              <a:rPr lang="en-US" altLang="ko-KR" sz="1400" dirty="0" err="1"/>
              <a:t>dict.items</a:t>
            </a:r>
            <a:r>
              <a:rPr lang="en-US" altLang="ko-KR" sz="1400" dirty="0"/>
              <a:t>(), key=lambda x: x[1])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딕셔너리</a:t>
            </a:r>
            <a:r>
              <a:rPr lang="ko-KR" altLang="en-US" sz="1400" dirty="0"/>
              <a:t>  값의 오름차순으로 정렬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lambda x: x[1]</a:t>
            </a:r>
            <a:r>
              <a:rPr lang="ko-KR" altLang="en-US" sz="1400" dirty="0"/>
              <a:t>는 키</a:t>
            </a:r>
            <a:r>
              <a:rPr lang="en-US" altLang="ko-KR" sz="1400" dirty="0"/>
              <a:t>-</a:t>
            </a:r>
            <a:r>
              <a:rPr lang="ko-KR" altLang="en-US" sz="1400" dirty="0"/>
              <a:t>값 쌍 </a:t>
            </a:r>
            <a:r>
              <a:rPr lang="ko-KR" altLang="en-US" sz="1400" dirty="0" err="1"/>
              <a:t>튜플에서</a:t>
            </a:r>
            <a:r>
              <a:rPr lang="ko-KR" altLang="en-US" sz="1400" dirty="0"/>
              <a:t> 값을 기준으로 정렬 기준을 설정</a:t>
            </a:r>
          </a:p>
          <a:p>
            <a:pPr>
              <a:lnSpc>
                <a:spcPct val="120000"/>
              </a:lnSpc>
            </a:pP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FC785A7-F13D-0D47-7816-4AF67039E3A4}"/>
              </a:ext>
            </a:extLst>
          </p:cNvPr>
          <p:cNvSpPr/>
          <p:nvPr/>
        </p:nvSpPr>
        <p:spPr>
          <a:xfrm>
            <a:off x="4913811" y="3080658"/>
            <a:ext cx="206102" cy="20610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240FDD-7CDA-A5D0-6141-1FAC5CDA98D5}"/>
              </a:ext>
            </a:extLst>
          </p:cNvPr>
          <p:cNvSpPr/>
          <p:nvPr/>
        </p:nvSpPr>
        <p:spPr>
          <a:xfrm>
            <a:off x="4913811" y="3365139"/>
            <a:ext cx="206102" cy="20610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ACB3FE3-735C-16A8-3D9C-81E5C622B0ED}"/>
              </a:ext>
            </a:extLst>
          </p:cNvPr>
          <p:cNvSpPr/>
          <p:nvPr/>
        </p:nvSpPr>
        <p:spPr>
          <a:xfrm>
            <a:off x="6498771" y="3587389"/>
            <a:ext cx="206102" cy="20610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F9533FA-2418-CD94-A0B0-BECE3B33C439}"/>
              </a:ext>
            </a:extLst>
          </p:cNvPr>
          <p:cNvSpPr/>
          <p:nvPr/>
        </p:nvSpPr>
        <p:spPr>
          <a:xfrm>
            <a:off x="10143671" y="3841781"/>
            <a:ext cx="206102" cy="20610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7AC6F6-AFDA-F2EC-72A1-D21554CA5C5A}"/>
              </a:ext>
            </a:extLst>
          </p:cNvPr>
          <p:cNvSpPr/>
          <p:nvPr/>
        </p:nvSpPr>
        <p:spPr>
          <a:xfrm>
            <a:off x="1964730" y="5343155"/>
            <a:ext cx="142202" cy="14220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8B99362-A440-3813-338A-63F2C4970EA7}"/>
              </a:ext>
            </a:extLst>
          </p:cNvPr>
          <p:cNvSpPr/>
          <p:nvPr/>
        </p:nvSpPr>
        <p:spPr>
          <a:xfrm>
            <a:off x="1964730" y="5597097"/>
            <a:ext cx="142202" cy="14220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3D29457-B581-D831-BD8D-4AD2F9EC81D1}"/>
              </a:ext>
            </a:extLst>
          </p:cNvPr>
          <p:cNvSpPr/>
          <p:nvPr/>
        </p:nvSpPr>
        <p:spPr>
          <a:xfrm>
            <a:off x="1964730" y="5851039"/>
            <a:ext cx="142202" cy="14220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158FB87-F7F3-E7DD-BA48-E0A293661962}"/>
              </a:ext>
            </a:extLst>
          </p:cNvPr>
          <p:cNvSpPr/>
          <p:nvPr/>
        </p:nvSpPr>
        <p:spPr>
          <a:xfrm>
            <a:off x="1964730" y="6104981"/>
            <a:ext cx="142202" cy="14220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F5CF672-80B5-44A8-42C9-A3B456187EEC}"/>
              </a:ext>
            </a:extLst>
          </p:cNvPr>
          <p:cNvSpPr/>
          <p:nvPr/>
        </p:nvSpPr>
        <p:spPr>
          <a:xfrm>
            <a:off x="1542117" y="5236243"/>
            <a:ext cx="8331226" cy="1327843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4FB79-2026-F728-25FA-A2A8E8BE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7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8A88E-4D00-32C1-FB54-C7444B97B4F4}"/>
              </a:ext>
            </a:extLst>
          </p:cNvPr>
          <p:cNvSpPr txBox="1"/>
          <p:nvPr/>
        </p:nvSpPr>
        <p:spPr>
          <a:xfrm>
            <a:off x="1400961" y="1719743"/>
            <a:ext cx="9085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2024.01.02 </a:t>
            </a:r>
            <a:r>
              <a:rPr lang="ko-KR" altLang="en-US" sz="4400" b="1" dirty="0"/>
              <a:t>강의자료</a:t>
            </a:r>
            <a:endParaRPr lang="en-US" altLang="ko-KR" sz="4400" b="1" dirty="0"/>
          </a:p>
          <a:p>
            <a:pPr algn="ctr"/>
            <a:r>
              <a:rPr lang="en-US" altLang="ko-KR" sz="9600" b="1" dirty="0"/>
              <a:t>2. </a:t>
            </a:r>
            <a:r>
              <a:rPr lang="ko-KR" altLang="en-US" sz="9600" b="1" dirty="0"/>
              <a:t>람다</a:t>
            </a:r>
            <a:endParaRPr lang="en-US" altLang="ko-KR" sz="4400" b="1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2D6D9-62F4-006A-0ACA-39D74DBE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r>
              <a:rPr lang="en-US" altLang="ko-KR" dirty="0"/>
              <a:t>_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오픈소스 </a:t>
            </a:r>
            <a:r>
              <a:rPr lang="en-US" altLang="ko-KR" dirty="0"/>
              <a:t>AI</a:t>
            </a:r>
            <a:r>
              <a:rPr lang="ko-KR" altLang="en-US" dirty="0"/>
              <a:t>플랫폼과정</a:t>
            </a:r>
            <a:r>
              <a:rPr lang="en-US" altLang="ko-KR" dirty="0"/>
              <a:t>_</a:t>
            </a:r>
            <a:r>
              <a:rPr lang="ko-KR" altLang="en-US" dirty="0" err="1"/>
              <a:t>도봉새싹</a:t>
            </a:r>
            <a:r>
              <a:rPr lang="en-US" altLang="ko-KR" dirty="0"/>
              <a:t>)_</a:t>
            </a:r>
            <a:r>
              <a:rPr lang="ko-KR" altLang="en-US" dirty="0" err="1"/>
              <a:t>부성순</a:t>
            </a:r>
            <a:r>
              <a:rPr lang="en-US" altLang="ko-KR" dirty="0"/>
              <a:t>_bakpak@empas.com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50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C8976B4-59FA-0155-AEDF-5E02C0C0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람다 아래 사이트에서 미리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C5AA5-0DA5-12F2-F372-94D699B4EEAB}"/>
              </a:ext>
            </a:extLst>
          </p:cNvPr>
          <p:cNvSpPr txBox="1"/>
          <p:nvPr/>
        </p:nvSpPr>
        <p:spPr>
          <a:xfrm>
            <a:off x="975219" y="23404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https://wikidocs.net/64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136F1-3555-6E59-950D-766ACD365B9D}"/>
              </a:ext>
            </a:extLst>
          </p:cNvPr>
          <p:cNvSpPr txBox="1"/>
          <p:nvPr/>
        </p:nvSpPr>
        <p:spPr>
          <a:xfrm>
            <a:off x="975219" y="19710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https://dojang.io/mod/page/view.php?id=2359</a:t>
            </a:r>
          </a:p>
        </p:txBody>
      </p:sp>
    </p:spTree>
    <p:extLst>
      <p:ext uri="{BB962C8B-B14F-4D97-AF65-F5344CB8AC3E}">
        <p14:creationId xmlns:p14="http://schemas.microsoft.com/office/powerpoint/2010/main" val="283461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FECBB-9740-8A7B-12B7-099BF73C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  <a:r>
              <a:rPr lang="en-US" altLang="ko-KR" dirty="0"/>
              <a:t>(lambda function)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9FD6C-0A93-57E8-5246-B65271F4D001}"/>
              </a:ext>
            </a:extLst>
          </p:cNvPr>
          <p:cNvSpPr txBox="1"/>
          <p:nvPr/>
        </p:nvSpPr>
        <p:spPr>
          <a:xfrm>
            <a:off x="748453" y="1452955"/>
            <a:ext cx="10235233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lambda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함수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 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이름이 없는 함수로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한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줄짜리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 코드로 작성</a:t>
            </a:r>
            <a:br>
              <a:rPr lang="en-US" altLang="ko-KR" b="1" dirty="0">
                <a:solidFill>
                  <a:srgbClr val="374151"/>
                </a:solidFill>
                <a:latin typeface="Söhne"/>
              </a:rPr>
            </a:b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                         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일회성으로 사용되거나 다른 함수의 인자로 전달될 때 주로 사용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(ex: map(), filter())</a:t>
            </a:r>
            <a:endParaRPr lang="ko-KR" altLang="en-US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530C5-1FBA-150E-8E8E-B58DCCA95799}"/>
              </a:ext>
            </a:extLst>
          </p:cNvPr>
          <p:cNvSpPr txBox="1"/>
          <p:nvPr/>
        </p:nvSpPr>
        <p:spPr>
          <a:xfrm>
            <a:off x="4491691" y="2367699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lambda </a:t>
            </a:r>
            <a:r>
              <a:rPr lang="ko-KR" altLang="en-US" sz="2400" b="1" dirty="0"/>
              <a:t>매개변수들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B3E6D-7572-0808-89E9-2F98FA4BF8DA}"/>
              </a:ext>
            </a:extLst>
          </p:cNvPr>
          <p:cNvSpPr txBox="1"/>
          <p:nvPr/>
        </p:nvSpPr>
        <p:spPr>
          <a:xfrm>
            <a:off x="3083325" y="2433022"/>
            <a:ext cx="140861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기본구조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7BC7A3-5571-8E18-17F1-96B320D7F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92"/>
          <a:stretch/>
        </p:blipFill>
        <p:spPr>
          <a:xfrm>
            <a:off x="748453" y="3258992"/>
            <a:ext cx="4747146" cy="1531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5C9BBE-A594-C9CF-4519-F90509C8E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75"/>
          <a:stretch/>
        </p:blipFill>
        <p:spPr>
          <a:xfrm>
            <a:off x="748454" y="4790745"/>
            <a:ext cx="4747146" cy="891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EA5D24-2BEC-CB95-FEE2-97DBD87D15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593"/>
          <a:stretch/>
        </p:blipFill>
        <p:spPr>
          <a:xfrm>
            <a:off x="6170513" y="3258992"/>
            <a:ext cx="5411887" cy="8230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71C2AC-DAFC-71D7-F9B2-E19E1D9AE0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28"/>
          <a:stretch/>
        </p:blipFill>
        <p:spPr>
          <a:xfrm>
            <a:off x="6096000" y="4133883"/>
            <a:ext cx="5486400" cy="388654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08A69-F7E8-E8A2-7DDA-A31E7E90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8A88E-4D00-32C1-FB54-C7444B97B4F4}"/>
              </a:ext>
            </a:extLst>
          </p:cNvPr>
          <p:cNvSpPr txBox="1"/>
          <p:nvPr/>
        </p:nvSpPr>
        <p:spPr>
          <a:xfrm>
            <a:off x="1400961" y="1719743"/>
            <a:ext cx="908527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2024.01.02 </a:t>
            </a:r>
            <a:r>
              <a:rPr lang="ko-KR" altLang="en-US" sz="4400" b="1" dirty="0"/>
              <a:t>강의자료</a:t>
            </a:r>
            <a:endParaRPr lang="en-US" altLang="ko-KR" sz="4400" b="1" dirty="0"/>
          </a:p>
          <a:p>
            <a:pPr algn="ctr"/>
            <a:r>
              <a:rPr lang="en-US" altLang="ko-KR" sz="8000" b="1" dirty="0"/>
              <a:t>3. </a:t>
            </a:r>
            <a:r>
              <a:rPr lang="ko-KR" altLang="en-US" sz="8000" b="1" dirty="0" err="1"/>
              <a:t>데코레이터함수</a:t>
            </a:r>
            <a:endParaRPr lang="en-US" altLang="ko-KR" sz="3600" b="1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2D6D9-62F4-006A-0ACA-39D74DBE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r>
              <a:rPr lang="en-US" altLang="ko-KR" dirty="0"/>
              <a:t>_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오픈소스 </a:t>
            </a:r>
            <a:r>
              <a:rPr lang="en-US" altLang="ko-KR" dirty="0"/>
              <a:t>AI</a:t>
            </a:r>
            <a:r>
              <a:rPr lang="ko-KR" altLang="en-US" dirty="0"/>
              <a:t>플랫폼과정</a:t>
            </a:r>
            <a:r>
              <a:rPr lang="en-US" altLang="ko-KR" dirty="0"/>
              <a:t>_</a:t>
            </a:r>
            <a:r>
              <a:rPr lang="ko-KR" altLang="en-US" dirty="0" err="1"/>
              <a:t>도봉새싹</a:t>
            </a:r>
            <a:r>
              <a:rPr lang="en-US" altLang="ko-KR" dirty="0"/>
              <a:t>)_</a:t>
            </a:r>
            <a:r>
              <a:rPr lang="ko-KR" altLang="en-US" dirty="0" err="1"/>
              <a:t>부성순</a:t>
            </a:r>
            <a:r>
              <a:rPr lang="en-US" altLang="ko-KR" dirty="0"/>
              <a:t>_bakpak@empas.com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4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3D59F-5521-93F5-7D75-C317C367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함수</a:t>
            </a:r>
            <a:r>
              <a:rPr lang="en-US" altLang="ko-KR" dirty="0"/>
              <a:t>(Function Decorator) (1)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70412-7DD4-193E-628A-2B4279868EB9}"/>
              </a:ext>
            </a:extLst>
          </p:cNvPr>
          <p:cNvSpPr txBox="1"/>
          <p:nvPr/>
        </p:nvSpPr>
        <p:spPr>
          <a:xfrm>
            <a:off x="748453" y="1267499"/>
            <a:ext cx="10627119" cy="1568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>
                <a:solidFill>
                  <a:srgbClr val="374151"/>
                </a:solidFill>
                <a:latin typeface="Söhne"/>
              </a:rPr>
              <a:t>데코레이터 함수</a:t>
            </a:r>
            <a:r>
              <a:rPr lang="en-US" altLang="ko-KR" b="1">
                <a:solidFill>
                  <a:srgbClr val="374151"/>
                </a:solidFill>
                <a:latin typeface="Söhne"/>
              </a:rPr>
              <a:t>(Function Decorator)</a:t>
            </a:r>
            <a:r>
              <a:rPr lang="en-US" altLang="ko-KR" b="1" i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ko-KR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기존 함수의 동작을 변경하거나 확장하는데 시용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기존함수를 변경하지 않고도 추가적인 기능을  적용할 수 있음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함수 수식자는 로깅</a:t>
            </a:r>
            <a:r>
              <a:rPr lang="en-US" altLang="ko-KR" sz="1600"/>
              <a:t>, </a:t>
            </a:r>
            <a:r>
              <a:rPr lang="ko-KR" altLang="en-US" sz="1600"/>
              <a:t>인증 체크</a:t>
            </a:r>
            <a:r>
              <a:rPr lang="en-US" altLang="ko-KR" sz="1600"/>
              <a:t>, </a:t>
            </a:r>
            <a:r>
              <a:rPr lang="ko-KR" altLang="en-US" sz="1600"/>
              <a:t>성능 측정 등 다양한 상황에서 유용하게 사용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0705-8900-58EF-5FDF-EB55C5304E5D}"/>
              </a:ext>
            </a:extLst>
          </p:cNvPr>
          <p:cNvSpPr txBox="1"/>
          <p:nvPr/>
        </p:nvSpPr>
        <p:spPr>
          <a:xfrm>
            <a:off x="2623457" y="3125764"/>
            <a:ext cx="6096000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decorator</a:t>
            </a:r>
            <a:r>
              <a:rPr lang="ko-KR" altLang="en-US" dirty="0"/>
              <a:t>(</a:t>
            </a:r>
            <a:r>
              <a:rPr lang="ko-KR" altLang="en-US" dirty="0" err="1"/>
              <a:t>func</a:t>
            </a:r>
            <a:r>
              <a:rPr lang="ko-KR" altLang="en-US" dirty="0"/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wrapper</a:t>
            </a:r>
            <a:r>
              <a:rPr lang="ko-KR" altLang="en-US" dirty="0"/>
              <a:t>():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   # 여기서 어떤 작업을 수행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func</a:t>
            </a:r>
            <a:r>
              <a:rPr lang="ko-KR" alt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wrapper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3C183-6EEA-3191-0792-07BE46B02DE5}"/>
              </a:ext>
            </a:extLst>
          </p:cNvPr>
          <p:cNvSpPr txBox="1"/>
          <p:nvPr/>
        </p:nvSpPr>
        <p:spPr>
          <a:xfrm>
            <a:off x="947275" y="3238986"/>
            <a:ext cx="140861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기본구조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1E719-B893-866E-7332-B5CBFA5A9A19}"/>
              </a:ext>
            </a:extLst>
          </p:cNvPr>
          <p:cNvSpPr txBox="1"/>
          <p:nvPr/>
        </p:nvSpPr>
        <p:spPr>
          <a:xfrm>
            <a:off x="2623457" y="5405045"/>
            <a:ext cx="6096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@decorator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my_function</a:t>
            </a:r>
            <a:r>
              <a:rPr lang="ko-KR" altLang="en-US" dirty="0"/>
              <a:t>():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Hello</a:t>
            </a:r>
            <a:r>
              <a:rPr lang="ko-KR" altLang="en-US" dirty="0"/>
              <a:t>, World!")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22747-1107-9A68-4F3D-85D96108B0EF}"/>
              </a:ext>
            </a:extLst>
          </p:cNvPr>
          <p:cNvSpPr txBox="1"/>
          <p:nvPr/>
        </p:nvSpPr>
        <p:spPr>
          <a:xfrm>
            <a:off x="6281056" y="3238986"/>
            <a:ext cx="509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decorator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: </a:t>
            </a:r>
            <a:r>
              <a:rPr lang="ko-KR" altLang="en-US" sz="1400" b="1" dirty="0" err="1">
                <a:solidFill>
                  <a:srgbClr val="C00000"/>
                </a:solidFill>
              </a:rPr>
              <a:t>데코레이터</a:t>
            </a:r>
            <a:r>
              <a:rPr lang="ko-KR" altLang="en-US" sz="1400" b="1" dirty="0">
                <a:solidFill>
                  <a:srgbClr val="C00000"/>
                </a:solidFill>
              </a:rPr>
              <a:t> 함수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다른 함수</a:t>
            </a:r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 err="1">
                <a:solidFill>
                  <a:srgbClr val="C00000"/>
                </a:solidFill>
              </a:rPr>
              <a:t>func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  <a:r>
              <a:rPr lang="ko-KR" altLang="en-US" sz="1400" b="1" dirty="0">
                <a:solidFill>
                  <a:srgbClr val="C00000"/>
                </a:solidFill>
              </a:rPr>
              <a:t>를 인자로 받음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47186-CD82-543D-7E0F-E7AD4CED7130}"/>
              </a:ext>
            </a:extLst>
          </p:cNvPr>
          <p:cNvSpPr txBox="1"/>
          <p:nvPr/>
        </p:nvSpPr>
        <p:spPr>
          <a:xfrm>
            <a:off x="6281056" y="3623618"/>
            <a:ext cx="509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wrappe</a:t>
            </a:r>
            <a:r>
              <a:rPr lang="en-US" altLang="ko-KR" sz="1400" b="1" dirty="0">
                <a:solidFill>
                  <a:srgbClr val="C00000"/>
                </a:solidFill>
              </a:rPr>
              <a:t>: </a:t>
            </a:r>
            <a:r>
              <a:rPr lang="ko-KR" altLang="en-US" sz="1400" b="1" dirty="0">
                <a:solidFill>
                  <a:srgbClr val="C00000"/>
                </a:solidFill>
              </a:rPr>
              <a:t>내부함수로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ko-KR" altLang="en-US" sz="1400" b="1" dirty="0" err="1">
                <a:solidFill>
                  <a:srgbClr val="C00000"/>
                </a:solidFill>
              </a:rPr>
              <a:t>다른함수</a:t>
            </a:r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 err="1">
                <a:solidFill>
                  <a:srgbClr val="C00000"/>
                </a:solidFill>
              </a:rPr>
              <a:t>func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  <a:r>
              <a:rPr lang="ko-KR" altLang="en-US" sz="1400" b="1" dirty="0">
                <a:solidFill>
                  <a:srgbClr val="C00000"/>
                </a:solidFill>
              </a:rPr>
              <a:t>의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호출을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감싸는 역할</a:t>
            </a:r>
            <a:r>
              <a:rPr lang="en-US" altLang="ko-KR" sz="1400" b="1" dirty="0">
                <a:solidFill>
                  <a:srgbClr val="C00000"/>
                </a:solidFill>
              </a:rPr>
              <a:t>,</a:t>
            </a:r>
            <a:br>
              <a:rPr lang="en-US" altLang="ko-KR" sz="1400" b="1" dirty="0">
                <a:solidFill>
                  <a:srgbClr val="C00000"/>
                </a:solidFill>
              </a:rPr>
            </a:br>
            <a:r>
              <a:rPr lang="en-US" altLang="ko-KR" sz="1400" b="1" dirty="0">
                <a:solidFill>
                  <a:srgbClr val="C00000"/>
                </a:solidFill>
              </a:rPr>
              <a:t>            </a:t>
            </a:r>
            <a:r>
              <a:rPr lang="ko-KR" altLang="en-US" sz="1400" b="1" dirty="0">
                <a:solidFill>
                  <a:srgbClr val="C00000"/>
                </a:solidFill>
              </a:rPr>
              <a:t>이 함수에서 추가적인 작업을 수행할 수 있음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D3DB52-FE03-839F-B529-787E14E968C3}"/>
              </a:ext>
            </a:extLst>
          </p:cNvPr>
          <p:cNvCxnSpPr/>
          <p:nvPr/>
        </p:nvCxnSpPr>
        <p:spPr>
          <a:xfrm flipH="1">
            <a:off x="4888992" y="3420742"/>
            <a:ext cx="144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50B0FF-EC8D-86CA-AEAE-7B59E27653FB}"/>
              </a:ext>
            </a:extLst>
          </p:cNvPr>
          <p:cNvCxnSpPr/>
          <p:nvPr/>
        </p:nvCxnSpPr>
        <p:spPr>
          <a:xfrm flipH="1">
            <a:off x="4888992" y="3806866"/>
            <a:ext cx="144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D92184-C3B2-CDC6-9D62-DD0E7325C9FF}"/>
              </a:ext>
            </a:extLst>
          </p:cNvPr>
          <p:cNvSpPr txBox="1"/>
          <p:nvPr/>
        </p:nvSpPr>
        <p:spPr>
          <a:xfrm>
            <a:off x="6281056" y="5475681"/>
            <a:ext cx="406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@decorator: @</a:t>
            </a:r>
            <a:r>
              <a:rPr lang="ko-KR" altLang="en-US" sz="1400" b="1" dirty="0">
                <a:solidFill>
                  <a:srgbClr val="C00000"/>
                </a:solidFill>
              </a:rPr>
              <a:t>기호와 함께 특정 함수를 수식함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FEB73C-8099-B12B-DCB5-F0438A968B54}"/>
              </a:ext>
            </a:extLst>
          </p:cNvPr>
          <p:cNvCxnSpPr/>
          <p:nvPr/>
        </p:nvCxnSpPr>
        <p:spPr>
          <a:xfrm flipH="1">
            <a:off x="4888992" y="5657437"/>
            <a:ext cx="144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DBE93B-35BF-EAF4-4223-1CD0E07869EC}"/>
              </a:ext>
            </a:extLst>
          </p:cNvPr>
          <p:cNvSpPr txBox="1"/>
          <p:nvPr/>
        </p:nvSpPr>
        <p:spPr>
          <a:xfrm>
            <a:off x="6281056" y="5878318"/>
            <a:ext cx="574541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C00000"/>
                </a:solidFill>
              </a:rPr>
              <a:t>my_function</a:t>
            </a:r>
            <a:r>
              <a:rPr lang="en-US" altLang="ko-KR" sz="1400" b="1" dirty="0">
                <a:solidFill>
                  <a:srgbClr val="C00000"/>
                </a:solidFill>
              </a:rPr>
              <a:t>()</a:t>
            </a:r>
            <a:r>
              <a:rPr lang="ko-KR" altLang="en-US" sz="1400" b="1" dirty="0">
                <a:solidFill>
                  <a:srgbClr val="C00000"/>
                </a:solidFill>
              </a:rPr>
              <a:t>함수를 호출하면 실제로는 </a:t>
            </a:r>
            <a:r>
              <a:rPr lang="en-US" altLang="ko-KR" sz="1400" b="1" dirty="0">
                <a:solidFill>
                  <a:srgbClr val="C00000"/>
                </a:solidFill>
              </a:rPr>
              <a:t>‘decorator(</a:t>
            </a:r>
            <a:r>
              <a:rPr lang="en-US" altLang="ko-KR" sz="1400" b="1" dirty="0" err="1">
                <a:solidFill>
                  <a:srgbClr val="C00000"/>
                </a:solidFill>
              </a:rPr>
              <a:t>my_function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  <a:r>
              <a:rPr lang="ko-KR" altLang="en-US" sz="1400" b="1" dirty="0">
                <a:solidFill>
                  <a:srgbClr val="C00000"/>
                </a:solidFill>
              </a:rPr>
              <a:t>이</a:t>
            </a:r>
            <a:br>
              <a:rPr lang="en-US" altLang="ko-KR" sz="1400" b="1" dirty="0">
                <a:solidFill>
                  <a:srgbClr val="C00000"/>
                </a:solidFill>
              </a:rPr>
            </a:br>
            <a:r>
              <a:rPr lang="ko-KR" altLang="en-US" sz="1400" b="1" dirty="0">
                <a:solidFill>
                  <a:srgbClr val="C00000"/>
                </a:solidFill>
              </a:rPr>
              <a:t>호출되어 </a:t>
            </a:r>
            <a:r>
              <a:rPr lang="en-US" altLang="ko-KR" sz="1400" b="1" dirty="0">
                <a:solidFill>
                  <a:srgbClr val="C00000"/>
                </a:solidFill>
              </a:rPr>
              <a:t>‘wrapper’</a:t>
            </a:r>
            <a:r>
              <a:rPr lang="ko-KR" altLang="en-US" sz="1400" b="1" dirty="0">
                <a:solidFill>
                  <a:srgbClr val="C00000"/>
                </a:solidFill>
              </a:rPr>
              <a:t>함수가 실행됨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28B39A-CBEA-9D23-097B-1DA948CD138B}"/>
              </a:ext>
            </a:extLst>
          </p:cNvPr>
          <p:cNvCxnSpPr/>
          <p:nvPr/>
        </p:nvCxnSpPr>
        <p:spPr>
          <a:xfrm flipH="1">
            <a:off x="4888992" y="6110874"/>
            <a:ext cx="1440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300CDF-BDCD-B232-8B13-D1A54174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4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2EE6-8B08-D073-95A2-561ABD37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함수</a:t>
            </a:r>
            <a:r>
              <a:rPr lang="en-US" altLang="ko-KR" dirty="0"/>
              <a:t>(Function Decorator) 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03E30-AE9A-532F-6922-FD0991B5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1" y="1536888"/>
            <a:ext cx="9883997" cy="40237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F3C269-6A05-3810-289E-D89D8BA3C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7" y="5560597"/>
            <a:ext cx="5921253" cy="66299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6AE7E3-873D-CD6E-4648-F34E126BB1B1}"/>
              </a:ext>
            </a:extLst>
          </p:cNvPr>
          <p:cNvSpPr/>
          <p:nvPr/>
        </p:nvSpPr>
        <p:spPr>
          <a:xfrm>
            <a:off x="5529942" y="5085118"/>
            <a:ext cx="5279572" cy="1213648"/>
          </a:xfrm>
          <a:prstGeom prst="roundRect">
            <a:avLst>
              <a:gd name="adj" fmla="val 859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93690-2583-B20B-03D7-A5E7994D2D01}"/>
              </a:ext>
            </a:extLst>
          </p:cNvPr>
          <p:cNvSpPr txBox="1"/>
          <p:nvPr/>
        </p:nvSpPr>
        <p:spPr>
          <a:xfrm>
            <a:off x="5682342" y="5300264"/>
            <a:ext cx="5747658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/>
              <a:t>my_function</a:t>
            </a:r>
            <a:r>
              <a:rPr lang="ko-KR" altLang="en-US" sz="1600" b="1" dirty="0"/>
              <a:t>()은 </a:t>
            </a:r>
            <a:r>
              <a:rPr lang="ko-KR" altLang="en-US" sz="1600" b="1" dirty="0" err="1"/>
              <a:t>timer_decorator에</a:t>
            </a:r>
            <a:r>
              <a:rPr lang="ko-KR" altLang="en-US" sz="1600" b="1" dirty="0"/>
              <a:t> 의해 수식되어,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함수 실행 시간을 계산하고 출력하는 기능이 추가 됨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C5F27-AEFC-F3FB-CAF5-A0170F76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7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8A88E-4D00-32C1-FB54-C7444B97B4F4}"/>
              </a:ext>
            </a:extLst>
          </p:cNvPr>
          <p:cNvSpPr txBox="1"/>
          <p:nvPr/>
        </p:nvSpPr>
        <p:spPr>
          <a:xfrm>
            <a:off x="1400961" y="1719743"/>
            <a:ext cx="9085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2024.01.02 </a:t>
            </a:r>
            <a:r>
              <a:rPr lang="ko-KR" altLang="en-US" sz="4400" b="1" dirty="0"/>
              <a:t>강의자료</a:t>
            </a:r>
            <a:endParaRPr lang="en-US" altLang="ko-KR" sz="4400" b="1" dirty="0"/>
          </a:p>
          <a:p>
            <a:pPr algn="ctr"/>
            <a:r>
              <a:rPr lang="en-US" altLang="ko-KR" sz="9600" b="1" dirty="0"/>
              <a:t>4. 1</a:t>
            </a:r>
            <a:r>
              <a:rPr lang="ko-KR" altLang="en-US" sz="9600" b="1" dirty="0" err="1"/>
              <a:t>급함수</a:t>
            </a:r>
            <a:endParaRPr lang="en-US" altLang="ko-KR" sz="4400" b="1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2D6D9-62F4-006A-0ACA-39D74DBE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r>
              <a:rPr lang="en-US" altLang="ko-KR" dirty="0"/>
              <a:t>_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오픈소스 </a:t>
            </a:r>
            <a:r>
              <a:rPr lang="en-US" altLang="ko-KR" dirty="0"/>
              <a:t>AI</a:t>
            </a:r>
            <a:r>
              <a:rPr lang="ko-KR" altLang="en-US" dirty="0"/>
              <a:t>플랫폼과정</a:t>
            </a:r>
            <a:r>
              <a:rPr lang="en-US" altLang="ko-KR" dirty="0"/>
              <a:t>_</a:t>
            </a:r>
            <a:r>
              <a:rPr lang="ko-KR" altLang="en-US" dirty="0" err="1"/>
              <a:t>도봉새싹</a:t>
            </a:r>
            <a:r>
              <a:rPr lang="en-US" altLang="ko-KR" dirty="0"/>
              <a:t>)_</a:t>
            </a:r>
            <a:r>
              <a:rPr lang="ko-KR" altLang="en-US" dirty="0" err="1"/>
              <a:t>부성순</a:t>
            </a:r>
            <a:r>
              <a:rPr lang="en-US" altLang="ko-KR" dirty="0"/>
              <a:t>_bakpak@empas.com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84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675A-170C-99A0-B512-60D714E4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급 함수</a:t>
            </a:r>
            <a:r>
              <a:rPr lang="en-US" altLang="ko-KR" dirty="0"/>
              <a:t>(first class function) (1)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5C93D-4E2A-5EE4-63F9-AD9397E75954}"/>
              </a:ext>
            </a:extLst>
          </p:cNvPr>
          <p:cNvSpPr txBox="1"/>
          <p:nvPr/>
        </p:nvSpPr>
        <p:spPr>
          <a:xfrm>
            <a:off x="748453" y="1452955"/>
            <a:ext cx="10235233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1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급 함수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dirty="0"/>
              <a:t>함수가 다른 객체와 동일하게 취급되며 다음 특징이 있음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변수 할당</a:t>
            </a:r>
            <a:r>
              <a:rPr lang="en-US" altLang="ko-KR" dirty="0"/>
              <a:t>: </a:t>
            </a:r>
            <a:r>
              <a:rPr lang="ko-KR" altLang="en-US" dirty="0"/>
              <a:t>함수를 변수에 할당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 인자로 전달</a:t>
            </a:r>
            <a:r>
              <a:rPr lang="en-US" altLang="ko-KR" dirty="0"/>
              <a:t>: </a:t>
            </a:r>
            <a:r>
              <a:rPr lang="ko-KR" altLang="en-US" dirty="0"/>
              <a:t>함수를 다른 함수의 인자로 전달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함수에서 반환</a:t>
            </a:r>
            <a:r>
              <a:rPr lang="en-US" altLang="ko-KR" dirty="0"/>
              <a:t>: </a:t>
            </a:r>
            <a:r>
              <a:rPr lang="ko-KR" altLang="en-US" dirty="0"/>
              <a:t>함수가 다른 함수를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구조에 저장</a:t>
            </a:r>
            <a:r>
              <a:rPr lang="en-US" altLang="ko-KR" dirty="0"/>
              <a:t>: </a:t>
            </a:r>
            <a:r>
              <a:rPr lang="ko-KR" altLang="en-US" dirty="0"/>
              <a:t>함수를 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 </a:t>
            </a:r>
            <a:r>
              <a:rPr lang="ko-KR" altLang="en-US" dirty="0"/>
              <a:t>등 데이터 구조에 저장 가능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FD40BF-2BA0-B6CF-AFFE-639886A3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88" y="4588132"/>
            <a:ext cx="7216765" cy="12269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FE2EF2-B381-CA6C-858E-3F99B31A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88" y="5851624"/>
            <a:ext cx="4214225" cy="396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AD5564-FD47-0048-8546-AFBA4200506A}"/>
              </a:ext>
            </a:extLst>
          </p:cNvPr>
          <p:cNvSpPr txBox="1"/>
          <p:nvPr/>
        </p:nvSpPr>
        <p:spPr>
          <a:xfrm>
            <a:off x="1872341" y="4015851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함수를 변수에 할당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0DFA1E-00F5-0077-E12E-909E373D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3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EC4F-49CA-21B0-FD30-341FFC5C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급 함수</a:t>
            </a:r>
            <a:r>
              <a:rPr lang="en-US" altLang="ko-KR" dirty="0"/>
              <a:t>(first class function)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F55B01-0E41-EB22-8894-7D3885F0E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94"/>
          <a:stretch/>
        </p:blipFill>
        <p:spPr>
          <a:xfrm>
            <a:off x="468282" y="1628330"/>
            <a:ext cx="5268490" cy="39932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289110-FB5F-B2D9-915F-C0CFD5C0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5741299"/>
            <a:ext cx="4831499" cy="8001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C53244-7663-F88C-73EC-2E5009865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42" y="1628330"/>
            <a:ext cx="5540220" cy="32387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B7677D-5F7D-FDD4-DA12-653C8FC17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772" y="5050006"/>
            <a:ext cx="3093988" cy="571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C91FD0-8268-8AED-38D5-D48E79995E6E}"/>
              </a:ext>
            </a:extLst>
          </p:cNvPr>
          <p:cNvSpPr txBox="1"/>
          <p:nvPr/>
        </p:nvSpPr>
        <p:spPr>
          <a:xfrm>
            <a:off x="400659" y="1305247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/>
              <a:t>함수를 다른 함수의 인자로 전달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3009B-7D83-588A-DD4F-8E5D90984B76}"/>
              </a:ext>
            </a:extLst>
          </p:cNvPr>
          <p:cNvSpPr txBox="1"/>
          <p:nvPr/>
        </p:nvSpPr>
        <p:spPr>
          <a:xfrm>
            <a:off x="6227042" y="1305247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함수를 리스트에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E8546D-3C03-5988-747B-EA61E495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3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F60E-24DA-7E39-7F1A-44C41FAB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2258C-49EA-A066-2843-75A64DEDA331}"/>
              </a:ext>
            </a:extLst>
          </p:cNvPr>
          <p:cNvSpPr txBox="1"/>
          <p:nvPr/>
        </p:nvSpPr>
        <p:spPr>
          <a:xfrm>
            <a:off x="880844" y="159390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파이썬 내장함수란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D2553-B214-4A45-7742-ED1BF8AB62A2}"/>
              </a:ext>
            </a:extLst>
          </p:cNvPr>
          <p:cNvSpPr txBox="1"/>
          <p:nvPr/>
        </p:nvSpPr>
        <p:spPr>
          <a:xfrm>
            <a:off x="880844" y="458646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</a:t>
            </a:r>
            <a:r>
              <a:rPr lang="ko-KR" altLang="en-US" dirty="0" err="1"/>
              <a:t>파이썬에서</a:t>
            </a:r>
            <a:r>
              <a:rPr lang="ko-KR" altLang="en-US" dirty="0"/>
              <a:t> 유용한 내장함수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41454-5495-97B2-759E-9B17301D4AE5}"/>
              </a:ext>
            </a:extLst>
          </p:cNvPr>
          <p:cNvSpPr txBox="1"/>
          <p:nvPr/>
        </p:nvSpPr>
        <p:spPr>
          <a:xfrm>
            <a:off x="880844" y="3176988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▶파이썬 내장함수 리스트 </a:t>
            </a:r>
            <a:r>
              <a:rPr lang="ko-KR" altLang="en-US" dirty="0" err="1"/>
              <a:t>확인법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52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5DA12-288B-AA11-9F92-1275218A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08F9A-1ECA-C718-6805-6A02992B554E}"/>
              </a:ext>
            </a:extLst>
          </p:cNvPr>
          <p:cNvSpPr txBox="1"/>
          <p:nvPr/>
        </p:nvSpPr>
        <p:spPr>
          <a:xfrm>
            <a:off x="1400961" y="1719743"/>
            <a:ext cx="90852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2024.01.02 </a:t>
            </a:r>
            <a:r>
              <a:rPr lang="ko-KR" altLang="en-US" sz="4400" b="1" dirty="0"/>
              <a:t>강의자료</a:t>
            </a:r>
            <a:endParaRPr lang="en-US" altLang="ko-KR" sz="4400" b="1" dirty="0"/>
          </a:p>
          <a:p>
            <a:pPr algn="ctr"/>
            <a:r>
              <a:rPr lang="en-US" altLang="ko-KR" sz="6000" b="1" dirty="0"/>
              <a:t>5. </a:t>
            </a:r>
            <a:r>
              <a:rPr lang="ko-KR" altLang="en-US" sz="6000" b="1" dirty="0"/>
              <a:t>재귀함수와 </a:t>
            </a:r>
            <a:r>
              <a:rPr lang="ko-KR" altLang="en-US" sz="6000" b="1" dirty="0" err="1"/>
              <a:t>제너레이터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20939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2EE6-8B08-D073-95A2-561ABD37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9B600-3AF6-80EC-D0C8-930E92754B5B}"/>
              </a:ext>
            </a:extLst>
          </p:cNvPr>
          <p:cNvSpPr txBox="1"/>
          <p:nvPr/>
        </p:nvSpPr>
        <p:spPr>
          <a:xfrm>
            <a:off x="748453" y="1267499"/>
            <a:ext cx="10627119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재귀함수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자기 자신을 호출하는 함수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재귀함수에 종료 조건이 없으면</a:t>
            </a:r>
            <a:r>
              <a:rPr lang="en-US" altLang="ko-KR" sz="1600" dirty="0"/>
              <a:t>, </a:t>
            </a:r>
            <a:r>
              <a:rPr lang="ko-KR" altLang="en-US" sz="1600" dirty="0"/>
              <a:t>함수는 무한히 자기 자신을 호출하여  </a:t>
            </a:r>
            <a:r>
              <a:rPr lang="en-US" altLang="ko-KR" sz="1600" dirty="0"/>
              <a:t>"</a:t>
            </a:r>
            <a:r>
              <a:rPr lang="ko-KR" altLang="en-US" sz="1600" dirty="0"/>
              <a:t>최대 재귀 깊이 초과</a:t>
            </a:r>
            <a:r>
              <a:rPr lang="en-US" altLang="ko-KR" sz="1600" dirty="0"/>
              <a:t>(maximum recursion depth exceeded)" </a:t>
            </a:r>
            <a:r>
              <a:rPr lang="ko-KR" altLang="en-US" sz="1600" dirty="0"/>
              <a:t>오류를 발생시킴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1CD9CE-90BF-DAD8-DD3A-2A7AD20F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50"/>
          <a:stretch/>
        </p:blipFill>
        <p:spPr>
          <a:xfrm>
            <a:off x="562974" y="3260761"/>
            <a:ext cx="5870483" cy="1272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AAC9F7-D0CC-E2DA-9011-48293CEA2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837"/>
          <a:stretch/>
        </p:blipFill>
        <p:spPr>
          <a:xfrm>
            <a:off x="562974" y="4642270"/>
            <a:ext cx="5315312" cy="8659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9011EF-E10E-30A9-916F-2DD16AB1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74" y="5703111"/>
            <a:ext cx="5870483" cy="615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036EDF-FF89-D29F-DA33-670AB8CB852E}"/>
              </a:ext>
            </a:extLst>
          </p:cNvPr>
          <p:cNvSpPr txBox="1"/>
          <p:nvPr/>
        </p:nvSpPr>
        <p:spPr>
          <a:xfrm>
            <a:off x="2166258" y="543661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중간 생략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29E3845-5926-F9A6-7E61-926F595B4E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289"/>
          <a:stretch/>
        </p:blipFill>
        <p:spPr>
          <a:xfrm>
            <a:off x="6993354" y="3260761"/>
            <a:ext cx="4270699" cy="19966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DF0889-BD41-40A3-4972-A290673F7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354" y="5288638"/>
            <a:ext cx="2549328" cy="10616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E3AA96-33E6-7170-EEF9-1378707E29EE}"/>
              </a:ext>
            </a:extLst>
          </p:cNvPr>
          <p:cNvSpPr txBox="1"/>
          <p:nvPr/>
        </p:nvSpPr>
        <p:spPr>
          <a:xfrm>
            <a:off x="9633858" y="347330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종료 조건 만듦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505162-508E-CF6A-ED15-1003561CBD45}"/>
              </a:ext>
            </a:extLst>
          </p:cNvPr>
          <p:cNvSpPr txBox="1"/>
          <p:nvPr/>
        </p:nvSpPr>
        <p:spPr>
          <a:xfrm>
            <a:off x="9633858" y="426549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n</a:t>
            </a:r>
            <a:r>
              <a:rPr lang="ko-KR" altLang="en-US" sz="1400" b="1" dirty="0">
                <a:solidFill>
                  <a:srgbClr val="C00000"/>
                </a:solidFill>
              </a:rPr>
              <a:t>을 </a:t>
            </a:r>
            <a:r>
              <a:rPr lang="en-US" altLang="ko-KR" sz="1400" b="1" dirty="0">
                <a:solidFill>
                  <a:srgbClr val="C00000"/>
                </a:solidFill>
              </a:rPr>
              <a:t>1</a:t>
            </a:r>
            <a:r>
              <a:rPr lang="ko-KR" altLang="en-US" sz="1400" b="1" dirty="0">
                <a:solidFill>
                  <a:srgbClr val="C00000"/>
                </a:solidFill>
              </a:rPr>
              <a:t>감소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FF171-A0A9-4B9E-ED43-2ACA18C20197}"/>
              </a:ext>
            </a:extLst>
          </p:cNvPr>
          <p:cNvSpPr txBox="1"/>
          <p:nvPr/>
        </p:nvSpPr>
        <p:spPr>
          <a:xfrm>
            <a:off x="9633858" y="4513781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hello</a:t>
            </a:r>
            <a:r>
              <a:rPr lang="ko-KR" altLang="en-US" sz="1400" b="1" dirty="0">
                <a:solidFill>
                  <a:srgbClr val="C00000"/>
                </a:solidFill>
              </a:rPr>
              <a:t>함수 호출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F082AC-A904-8F10-F0A4-4419F3F390E6}"/>
              </a:ext>
            </a:extLst>
          </p:cNvPr>
          <p:cNvCxnSpPr/>
          <p:nvPr/>
        </p:nvCxnSpPr>
        <p:spPr>
          <a:xfrm flipH="1">
            <a:off x="8795658" y="3627196"/>
            <a:ext cx="838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7F4AA6-1636-4BF2-64B9-DDCFC7CF0AC9}"/>
              </a:ext>
            </a:extLst>
          </p:cNvPr>
          <p:cNvCxnSpPr/>
          <p:nvPr/>
        </p:nvCxnSpPr>
        <p:spPr>
          <a:xfrm flipH="1">
            <a:off x="8795658" y="4434916"/>
            <a:ext cx="838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FB155A5-D715-C820-9FA6-CD57F2E92EE8}"/>
              </a:ext>
            </a:extLst>
          </p:cNvPr>
          <p:cNvCxnSpPr/>
          <p:nvPr/>
        </p:nvCxnSpPr>
        <p:spPr>
          <a:xfrm flipH="1">
            <a:off x="8795658" y="4642269"/>
            <a:ext cx="838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8C08A6-FFCE-98DD-842B-5D281E4C9941}"/>
              </a:ext>
            </a:extLst>
          </p:cNvPr>
          <p:cNvSpPr/>
          <p:nvPr/>
        </p:nvSpPr>
        <p:spPr>
          <a:xfrm>
            <a:off x="3162820" y="4024577"/>
            <a:ext cx="2843433" cy="36123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종료 조건이 없어 오류가 남</a:t>
            </a: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B5D6F16D-9100-CAC7-7BC1-994F67D2C321}"/>
              </a:ext>
            </a:extLst>
          </p:cNvPr>
          <p:cNvSpPr/>
          <p:nvPr/>
        </p:nvSpPr>
        <p:spPr>
          <a:xfrm>
            <a:off x="6558185" y="4364182"/>
            <a:ext cx="279847" cy="350058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FA9AB-897F-0830-C0F3-CC4E7EE0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3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E0CDA-8858-E4FC-8D35-88919688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D2872-3DD0-1E21-6B1A-F57FB1EE7C5E}"/>
              </a:ext>
            </a:extLst>
          </p:cNvPr>
          <p:cNvSpPr txBox="1"/>
          <p:nvPr/>
        </p:nvSpPr>
        <p:spPr>
          <a:xfrm>
            <a:off x="599440" y="139192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재귀함수 예</a:t>
            </a:r>
            <a:r>
              <a:rPr lang="en-US" altLang="ko-KR" b="1" dirty="0"/>
              <a:t>: </a:t>
            </a:r>
            <a:r>
              <a:rPr lang="ko-KR" altLang="en-US" b="1" dirty="0"/>
              <a:t>피보나치 수열 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BEA1D-C072-AAC9-C72E-382D7C744B37}"/>
              </a:ext>
            </a:extLst>
          </p:cNvPr>
          <p:cNvSpPr txBox="1"/>
          <p:nvPr/>
        </p:nvSpPr>
        <p:spPr>
          <a:xfrm>
            <a:off x="748453" y="1807852"/>
            <a:ext cx="10515600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피보나치 수열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수열의 시작 두 숫자는 일반적으로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1, 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그 다음부터는 </a:t>
            </a:r>
            <a:r>
              <a:rPr lang="ko-KR" altLang="en-US" sz="1600" dirty="0"/>
              <a:t>앞선 두 숫자의 합으로 구성</a:t>
            </a:r>
            <a:br>
              <a:rPr lang="en-US" altLang="ko-KR" sz="1600" dirty="0"/>
            </a:br>
            <a:r>
              <a:rPr lang="ko-KR" altLang="en-US" sz="1600" dirty="0"/>
              <a:t>예</a:t>
            </a:r>
            <a:r>
              <a:rPr lang="en-US" altLang="ko-KR" sz="1600" dirty="0"/>
              <a:t>:0, 1, 1, 2, 3, 5, 8, 13, 21, 34, …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재귀함수 피보나치 함수는 </a:t>
            </a:r>
            <a:r>
              <a:rPr lang="en-US" altLang="ko-KR" sz="1600" dirty="0"/>
              <a:t>n</a:t>
            </a:r>
            <a:r>
              <a:rPr lang="ko-KR" altLang="en-US" sz="1600" dirty="0"/>
              <a:t>이 커질수록 매우 비효율적이고 같은 계산을 반복적으로 수행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동적 프로그래밍을 사용하면 이미 계산된 값을 저장하여 재사용함으로 속도를 향상 시킬 수 있음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96B4A-1DDF-64D9-6F49-EC24861A0016}"/>
              </a:ext>
            </a:extLst>
          </p:cNvPr>
          <p:cNvSpPr txBox="1"/>
          <p:nvPr/>
        </p:nvSpPr>
        <p:spPr>
          <a:xfrm>
            <a:off x="962104" y="3266023"/>
            <a:ext cx="333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F</a:t>
            </a:r>
            <a:r>
              <a:rPr lang="ko-KR" altLang="en-US" dirty="0"/>
              <a:t>(0) = 0, </a:t>
            </a:r>
            <a:r>
              <a:rPr lang="ko-KR" altLang="en-US" dirty="0" err="1"/>
              <a:t>F</a:t>
            </a:r>
            <a:r>
              <a:rPr lang="ko-KR" altLang="en-US" dirty="0"/>
              <a:t>(1)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F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) = </a:t>
            </a:r>
            <a:r>
              <a:rPr lang="ko-KR" altLang="en-US" dirty="0" err="1"/>
              <a:t>F</a:t>
            </a:r>
            <a:r>
              <a:rPr lang="ko-KR" altLang="en-US" dirty="0"/>
              <a:t>(n-1) + </a:t>
            </a:r>
            <a:r>
              <a:rPr lang="ko-KR" altLang="en-US" dirty="0" err="1"/>
              <a:t>F</a:t>
            </a:r>
            <a:r>
              <a:rPr lang="ko-KR" altLang="en-US" dirty="0"/>
              <a:t>(n-2)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F02DE8-B864-AAEB-0335-6E88BA69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50" y="3136950"/>
            <a:ext cx="1455106" cy="9044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8D6D44-715C-261D-FA74-20672D76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" y="4165067"/>
            <a:ext cx="4744498" cy="2271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9A52F0-6471-B0AD-5CE8-EC77C6057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93" y="3266023"/>
            <a:ext cx="4206605" cy="26138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2A62F6-7C34-D579-7B90-C282E1463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860" y="5898608"/>
            <a:ext cx="2994920" cy="57917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11C0057-E31B-CAC6-4E13-808F75C768D9}"/>
              </a:ext>
            </a:extLst>
          </p:cNvPr>
          <p:cNvSpPr/>
          <p:nvPr/>
        </p:nvSpPr>
        <p:spPr>
          <a:xfrm>
            <a:off x="8504653" y="3594552"/>
            <a:ext cx="3302000" cy="952499"/>
          </a:xfrm>
          <a:prstGeom prst="roundRect">
            <a:avLst>
              <a:gd name="adj" fmla="val 859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D082F3-63A7-E16E-0A90-12D572466C56}"/>
              </a:ext>
            </a:extLst>
          </p:cNvPr>
          <p:cNvSpPr txBox="1"/>
          <p:nvPr/>
        </p:nvSpPr>
        <p:spPr>
          <a:xfrm>
            <a:off x="8702611" y="3747635"/>
            <a:ext cx="290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피보나치 재귀함수는 </a:t>
            </a:r>
            <a:r>
              <a:rPr lang="en-US" altLang="ko-KR" sz="1200" b="1" dirty="0">
                <a:solidFill>
                  <a:srgbClr val="C00000"/>
                </a:solidFill>
              </a:rPr>
              <a:t>n</a:t>
            </a:r>
            <a:r>
              <a:rPr lang="ko-KR" altLang="en-US" sz="1200" b="1" dirty="0">
                <a:solidFill>
                  <a:srgbClr val="C00000"/>
                </a:solidFill>
              </a:rPr>
              <a:t>이 </a:t>
            </a:r>
            <a:r>
              <a:rPr lang="en-US" altLang="ko-KR" sz="1200" b="1" dirty="0">
                <a:solidFill>
                  <a:srgbClr val="C00000"/>
                </a:solidFill>
              </a:rPr>
              <a:t>40</a:t>
            </a:r>
            <a:r>
              <a:rPr lang="ko-KR" altLang="en-US" sz="1200" b="1" dirty="0">
                <a:solidFill>
                  <a:srgbClr val="C00000"/>
                </a:solidFill>
              </a:rPr>
              <a:t>만 되어도 </a:t>
            </a:r>
            <a:r>
              <a:rPr lang="en-US" altLang="ko-KR" sz="1200" b="1" dirty="0">
                <a:solidFill>
                  <a:srgbClr val="C00000"/>
                </a:solidFill>
              </a:rPr>
              <a:t>30</a:t>
            </a:r>
            <a:r>
              <a:rPr lang="ko-KR" altLang="en-US" sz="1200" b="1" dirty="0">
                <a:solidFill>
                  <a:srgbClr val="C00000"/>
                </a:solidFill>
              </a:rPr>
              <a:t>초이상의 실행시간이 걸림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일반적으로 재귀함수는 </a:t>
            </a:r>
            <a:r>
              <a:rPr lang="en-US" altLang="ko-KR" sz="1200" b="1" dirty="0">
                <a:solidFill>
                  <a:srgbClr val="C00000"/>
                </a:solidFill>
              </a:rPr>
              <a:t>35</a:t>
            </a:r>
            <a:r>
              <a:rPr lang="ko-KR" altLang="en-US" sz="1200" b="1" dirty="0">
                <a:solidFill>
                  <a:srgbClr val="C00000"/>
                </a:solidFill>
              </a:rPr>
              <a:t> 넘기 </a:t>
            </a:r>
            <a:r>
              <a:rPr lang="ko-KR" altLang="en-US" sz="1200" b="1" dirty="0" err="1">
                <a:solidFill>
                  <a:srgbClr val="C00000"/>
                </a:solidFill>
              </a:rPr>
              <a:t>힘듬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8A2A03-27A3-2543-BD67-D895D51C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8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226C7-48C5-098C-F646-3F5FFBAB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C7B43-F776-E886-F5DC-73A39DBB8A8E}"/>
              </a:ext>
            </a:extLst>
          </p:cNvPr>
          <p:cNvSpPr txBox="1"/>
          <p:nvPr/>
        </p:nvSpPr>
        <p:spPr>
          <a:xfrm>
            <a:off x="711200" y="1412240"/>
            <a:ext cx="70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재귀함수와 동적프로그래밍</a:t>
            </a:r>
            <a:r>
              <a:rPr lang="en-US" altLang="ko-KR" dirty="0"/>
              <a:t>(</a:t>
            </a:r>
            <a:r>
              <a:rPr lang="ko-KR" altLang="en-US" dirty="0" err="1"/>
              <a:t>메모이제이션</a:t>
            </a:r>
            <a:r>
              <a:rPr lang="en-US" altLang="ko-KR" dirty="0"/>
              <a:t>)</a:t>
            </a:r>
            <a:r>
              <a:rPr lang="ko-KR" altLang="en-US" dirty="0"/>
              <a:t>사용한 피보나치 수열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021EB9-46F8-1A7A-BF5C-77B87B8B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92"/>
          <a:stretch/>
        </p:blipFill>
        <p:spPr>
          <a:xfrm>
            <a:off x="6096000" y="1855497"/>
            <a:ext cx="4720652" cy="3863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D93C2C-C303-F1A9-998B-93C9D47B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93222"/>
            <a:ext cx="3215919" cy="525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1F571E-4A52-347B-7289-0E3E2DA69D3F}"/>
              </a:ext>
            </a:extLst>
          </p:cNvPr>
          <p:cNvSpPr txBox="1"/>
          <p:nvPr/>
        </p:nvSpPr>
        <p:spPr>
          <a:xfrm>
            <a:off x="487680" y="2289486"/>
            <a:ext cx="5161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rgbClr val="374151"/>
                </a:solidFill>
                <a:effectLst/>
                <a:latin typeface="Söhne"/>
              </a:rPr>
              <a:t>동적 프로그래밍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Söhne"/>
              </a:rPr>
              <a:t>(Dynamic Programming, DP)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: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AC8AC-F49F-7140-1ED0-86AA998A069C}"/>
              </a:ext>
            </a:extLst>
          </p:cNvPr>
          <p:cNvSpPr txBox="1"/>
          <p:nvPr/>
        </p:nvSpPr>
        <p:spPr>
          <a:xfrm>
            <a:off x="711200" y="2700503"/>
            <a:ext cx="5059680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복잡한 문제를 여러 개의 간단한 하위 문제로 나누어 푸는 알고리즘</a:t>
            </a: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각 하위 문제를 한 번만 계산하고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 저장하여 재사용하는 방식으로 속도 향상</a:t>
            </a:r>
            <a:endParaRPr lang="ko-KR" altLang="en-US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FF1305-0C85-94B7-CFDE-EF634BF5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3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39EF-DF8C-9A86-D5C0-65779331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E3F64-9BB1-C295-4B60-9974EACBDE76}"/>
              </a:ext>
            </a:extLst>
          </p:cNvPr>
          <p:cNvSpPr txBox="1"/>
          <p:nvPr/>
        </p:nvSpPr>
        <p:spPr>
          <a:xfrm>
            <a:off x="748453" y="1209624"/>
            <a:ext cx="1062711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제너레이터</a:t>
            </a:r>
            <a:r>
              <a:rPr lang="ko-KR" altLang="en-US" dirty="0"/>
              <a:t> (</a:t>
            </a:r>
            <a:r>
              <a:rPr lang="ko-KR" altLang="en-US" dirty="0" err="1"/>
              <a:t>Generator</a:t>
            </a:r>
            <a:r>
              <a:rPr lang="ko-KR" altLang="en-US" dirty="0"/>
              <a:t>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제너레이터는</a:t>
            </a:r>
            <a:r>
              <a:rPr lang="ko-KR" altLang="en-US" sz="1600" dirty="0"/>
              <a:t> 데이터를 순차적으로 생성하여 전달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제너레이터는</a:t>
            </a:r>
            <a:r>
              <a:rPr lang="ko-KR" altLang="en-US" sz="1600" dirty="0"/>
              <a:t> 전체 항목을 한 번에 메모리에 적재하지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반복 가능한 상황에서 그 순간에 필요한 값을 하나씩 생성</a:t>
            </a:r>
            <a:r>
              <a:rPr lang="en-US" altLang="ko-KR" sz="1600" dirty="0"/>
              <a:t>(‘yield’) </a:t>
            </a:r>
            <a:r>
              <a:rPr lang="ko-KR" altLang="en-US" sz="1600" dirty="0"/>
              <a:t>함</a:t>
            </a:r>
            <a:r>
              <a:rPr lang="en-US" altLang="ko-KR" sz="1600" dirty="0"/>
              <a:t>, </a:t>
            </a:r>
            <a:r>
              <a:rPr lang="ko-KR" altLang="en-US" sz="1600" dirty="0"/>
              <a:t>대규모 데이터셋을 다룰 때 메모리를 효율적으로 사용할 수  있음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제너레이터</a:t>
            </a:r>
            <a:r>
              <a:rPr lang="ko-KR" altLang="en-US" sz="1600" dirty="0"/>
              <a:t> 함수는 </a:t>
            </a:r>
            <a:r>
              <a:rPr lang="en-US" altLang="ko-KR" sz="1600" dirty="0"/>
              <a:t>return </a:t>
            </a:r>
            <a:r>
              <a:rPr lang="ko-KR" altLang="en-US" sz="1600" dirty="0"/>
              <a:t>대신 </a:t>
            </a:r>
            <a:r>
              <a:rPr lang="en-US" altLang="ko-KR" sz="1600" dirty="0"/>
              <a:t>yield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(</a:t>
            </a:r>
            <a:r>
              <a:rPr lang="ko-KR" altLang="en-US" sz="1600" dirty="0"/>
              <a:t>중간</a:t>
            </a:r>
            <a:r>
              <a:rPr lang="en-US" altLang="ko-KR" sz="1600" dirty="0"/>
              <a:t>)</a:t>
            </a:r>
            <a:r>
              <a:rPr lang="ko-KR" altLang="en-US" sz="1600" dirty="0"/>
              <a:t>결과값을 전달 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365E28-3DF3-E3F4-B949-8A5409F0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30" y="2849571"/>
            <a:ext cx="6751905" cy="25986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B349FB-7522-523D-7285-C7B022DA7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91"/>
          <a:stretch/>
        </p:blipFill>
        <p:spPr>
          <a:xfrm>
            <a:off x="2496230" y="5474127"/>
            <a:ext cx="5559210" cy="1192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C56087-3D9F-BDA2-7EE9-161B4B54C2D8}"/>
              </a:ext>
            </a:extLst>
          </p:cNvPr>
          <p:cNvSpPr txBox="1"/>
          <p:nvPr/>
        </p:nvSpPr>
        <p:spPr>
          <a:xfrm>
            <a:off x="5185458" y="3293886"/>
            <a:ext cx="4313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yield I </a:t>
            </a:r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C00000"/>
                </a:solidFill>
              </a:rPr>
              <a:t>현재의 </a:t>
            </a:r>
            <a:r>
              <a:rPr lang="en-US" altLang="ko-KR" sz="1400" dirty="0" err="1">
                <a:solidFill>
                  <a:srgbClr val="C00000"/>
                </a:solidFill>
              </a:rPr>
              <a:t>i</a:t>
            </a:r>
            <a:r>
              <a:rPr lang="ko-KR" altLang="en-US" sz="1400" dirty="0">
                <a:solidFill>
                  <a:srgbClr val="C00000"/>
                </a:solidFill>
              </a:rPr>
              <a:t>값을 전달하고</a:t>
            </a:r>
            <a:r>
              <a:rPr lang="en-US" altLang="ko-KR" sz="1400" dirty="0">
                <a:solidFill>
                  <a:srgbClr val="C00000"/>
                </a:solidFill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</a:rPr>
              <a:t>함수를 일시 중지함</a:t>
            </a:r>
            <a:r>
              <a:rPr lang="en-US" altLang="ko-KR" sz="1400" dirty="0">
                <a:solidFill>
                  <a:srgbClr val="C00000"/>
                </a:solidFill>
              </a:rPr>
              <a:t>. next</a:t>
            </a:r>
            <a:r>
              <a:rPr lang="ko-KR" altLang="en-US" sz="1400" dirty="0" err="1">
                <a:solidFill>
                  <a:srgbClr val="C00000"/>
                </a:solidFill>
              </a:rPr>
              <a:t>함를</a:t>
            </a:r>
            <a:r>
              <a:rPr lang="ko-KR" altLang="en-US" sz="1400" dirty="0">
                <a:solidFill>
                  <a:srgbClr val="C00000"/>
                </a:solidFill>
              </a:rPr>
              <a:t> 통해 다음 값이 요청될 때  여기서부터 실행 재개 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B96804-1F57-069D-D263-3EF27D906EF4}"/>
              </a:ext>
            </a:extLst>
          </p:cNvPr>
          <p:cNvCxnSpPr/>
          <p:nvPr/>
        </p:nvCxnSpPr>
        <p:spPr>
          <a:xfrm flipH="1">
            <a:off x="4224759" y="3732667"/>
            <a:ext cx="96069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E3E125-83E9-8A5E-75F9-085552951C4F}"/>
              </a:ext>
            </a:extLst>
          </p:cNvPr>
          <p:cNvCxnSpPr/>
          <p:nvPr/>
        </p:nvCxnSpPr>
        <p:spPr>
          <a:xfrm flipH="1">
            <a:off x="4224759" y="4253528"/>
            <a:ext cx="96069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8F61F6-1C5F-2E02-AF66-E75E397E4217}"/>
              </a:ext>
            </a:extLst>
          </p:cNvPr>
          <p:cNvSpPr txBox="1"/>
          <p:nvPr/>
        </p:nvSpPr>
        <p:spPr>
          <a:xfrm>
            <a:off x="5185458" y="4090951"/>
            <a:ext cx="451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C00000"/>
                </a:solidFill>
              </a:rPr>
              <a:t>제터레이터</a:t>
            </a:r>
            <a:r>
              <a:rPr lang="ko-KR" altLang="en-US" sz="1400" dirty="0">
                <a:solidFill>
                  <a:srgbClr val="C00000"/>
                </a:solidFill>
              </a:rPr>
              <a:t> 객체 생성 </a:t>
            </a:r>
            <a:r>
              <a:rPr lang="en-US" altLang="ko-KR" sz="1400" dirty="0">
                <a:solidFill>
                  <a:srgbClr val="C00000"/>
                </a:solidFill>
              </a:rPr>
              <a:t>(0~2</a:t>
            </a:r>
            <a:r>
              <a:rPr lang="ko-KR" altLang="en-US" sz="1400" dirty="0">
                <a:solidFill>
                  <a:srgbClr val="C00000"/>
                </a:solidFill>
              </a:rPr>
              <a:t>까지 숫자 생성 </a:t>
            </a:r>
            <a:r>
              <a:rPr lang="ko-KR" altLang="en-US" sz="1400" dirty="0" err="1">
                <a:solidFill>
                  <a:srgbClr val="C00000"/>
                </a:solidFill>
              </a:rPr>
              <a:t>제너레이터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9DBAF2-4297-E508-16B5-D541064982EE}"/>
              </a:ext>
            </a:extLst>
          </p:cNvPr>
          <p:cNvCxnSpPr/>
          <p:nvPr/>
        </p:nvCxnSpPr>
        <p:spPr>
          <a:xfrm flipH="1">
            <a:off x="4224759" y="4657406"/>
            <a:ext cx="96069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EC9023-DA5D-AAF5-D353-09256CBA9A6B}"/>
              </a:ext>
            </a:extLst>
          </p:cNvPr>
          <p:cNvSpPr txBox="1"/>
          <p:nvPr/>
        </p:nvSpPr>
        <p:spPr>
          <a:xfrm>
            <a:off x="5185458" y="4494829"/>
            <a:ext cx="43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next(</a:t>
            </a:r>
            <a:r>
              <a:rPr lang="en-US" altLang="ko-KR" sz="1400" dirty="0" err="1">
                <a:solidFill>
                  <a:srgbClr val="C00000"/>
                </a:solidFill>
              </a:rPr>
              <a:t>itr</a:t>
            </a:r>
            <a:r>
              <a:rPr lang="en-US" altLang="ko-KR" sz="1400" dirty="0">
                <a:solidFill>
                  <a:srgbClr val="C00000"/>
                </a:solidFill>
              </a:rPr>
              <a:t>) </a:t>
            </a:r>
            <a:r>
              <a:rPr lang="ko-KR" alt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함수를 호출할 때마다 다음 숫자를 순차적으로 생성 </a:t>
            </a:r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(0,1,2)</a:t>
            </a:r>
            <a:r>
              <a:rPr lang="ko-KR" alt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04B7AF-82F2-578C-378A-97F432AA3AA7}"/>
              </a:ext>
            </a:extLst>
          </p:cNvPr>
          <p:cNvCxnSpPr/>
          <p:nvPr/>
        </p:nvCxnSpPr>
        <p:spPr>
          <a:xfrm flipH="1">
            <a:off x="4224759" y="5224565"/>
            <a:ext cx="96069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5D8F41-EBCF-35E4-9B40-27A2E91EBB9A}"/>
              </a:ext>
            </a:extLst>
          </p:cNvPr>
          <p:cNvSpPr txBox="1"/>
          <p:nvPr/>
        </p:nvSpPr>
        <p:spPr>
          <a:xfrm>
            <a:off x="5185458" y="5074937"/>
            <a:ext cx="43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next(</a:t>
            </a:r>
            <a:r>
              <a:rPr lang="en-US" altLang="ko-KR" sz="1400" dirty="0" err="1">
                <a:solidFill>
                  <a:srgbClr val="C00000"/>
                </a:solidFill>
              </a:rPr>
              <a:t>itr</a:t>
            </a:r>
            <a:r>
              <a:rPr lang="en-US" altLang="ko-KR" sz="1400" dirty="0">
                <a:solidFill>
                  <a:srgbClr val="C00000"/>
                </a:solidFill>
              </a:rPr>
              <a:t>) </a:t>
            </a:r>
            <a:r>
              <a:rPr lang="ko-KR" alt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함수를 호출할 때 생성할 값이 더 이상 없을 때 </a:t>
            </a:r>
            <a:r>
              <a:rPr lang="en-US" altLang="ko-KR" sz="1400" dirty="0" err="1">
                <a:solidFill>
                  <a:srgbClr val="C00000"/>
                </a:solidFill>
                <a:sym typeface="Wingdings" panose="05000000000000000000" pitchFamily="2" charset="2"/>
              </a:rPr>
              <a:t>StopIteration</a:t>
            </a:r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예외 발생 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03817D-90D7-810B-3843-78721993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2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0B8D-AB7B-221A-740F-724E3693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D9DBC-726E-2478-6520-D2EAEE6A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76" y="3121651"/>
            <a:ext cx="9297206" cy="2049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FC11A-5C2D-B865-FD7E-253A936B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76" y="5487564"/>
            <a:ext cx="5136325" cy="952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A52A7-B15F-A719-3F4A-5727572EC082}"/>
              </a:ext>
            </a:extLst>
          </p:cNvPr>
          <p:cNvSpPr txBox="1"/>
          <p:nvPr/>
        </p:nvSpPr>
        <p:spPr>
          <a:xfrm>
            <a:off x="748453" y="152785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for</a:t>
            </a:r>
            <a:r>
              <a:rPr lang="ko-KR" altLang="en-US" b="1" dirty="0"/>
              <a:t>와 </a:t>
            </a:r>
            <a:r>
              <a:rPr lang="ko-KR" altLang="en-US" b="1" dirty="0" err="1"/>
              <a:t>제너레이터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825F-ED49-D139-6D42-6B1CBCF290DD}"/>
              </a:ext>
            </a:extLst>
          </p:cNvPr>
          <p:cNvSpPr txBox="1"/>
          <p:nvPr/>
        </p:nvSpPr>
        <p:spPr>
          <a:xfrm>
            <a:off x="1320076" y="1946952"/>
            <a:ext cx="845776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</a:t>
            </a:r>
            <a:r>
              <a:rPr lang="ko-KR" altLang="en-US" dirty="0"/>
              <a:t>문은 반복할 때마다 </a:t>
            </a:r>
            <a:r>
              <a:rPr lang="en-US" altLang="ko-KR" dirty="0"/>
              <a:t>__next__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호출하므로 </a:t>
            </a:r>
            <a:r>
              <a:rPr lang="en-US" altLang="ko-KR" dirty="0"/>
              <a:t>yield</a:t>
            </a:r>
            <a:r>
              <a:rPr lang="ko-KR" altLang="en-US" dirty="0"/>
              <a:t>에서 발생시킨 값을 가져오고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 끝까지 도달하여 </a:t>
            </a:r>
            <a:r>
              <a:rPr lang="en-US" altLang="ko-KR" dirty="0" err="1"/>
              <a:t>StopIteration</a:t>
            </a:r>
            <a:r>
              <a:rPr lang="en-US" altLang="ko-KR" dirty="0"/>
              <a:t> </a:t>
            </a:r>
            <a:r>
              <a:rPr lang="ko-KR" altLang="en-US" dirty="0"/>
              <a:t>예외가 발생하면 반복을 끝냄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55123-B894-6873-318A-C6B6F265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77BC1-8570-28E8-A421-FABAA588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3FB4B-9088-CC59-883D-EA3530790AC0}"/>
              </a:ext>
            </a:extLst>
          </p:cNvPr>
          <p:cNvSpPr txBox="1"/>
          <p:nvPr/>
        </p:nvSpPr>
        <p:spPr>
          <a:xfrm>
            <a:off x="748453" y="1545291"/>
            <a:ext cx="10814656" cy="16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코루틴</a:t>
            </a:r>
            <a:r>
              <a:rPr lang="en-US" altLang="ko-KR" dirty="0"/>
              <a:t> (Coroutine)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코루틴은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제너레이터의</a:t>
            </a:r>
            <a:r>
              <a:rPr lang="ko-KR" altLang="en-US" sz="1600" dirty="0"/>
              <a:t> 일반화된 형태로</a:t>
            </a:r>
            <a:r>
              <a:rPr lang="en-US" altLang="ko-KR" sz="1600" dirty="0"/>
              <a:t>, </a:t>
            </a:r>
            <a:r>
              <a:rPr lang="ko-KR" altLang="en-US" sz="1600" dirty="0"/>
              <a:t>두 개의 함수나 루틴 간에 데이터를 주고받을 수 있는 방법을 제공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실행 중지 및 재개</a:t>
            </a:r>
            <a:r>
              <a:rPr lang="en-US" altLang="ko-KR" sz="1600" dirty="0"/>
              <a:t>: yield </a:t>
            </a:r>
            <a:r>
              <a:rPr lang="ko-KR" altLang="en-US" sz="1600" dirty="0"/>
              <a:t>표현식을 사용하여 실행을 중지하고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다시 그 지점부터 재개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양방향 통신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코루틴은</a:t>
            </a:r>
            <a:r>
              <a:rPr lang="ko-KR" altLang="en-US" sz="1600" dirty="0"/>
              <a:t> </a:t>
            </a:r>
            <a:r>
              <a:rPr lang="en-US" altLang="ko-KR" sz="1600" dirty="0"/>
              <a:t>send() </a:t>
            </a:r>
            <a:r>
              <a:rPr lang="ko-KR" altLang="en-US" sz="1600" dirty="0"/>
              <a:t>메소드를 통해 외부에서 값을 받고</a:t>
            </a:r>
            <a:r>
              <a:rPr lang="en-US" altLang="ko-KR" sz="1600" dirty="0"/>
              <a:t>, yield</a:t>
            </a:r>
            <a:r>
              <a:rPr lang="ko-KR" altLang="en-US" sz="1600" dirty="0"/>
              <a:t>를 통해 값을 반환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FF31C-45AF-9283-E423-E8C88EC68F97}"/>
              </a:ext>
            </a:extLst>
          </p:cNvPr>
          <p:cNvSpPr txBox="1"/>
          <p:nvPr/>
        </p:nvSpPr>
        <p:spPr>
          <a:xfrm>
            <a:off x="748453" y="3435033"/>
            <a:ext cx="10814656" cy="193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코루틴</a:t>
            </a:r>
            <a:r>
              <a:rPr lang="ko-KR" altLang="en-US" b="1" dirty="0" err="1"/>
              <a:t>의</a:t>
            </a:r>
            <a:r>
              <a:rPr lang="ko-KR" altLang="en-US" b="1" dirty="0"/>
              <a:t> 주요 메소드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send(value): </a:t>
            </a:r>
            <a:r>
              <a:rPr lang="ko-KR" altLang="en-US" sz="1600" dirty="0" err="1"/>
              <a:t>코루틴에</a:t>
            </a:r>
            <a:r>
              <a:rPr lang="ko-KR" altLang="en-US" sz="1600" dirty="0"/>
              <a:t> 값을 보냄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코루틴이</a:t>
            </a:r>
            <a:r>
              <a:rPr lang="ko-KR" altLang="en-US" sz="1600" dirty="0"/>
              <a:t> </a:t>
            </a:r>
            <a:r>
              <a:rPr lang="en-US" altLang="ko-KR" sz="1600" dirty="0"/>
              <a:t>yield </a:t>
            </a:r>
            <a:r>
              <a:rPr lang="ko-KR" altLang="en-US" sz="1600" dirty="0"/>
              <a:t>표현식에서 멈춰 있는 경우</a:t>
            </a:r>
            <a:r>
              <a:rPr lang="en-US" altLang="ko-KR" sz="1600" dirty="0"/>
              <a:t>, send()</a:t>
            </a:r>
            <a:r>
              <a:rPr lang="ko-KR" altLang="en-US" sz="1600" dirty="0"/>
              <a:t>로 보낸 </a:t>
            </a:r>
            <a:r>
              <a:rPr lang="en-US" altLang="ko-KR" sz="1600" dirty="0"/>
              <a:t>value</a:t>
            </a:r>
            <a:r>
              <a:rPr lang="ko-KR" altLang="en-US" sz="1600" dirty="0"/>
              <a:t>가 </a:t>
            </a:r>
            <a:r>
              <a:rPr lang="en-US" altLang="ko-KR" sz="1600" dirty="0"/>
              <a:t>yield</a:t>
            </a:r>
            <a:r>
              <a:rPr lang="ko-KR" altLang="en-US" sz="1600" dirty="0"/>
              <a:t>에</a:t>
            </a:r>
            <a:br>
              <a:rPr lang="en-US" altLang="ko-KR" sz="1600" dirty="0"/>
            </a:br>
            <a:r>
              <a:rPr lang="en-US" altLang="ko-KR" sz="1600" dirty="0"/>
              <a:t>                </a:t>
            </a:r>
            <a:r>
              <a:rPr lang="ko-KR" altLang="en-US" sz="1600" dirty="0"/>
              <a:t> 의해 반환되고 실행이 재개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close(): </a:t>
            </a:r>
            <a:r>
              <a:rPr lang="ko-KR" altLang="en-US" sz="1600" dirty="0" err="1"/>
              <a:t>코루틴을</a:t>
            </a:r>
            <a:r>
              <a:rPr lang="ko-KR" altLang="en-US" sz="1600" dirty="0"/>
              <a:t> 종료</a:t>
            </a:r>
            <a:r>
              <a:rPr lang="en-US" altLang="ko-KR" sz="1600" dirty="0"/>
              <a:t>. </a:t>
            </a:r>
            <a:r>
              <a:rPr lang="ko-KR" altLang="en-US" sz="1600" dirty="0"/>
              <a:t>이후 </a:t>
            </a:r>
            <a:r>
              <a:rPr lang="ko-KR" altLang="en-US" sz="1600" dirty="0" err="1"/>
              <a:t>코루틴에</a:t>
            </a:r>
            <a:r>
              <a:rPr lang="ko-KR" altLang="en-US" sz="1600" dirty="0"/>
              <a:t> 값을 보내려고 하면 </a:t>
            </a:r>
            <a:r>
              <a:rPr lang="en-US" altLang="ko-KR" sz="1600" dirty="0" err="1"/>
              <a:t>StopIteration</a:t>
            </a:r>
            <a:r>
              <a:rPr lang="en-US" altLang="ko-KR" sz="1600" dirty="0"/>
              <a:t> </a:t>
            </a:r>
            <a:r>
              <a:rPr lang="ko-KR" altLang="en-US" sz="1600" dirty="0"/>
              <a:t>예외가 발생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throw(type[, value[, traceback]]): </a:t>
            </a:r>
            <a:r>
              <a:rPr lang="ko-KR" altLang="en-US" sz="1600" dirty="0" err="1"/>
              <a:t>코루틴</a:t>
            </a:r>
            <a:r>
              <a:rPr lang="ko-KR" altLang="en-US" sz="1600" dirty="0"/>
              <a:t> 내부에 예외를 던짐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F012-D577-3667-261E-6E4E5EB3290B}"/>
              </a:ext>
            </a:extLst>
          </p:cNvPr>
          <p:cNvSpPr txBox="1"/>
          <p:nvPr/>
        </p:nvSpPr>
        <p:spPr>
          <a:xfrm>
            <a:off x="2118168" y="5535692"/>
            <a:ext cx="6590266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제너레이터</a:t>
            </a:r>
            <a:r>
              <a:rPr lang="en-US" altLang="ko-KR" sz="1600" dirty="0"/>
              <a:t>: next</a:t>
            </a:r>
            <a:r>
              <a:rPr lang="ko-KR" altLang="en-US" sz="1600" dirty="0"/>
              <a:t>함수를 반복 호출하여 값을 얻어내는 방식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코루틴</a:t>
            </a:r>
            <a:r>
              <a:rPr lang="en-US" altLang="ko-KR" sz="1600" dirty="0"/>
              <a:t>: next</a:t>
            </a:r>
            <a:r>
              <a:rPr lang="ko-KR" altLang="en-US" sz="1600" dirty="0"/>
              <a:t>함수를 한 번만 호출한 뒤 </a:t>
            </a:r>
            <a:r>
              <a:rPr lang="en-US" altLang="ko-KR" sz="1600" dirty="0"/>
              <a:t>send</a:t>
            </a:r>
            <a:r>
              <a:rPr lang="ko-KR" altLang="en-US" sz="1600" dirty="0"/>
              <a:t>로 값을 주고 받는 방식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6D07BD-4279-B4FA-625A-48F5689E1628}"/>
              </a:ext>
            </a:extLst>
          </p:cNvPr>
          <p:cNvSpPr/>
          <p:nvPr/>
        </p:nvSpPr>
        <p:spPr>
          <a:xfrm>
            <a:off x="1250066" y="5449259"/>
            <a:ext cx="8951087" cy="98626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3D285-BFAD-8354-502F-BB118420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6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33B7-EAC9-B974-67FE-D2E543B3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CE161-9814-FA77-7B4F-DFCE5D1E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39" y="2090850"/>
            <a:ext cx="8756139" cy="37874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BD3D6C-14ED-02EC-7B7F-6A28E07FF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39" y="5878318"/>
            <a:ext cx="5479255" cy="6020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1E1662-A7FE-662C-3EBA-21EAFAA88118}"/>
              </a:ext>
            </a:extLst>
          </p:cNvPr>
          <p:cNvSpPr txBox="1"/>
          <p:nvPr/>
        </p:nvSpPr>
        <p:spPr>
          <a:xfrm>
            <a:off x="5001131" y="2893206"/>
            <a:ext cx="5170989" cy="69705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C00000"/>
                </a:solidFill>
              </a:rPr>
              <a:t>코루틴은</a:t>
            </a:r>
            <a:r>
              <a:rPr lang="ko-KR" altLang="en-US" sz="1400" b="1" dirty="0">
                <a:solidFill>
                  <a:srgbClr val="C00000"/>
                </a:solidFill>
              </a:rPr>
              <a:t> 시작하기 전에 반드시 </a:t>
            </a:r>
            <a:r>
              <a:rPr lang="ko-KR" altLang="en-US" sz="1400" b="1" dirty="0" err="1">
                <a:solidFill>
                  <a:srgbClr val="C00000"/>
                </a:solidFill>
              </a:rPr>
              <a:t>next</a:t>
            </a:r>
            <a:r>
              <a:rPr lang="ko-KR" altLang="en-US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 err="1">
                <a:solidFill>
                  <a:srgbClr val="C00000"/>
                </a:solidFill>
              </a:rPr>
              <a:t>coro</a:t>
            </a:r>
            <a:r>
              <a:rPr lang="ko-KR" altLang="en-US" sz="1400" b="1" dirty="0">
                <a:solidFill>
                  <a:srgbClr val="C00000"/>
                </a:solidFill>
              </a:rPr>
              <a:t>) 또는 </a:t>
            </a:r>
            <a:r>
              <a:rPr lang="ko-KR" altLang="en-US" sz="1400" b="1" dirty="0" err="1">
                <a:solidFill>
                  <a:srgbClr val="C00000"/>
                </a:solidFill>
              </a:rPr>
              <a:t>coro.send</a:t>
            </a:r>
            <a:r>
              <a:rPr lang="ko-KR" altLang="en-US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 err="1">
                <a:solidFill>
                  <a:srgbClr val="C00000"/>
                </a:solidFill>
              </a:rPr>
              <a:t>None</a:t>
            </a:r>
            <a:r>
              <a:rPr lang="ko-KR" altLang="en-US" sz="1400" b="1" dirty="0">
                <a:solidFill>
                  <a:srgbClr val="C00000"/>
                </a:solidFill>
              </a:rPr>
              <a:t>)</a:t>
            </a:r>
            <a:r>
              <a:rPr lang="ko-KR" altLang="en-US" sz="1400" b="1" dirty="0" err="1">
                <a:solidFill>
                  <a:srgbClr val="C00000"/>
                </a:solidFill>
              </a:rPr>
              <a:t>으로</a:t>
            </a:r>
            <a:r>
              <a:rPr lang="ko-KR" altLang="en-US" sz="1400" b="1" dirty="0">
                <a:solidFill>
                  <a:srgbClr val="C00000"/>
                </a:solidFill>
              </a:rPr>
              <a:t> 초기화해야 함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ko-KR" altLang="en-US" sz="1400" b="1" dirty="0" err="1">
                <a:solidFill>
                  <a:srgbClr val="C00000"/>
                </a:solidFill>
              </a:rPr>
              <a:t>코루틴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yield</a:t>
            </a:r>
            <a:r>
              <a:rPr lang="ko-KR" altLang="en-US" sz="1400" b="1" dirty="0">
                <a:solidFill>
                  <a:srgbClr val="C00000"/>
                </a:solidFill>
              </a:rPr>
              <a:t>에서 중지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8DAC7F-6445-797E-C99F-8FDFFE8A4890}"/>
              </a:ext>
            </a:extLst>
          </p:cNvPr>
          <p:cNvCxnSpPr/>
          <p:nvPr/>
        </p:nvCxnSpPr>
        <p:spPr>
          <a:xfrm flipH="1">
            <a:off x="2453833" y="3429000"/>
            <a:ext cx="2547298" cy="5555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9CC677-E0A0-57DE-31FC-13A6BF26BE23}"/>
              </a:ext>
            </a:extLst>
          </p:cNvPr>
          <p:cNvSpPr txBox="1"/>
          <p:nvPr/>
        </p:nvSpPr>
        <p:spPr>
          <a:xfrm>
            <a:off x="748453" y="145050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/>
              <a:t>코루틴</a:t>
            </a:r>
            <a:r>
              <a:rPr lang="ko-KR" altLang="en-US" b="1" dirty="0"/>
              <a:t> 사용 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0BBAD-A80D-3066-5C86-9F68FC915FAD}"/>
              </a:ext>
            </a:extLst>
          </p:cNvPr>
          <p:cNvSpPr txBox="1"/>
          <p:nvPr/>
        </p:nvSpPr>
        <p:spPr>
          <a:xfrm>
            <a:off x="5001131" y="4126050"/>
            <a:ext cx="5473958" cy="102021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 b="1">
                <a:solidFill>
                  <a:srgbClr val="C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 err="1"/>
              <a:t>코루틴에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을 보냄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en-US" altLang="ko-KR" dirty="0"/>
              <a:t>x=yield</a:t>
            </a:r>
            <a:r>
              <a:rPr lang="ko-KR" altLang="en-US" dirty="0"/>
              <a:t>에서 오른쪽 </a:t>
            </a:r>
            <a:r>
              <a:rPr lang="en-US" altLang="ko-KR" dirty="0"/>
              <a:t>yield</a:t>
            </a:r>
            <a:r>
              <a:rPr lang="ko-KR" altLang="en-US" dirty="0"/>
              <a:t>에서 중지 </a:t>
            </a:r>
            <a:r>
              <a:rPr lang="ko-KR" altLang="en-US" dirty="0" err="1"/>
              <a:t>됐음으로</a:t>
            </a:r>
            <a:r>
              <a:rPr lang="ko-KR" altLang="en-US" dirty="0"/>
              <a:t> 왼쪽 </a:t>
            </a:r>
            <a:r>
              <a:rPr lang="en-US" altLang="ko-KR" dirty="0"/>
              <a:t>x</a:t>
            </a:r>
            <a:r>
              <a:rPr lang="ko-KR" altLang="en-US" dirty="0"/>
              <a:t>에서부터 재시작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대입되고 다음 명령 계속 수행하다 다시 </a:t>
            </a:r>
            <a:r>
              <a:rPr lang="en-US" altLang="ko-KR" dirty="0"/>
              <a:t>yield</a:t>
            </a:r>
            <a:r>
              <a:rPr lang="ko-KR" altLang="en-US" dirty="0"/>
              <a:t>에서 멈춤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C1C5DC-A23E-09B1-82D5-D03742C8DCA1}"/>
              </a:ext>
            </a:extLst>
          </p:cNvPr>
          <p:cNvCxnSpPr/>
          <p:nvPr/>
        </p:nvCxnSpPr>
        <p:spPr>
          <a:xfrm flipH="1">
            <a:off x="2770160" y="4433104"/>
            <a:ext cx="2230971" cy="266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3E7F6-DA35-616C-BF31-2FD6250E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72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A734B-9943-6BA2-A4D8-B9F04705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4CA30A-54BE-9261-B985-879D2429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1462869"/>
            <a:ext cx="10440305" cy="3932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688AA8-F491-F43C-277F-B1246398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7" y="5477357"/>
            <a:ext cx="2819644" cy="556308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5F5D4-B28E-B6ED-B2CC-A472A16D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9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F60E-24DA-7E39-7F1A-44C41FAB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내장함수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4A0DFF-CE35-CCAB-92F0-E0C3230FE1AD}"/>
              </a:ext>
            </a:extLst>
          </p:cNvPr>
          <p:cNvGraphicFramePr>
            <a:graphicFrameLocks noGrp="1"/>
          </p:cNvGraphicFramePr>
          <p:nvPr/>
        </p:nvGraphicFramePr>
        <p:xfrm>
          <a:off x="1084162" y="1608881"/>
          <a:ext cx="10023675" cy="48729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9258">
                  <a:extLst>
                    <a:ext uri="{9D8B030D-6E8A-4147-A177-3AD203B41FA5}">
                      <a16:colId xmlns:a16="http://schemas.microsoft.com/office/drawing/2014/main" val="2255329029"/>
                    </a:ext>
                  </a:extLst>
                </a:gridCol>
                <a:gridCol w="1120258">
                  <a:extLst>
                    <a:ext uri="{9D8B030D-6E8A-4147-A177-3AD203B41FA5}">
                      <a16:colId xmlns:a16="http://schemas.microsoft.com/office/drawing/2014/main" val="1868258531"/>
                    </a:ext>
                  </a:extLst>
                </a:gridCol>
                <a:gridCol w="6044159">
                  <a:extLst>
                    <a:ext uri="{9D8B030D-6E8A-4147-A177-3AD203B41FA5}">
                      <a16:colId xmlns:a16="http://schemas.microsoft.com/office/drawing/2014/main" val="3246884846"/>
                    </a:ext>
                  </a:extLst>
                </a:gridCol>
              </a:tblGrid>
              <a:tr h="441917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b="1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분류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b="1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함수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b="1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설명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089576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자료형 변수 생성/변환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int()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문자열 또는 숫자를 정수로 변환합니다.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37008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float()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문자열 또는 숫자를 부동 소수점 수로 변환합니다.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745253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str()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주어진 객체를 문자열로 변환합니다.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15164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bool()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주어진 객체의 불린(논리적) 값을 반환합니다.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609575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list()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반복 가능한 객체로부터 리스트를 생성합니다.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71939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tuple()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반복 가능한 객체로부터 튜플을 생성합니다.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492331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set()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반복 가능한 객체로부터 세트(집합)를 생성합니다.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721717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dict()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키-값 쌍으로 딕셔너리를 생성합니다.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52410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수치 데이터 연산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abs()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주어진 숫자의 절대값을 반환합니다.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322378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sum()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반복 가능한 객체 내 모든 요소의 합을 반환합니다.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40871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min()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반복 가능한 객체 내 최소값을 반환합니다.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04255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max()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반복 가능한 객체 내 최대값을 반환합니다.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97645"/>
                  </a:ext>
                </a:extLst>
              </a:tr>
              <a:tr h="3408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round()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숫자를 주어진 자릿수까지 반올림합니다.</a:t>
                      </a:r>
                    </a:p>
                  </a:txBody>
                  <a:tcPr marL="0" marR="34998" marT="25449" marB="84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216029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4FE92C-C8FE-6103-86F5-6630A373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BFD68-D8BB-6D82-D72E-70DC535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내장함수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F564C5C-3656-26D8-CD9F-2707B6943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6800"/>
              </p:ext>
            </p:extLst>
          </p:nvPr>
        </p:nvGraphicFramePr>
        <p:xfrm>
          <a:off x="1041812" y="1675227"/>
          <a:ext cx="10108376" cy="47603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6989">
                  <a:extLst>
                    <a:ext uri="{9D8B030D-6E8A-4147-A177-3AD203B41FA5}">
                      <a16:colId xmlns:a16="http://schemas.microsoft.com/office/drawing/2014/main" val="1163766106"/>
                    </a:ext>
                  </a:extLst>
                </a:gridCol>
                <a:gridCol w="1301944">
                  <a:extLst>
                    <a:ext uri="{9D8B030D-6E8A-4147-A177-3AD203B41FA5}">
                      <a16:colId xmlns:a16="http://schemas.microsoft.com/office/drawing/2014/main" val="4169141348"/>
                    </a:ext>
                  </a:extLst>
                </a:gridCol>
                <a:gridCol w="6669443">
                  <a:extLst>
                    <a:ext uri="{9D8B030D-6E8A-4147-A177-3AD203B41FA5}">
                      <a16:colId xmlns:a16="http://schemas.microsoft.com/office/drawing/2014/main" val="1568329868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분류</a:t>
                      </a:r>
                      <a:endParaRPr lang="ko-KR" sz="1400" b="1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cap="none" spc="0" dirty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함수</a:t>
                      </a:r>
                      <a:endParaRPr lang="ko-KR" sz="1400" b="1" cap="none" spc="0" dirty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설명</a:t>
                      </a:r>
                      <a:endParaRPr lang="ko-KR" sz="1400" b="1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208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문자/문자열 연산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len()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객체의 길이(요소의 개수)를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02687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chr()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주어진 유니코드 코드 포인트에 해당하는 문자를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5481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ord()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주어진 문자의 유니코드 코드 포인트를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256642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반복 가능 자료형 연산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range()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지정된 범위의 숫자 시퀀스를 생성합니다.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979581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enumerate()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반복 가능한 객체의 인덱스와 값을 쌍으로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07782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zip()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여러 반복 가능한 객체들을 짝지어 튜플의 시퀀스로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62164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filter()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함수와 반복 가능한 객체를 받아, 함수 조건에 맞는 요소만 걸러내어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932908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 err="1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map</a:t>
                      </a: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함수와 반복 가능한 객체를 받아, 각 요소에 함수를 적용한 결과를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92975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sorted()</a:t>
                      </a:r>
                      <a:endParaRPr lang="ko-KR" sz="1400" cap="none" spc="0" dirty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반복 가능한 객체를 정렬하여 리스트로 반환</a:t>
                      </a:r>
                      <a:endParaRPr lang="ko-KR" sz="1400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894264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객체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type()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객체의 타입을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179275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id()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객체의 고유 식별자를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324548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  <a:ea typeface="Söhne Mono"/>
                        </a:rPr>
                        <a:t>isinstance()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  <a:ea typeface="Söhne"/>
                        </a:rPr>
                        <a:t>객체가 주어진 클래스의 인스턴스인지 여부를 반환합니다.</a:t>
                      </a:r>
                    </a:p>
                  </a:txBody>
                  <a:tcPr marL="0" marR="72811" marT="29691" marB="98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212187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D92EE6-01AC-305D-AC04-26B7742C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32492-6147-3412-62DB-0CD3EF0A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내장함수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6CE165-467E-1C44-0740-514C6A633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02616"/>
              </p:ext>
            </p:extLst>
          </p:nvPr>
        </p:nvGraphicFramePr>
        <p:xfrm>
          <a:off x="1092200" y="1628775"/>
          <a:ext cx="10035359" cy="4185603"/>
        </p:xfrm>
        <a:graphic>
          <a:graphicData uri="http://schemas.openxmlformats.org/drawingml/2006/table">
            <a:tbl>
              <a:tblPr>
                <a:noFill/>
                <a:tableStyleId>{8EC20E35-A176-4012-BC5E-935CFFF8708E}</a:tableStyleId>
              </a:tblPr>
              <a:tblGrid>
                <a:gridCol w="1652912">
                  <a:extLst>
                    <a:ext uri="{9D8B030D-6E8A-4147-A177-3AD203B41FA5}">
                      <a16:colId xmlns:a16="http://schemas.microsoft.com/office/drawing/2014/main" val="1040852387"/>
                    </a:ext>
                  </a:extLst>
                </a:gridCol>
                <a:gridCol w="1054051">
                  <a:extLst>
                    <a:ext uri="{9D8B030D-6E8A-4147-A177-3AD203B41FA5}">
                      <a16:colId xmlns:a16="http://schemas.microsoft.com/office/drawing/2014/main" val="725157579"/>
                    </a:ext>
                  </a:extLst>
                </a:gridCol>
                <a:gridCol w="7328396">
                  <a:extLst>
                    <a:ext uri="{9D8B030D-6E8A-4147-A177-3AD203B41FA5}">
                      <a16:colId xmlns:a16="http://schemas.microsoft.com/office/drawing/2014/main" val="3779965725"/>
                    </a:ext>
                  </a:extLst>
                </a:gridCol>
              </a:tblGrid>
              <a:tr h="43867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분류</a:t>
                      </a:r>
                      <a:endParaRPr lang="ko-KR" sz="1400" b="1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400" b="1" cap="none" spc="0" dirty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sz="1400" b="1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09564"/>
                  </a:ext>
                </a:extLst>
              </a:tr>
              <a:tr h="4386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파일/디렉토리 관리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파일을 열고 파일 객체를 반환합니다.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76531"/>
                  </a:ext>
                </a:extLst>
              </a:tr>
              <a:tr h="67621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os 모듈</a:t>
                      </a: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파일 시스템을 다루는 여러 함수를 제공합니다 (</a:t>
                      </a:r>
                      <a:r>
                        <a:rPr lang="ko-KR" sz="14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os</a:t>
                      </a: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모듈 자체는 내장 함수는 아니지만, 파일 및 디렉토리 관리를 위해 중요합니다).</a:t>
                      </a:r>
                      <a:endParaRPr lang="ko-KR" sz="1400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676846"/>
                  </a:ext>
                </a:extLst>
              </a:tr>
              <a:tr h="4386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실행 가능 문자열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문자열로 표현된 파이썬 식을 평가하고 결과를 반환합니다.</a:t>
                      </a:r>
                      <a:endParaRPr lang="ko-KR" sz="1400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661889"/>
                  </a:ext>
                </a:extLst>
              </a:tr>
              <a:tr h="4386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문자열로 표현된 파이썬 코드를 실행합니다.</a:t>
                      </a:r>
                      <a:endParaRPr lang="ko-KR" sz="1400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475737"/>
                  </a:ext>
                </a:extLst>
              </a:tr>
              <a:tr h="4386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입력/출력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주어진 객체를 표준 출력에 출력합니다.</a:t>
                      </a:r>
                      <a:endParaRPr lang="ko-KR" sz="1400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751976"/>
                  </a:ext>
                </a:extLst>
              </a:tr>
              <a:tr h="4386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사용자 입력을 문자열로 받습니다.</a:t>
                      </a:r>
                      <a:endParaRPr lang="ko-KR" sz="1400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9349"/>
                  </a:ext>
                </a:extLst>
              </a:tr>
              <a:tr h="4386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내장 도움말 시스템을 사용하여 함수나 모듈, 클래스 등에 대한 정보를 제공합니다.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191101"/>
                  </a:ext>
                </a:extLst>
              </a:tr>
              <a:tr h="4386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cap="none" spc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lambda</a:t>
                      </a:r>
                      <a:r>
                        <a:rPr lang="ko-K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ko-KR" sz="1400" cap="none" spc="0" dirty="0">
                        <a:solidFill>
                          <a:schemeClr val="tx1"/>
                        </a:solidFill>
                        <a:effectLst/>
                        <a:ea typeface="Söhne Mono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cap="none" spc="0" dirty="0">
                          <a:solidFill>
                            <a:schemeClr val="tx1"/>
                          </a:solidFill>
                          <a:effectLst/>
                          <a:ea typeface="+mn-ea"/>
                        </a:rPr>
                        <a:t>이름이 없는 익명 함수 생성</a:t>
                      </a:r>
                      <a:endParaRPr lang="ko-KR" sz="1400" cap="none" spc="0" dirty="0">
                        <a:solidFill>
                          <a:schemeClr val="tx1"/>
                        </a:solidFill>
                        <a:effectLst/>
                        <a:ea typeface="Söhne"/>
                      </a:endParaRPr>
                    </a:p>
                  </a:txBody>
                  <a:tcPr marL="46589" marR="46589" marT="58256" marB="931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215254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B1894-44EB-A17E-3201-2BCA4A48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4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AC47-3072-1BE7-E07B-E27EB28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내장함수</a:t>
            </a:r>
            <a:r>
              <a:rPr lang="en-US" altLang="ko-KR" dirty="0"/>
              <a:t> – map()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5FD60-EDE7-489C-7152-D5F3337396EE}"/>
              </a:ext>
            </a:extLst>
          </p:cNvPr>
          <p:cNvSpPr txBox="1"/>
          <p:nvPr/>
        </p:nvSpPr>
        <p:spPr>
          <a:xfrm>
            <a:off x="748452" y="1561515"/>
            <a:ext cx="913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map( ):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함수와 반복 가능한 객체를 받아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각 요소에 함수를 적용한 결과를 반환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18E80-F2D2-099C-87FD-9C72DF2FDB00}"/>
              </a:ext>
            </a:extLst>
          </p:cNvPr>
          <p:cNvSpPr txBox="1"/>
          <p:nvPr/>
        </p:nvSpPr>
        <p:spPr>
          <a:xfrm>
            <a:off x="4513462" y="2076025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map(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반복가능한 객체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E0F262-3941-3280-73D0-0B438A218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25"/>
          <a:stretch/>
        </p:blipFill>
        <p:spPr>
          <a:xfrm>
            <a:off x="748452" y="3001551"/>
            <a:ext cx="4367466" cy="1013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E2C923-FD2E-E638-F996-C19188FB8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39"/>
          <a:stretch/>
        </p:blipFill>
        <p:spPr>
          <a:xfrm>
            <a:off x="748453" y="4015099"/>
            <a:ext cx="4367466" cy="3886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2328A8-ADB7-D175-3EB3-1BA611EFE9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636"/>
          <a:stretch/>
        </p:blipFill>
        <p:spPr>
          <a:xfrm>
            <a:off x="748453" y="4564901"/>
            <a:ext cx="4367466" cy="14631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7ECC0E-3EF9-62B9-2443-BFD6530B4E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729"/>
          <a:stretch/>
        </p:blipFill>
        <p:spPr>
          <a:xfrm>
            <a:off x="748452" y="6028068"/>
            <a:ext cx="4511331" cy="457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EC457E-0C37-5D6F-732E-CCDE7958DE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729"/>
          <a:stretch/>
        </p:blipFill>
        <p:spPr>
          <a:xfrm>
            <a:off x="6379795" y="3001551"/>
            <a:ext cx="5141645" cy="929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E6AE08-DA49-7AB4-9529-B41E122966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869"/>
          <a:stretch/>
        </p:blipFill>
        <p:spPr>
          <a:xfrm>
            <a:off x="6379795" y="4015099"/>
            <a:ext cx="5141645" cy="41913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60734C-6B89-35FC-E156-2BC1FD5FA88D}"/>
              </a:ext>
            </a:extLst>
          </p:cNvPr>
          <p:cNvCxnSpPr/>
          <p:nvPr/>
        </p:nvCxnSpPr>
        <p:spPr>
          <a:xfrm flipH="1">
            <a:off x="3444240" y="3521628"/>
            <a:ext cx="39188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CB107-363E-93F9-E335-4C6912D11B8D}"/>
              </a:ext>
            </a:extLst>
          </p:cNvPr>
          <p:cNvSpPr txBox="1"/>
          <p:nvPr/>
        </p:nvSpPr>
        <p:spPr>
          <a:xfrm>
            <a:off x="3668732" y="3394014"/>
            <a:ext cx="2427268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리스트</a:t>
            </a:r>
            <a:r>
              <a:rPr lang="en-US" altLang="ko-KR" sz="1200" b="1" dirty="0"/>
              <a:t>(a)</a:t>
            </a:r>
            <a:r>
              <a:rPr lang="ko-KR" altLang="en-US" sz="1200" b="1" dirty="0"/>
              <a:t>에 </a:t>
            </a:r>
            <a:r>
              <a:rPr lang="en-US" altLang="ko-KR" sz="1200" b="1" dirty="0"/>
              <a:t>int</a:t>
            </a:r>
            <a:r>
              <a:rPr lang="ko-KR" altLang="en-US" sz="1200" b="1" dirty="0"/>
              <a:t>함수를 각각 적용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B784ED-97CA-992C-496B-C46A1F1BA311}"/>
              </a:ext>
            </a:extLst>
          </p:cNvPr>
          <p:cNvCxnSpPr/>
          <p:nvPr/>
        </p:nvCxnSpPr>
        <p:spPr>
          <a:xfrm flipH="1">
            <a:off x="4304211" y="5628528"/>
            <a:ext cx="39188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EEDBFF-D2CF-9013-81F6-99C1EF69ECCF}"/>
              </a:ext>
            </a:extLst>
          </p:cNvPr>
          <p:cNvSpPr txBox="1"/>
          <p:nvPr/>
        </p:nvSpPr>
        <p:spPr>
          <a:xfrm>
            <a:off x="4696097" y="5500914"/>
            <a:ext cx="1859035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리스트</a:t>
            </a:r>
            <a:r>
              <a:rPr lang="en-US" altLang="ko-KR" sz="1200" b="1" dirty="0"/>
              <a:t>(numbers)</a:t>
            </a:r>
            <a:r>
              <a:rPr lang="ko-KR" altLang="en-US" sz="1200" b="1" dirty="0"/>
              <a:t>에 </a:t>
            </a:r>
            <a:endParaRPr lang="en-US" altLang="ko-KR" sz="1200" b="1" dirty="0"/>
          </a:p>
          <a:p>
            <a:r>
              <a:rPr lang="en-US" altLang="ko-KR" sz="1200" b="1" dirty="0"/>
              <a:t>square</a:t>
            </a:r>
            <a:r>
              <a:rPr lang="ko-KR" altLang="en-US" sz="1200" b="1" dirty="0"/>
              <a:t>함수를 각각 적용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5D05B-0192-6F11-A281-5CC9EEBC214F}"/>
              </a:ext>
            </a:extLst>
          </p:cNvPr>
          <p:cNvSpPr txBox="1"/>
          <p:nvPr/>
        </p:nvSpPr>
        <p:spPr>
          <a:xfrm>
            <a:off x="9102204" y="4414455"/>
            <a:ext cx="196880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리스트</a:t>
            </a:r>
            <a:r>
              <a:rPr lang="en-US" altLang="ko-KR" sz="1200" b="1" dirty="0"/>
              <a:t>(numbers)</a:t>
            </a:r>
            <a:r>
              <a:rPr lang="ko-KR" altLang="en-US" sz="1200" b="1" dirty="0"/>
              <a:t>에 </a:t>
            </a:r>
            <a:endParaRPr lang="en-US" altLang="ko-KR" sz="1200" b="1" dirty="0"/>
          </a:p>
          <a:p>
            <a:r>
              <a:rPr lang="ko-KR" altLang="en-US" sz="1200" b="1" dirty="0"/>
              <a:t>익명함수</a:t>
            </a:r>
            <a:r>
              <a:rPr lang="en-US" altLang="ko-KR" sz="1200" b="1" dirty="0"/>
              <a:t>(lambda)</a:t>
            </a:r>
            <a:r>
              <a:rPr lang="ko-KR" altLang="en-US" sz="1200" b="1" dirty="0"/>
              <a:t>에 적용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2D8A93-32FC-16D1-17B6-DDC41E2D4469}"/>
              </a:ext>
            </a:extLst>
          </p:cNvPr>
          <p:cNvCxnSpPr/>
          <p:nvPr/>
        </p:nvCxnSpPr>
        <p:spPr>
          <a:xfrm flipV="1">
            <a:off x="9966960" y="3690541"/>
            <a:ext cx="0" cy="7557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D3EB393-8B98-763D-7344-2A40CF73659F}"/>
              </a:ext>
            </a:extLst>
          </p:cNvPr>
          <p:cNvSpPr txBox="1"/>
          <p:nvPr/>
        </p:nvSpPr>
        <p:spPr>
          <a:xfrm>
            <a:off x="3105096" y="2141348"/>
            <a:ext cx="140861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기본구조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B2762-904D-B840-F707-407A962E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1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AC47-3072-1BE7-E07B-E27EB28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내장함수</a:t>
            </a:r>
            <a:r>
              <a:rPr lang="en-US" altLang="ko-KR" dirty="0"/>
              <a:t> – filter()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5FD60-EDE7-489C-7152-D5F3337396EE}"/>
              </a:ext>
            </a:extLst>
          </p:cNvPr>
          <p:cNvSpPr txBox="1"/>
          <p:nvPr/>
        </p:nvSpPr>
        <p:spPr>
          <a:xfrm>
            <a:off x="748452" y="1430889"/>
            <a:ext cx="913722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filter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 ): </a:t>
            </a:r>
            <a:r>
              <a:rPr lang="ko-KR" altLang="ko-KR" b="1" dirty="0"/>
              <a:t>함수와 반복 가능한 객체를 받아, 함수 조건에 맞는 요소만 걸러내어 반환</a:t>
            </a:r>
            <a:br>
              <a:rPr lang="en-US" altLang="ko-KR" b="1" dirty="0"/>
            </a:br>
            <a:r>
              <a:rPr lang="en-US" altLang="ko-KR" b="1" dirty="0"/>
              <a:t>        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함수의 반환 값이 </a:t>
            </a:r>
            <a:r>
              <a:rPr lang="en-US" altLang="ko-KR" sz="1600" b="1" dirty="0"/>
              <a:t>True </a:t>
            </a:r>
            <a:r>
              <a:rPr lang="ko-KR" altLang="en-US" sz="1600" b="1" dirty="0"/>
              <a:t>일 때만 해당 요소를 가져옴</a:t>
            </a:r>
            <a:r>
              <a:rPr lang="en-US" altLang="ko-KR" sz="1600" b="1" dirty="0"/>
              <a:t>)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18E80-F2D2-099C-87FD-9C72DF2FDB00}"/>
              </a:ext>
            </a:extLst>
          </p:cNvPr>
          <p:cNvSpPr txBox="1"/>
          <p:nvPr/>
        </p:nvSpPr>
        <p:spPr>
          <a:xfrm>
            <a:off x="4622317" y="2504987"/>
            <a:ext cx="427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 filter(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반복가능한 객체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C67CAC-C30F-1FA5-7EAF-3A815FD31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33"/>
          <a:stretch/>
        </p:blipFill>
        <p:spPr>
          <a:xfrm>
            <a:off x="955883" y="3225816"/>
            <a:ext cx="4164757" cy="182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FDDECF-0010-AE61-2511-F01C721CD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85"/>
          <a:stretch/>
        </p:blipFill>
        <p:spPr>
          <a:xfrm>
            <a:off x="955883" y="5068940"/>
            <a:ext cx="4164757" cy="3581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0FA5D5-E11F-2B45-07EA-A5142C89C7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518"/>
          <a:stretch/>
        </p:blipFill>
        <p:spPr>
          <a:xfrm>
            <a:off x="6006253" y="3225816"/>
            <a:ext cx="5333018" cy="9830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E1A81F-BC48-2FF0-AFF0-0E987EF2B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253" y="4242480"/>
            <a:ext cx="2735817" cy="3962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83167C-BE08-BAD7-996D-BE251701F411}"/>
              </a:ext>
            </a:extLst>
          </p:cNvPr>
          <p:cNvSpPr txBox="1"/>
          <p:nvPr/>
        </p:nvSpPr>
        <p:spPr>
          <a:xfrm>
            <a:off x="925983" y="5626857"/>
            <a:ext cx="4247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list(filter(</a:t>
            </a:r>
            <a:r>
              <a:rPr lang="en-US" altLang="ko-KR" sz="1600" dirty="0" err="1"/>
              <a:t>func,a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리스트</a:t>
            </a:r>
            <a:r>
              <a:rPr lang="en-US" altLang="ko-KR" sz="1600" dirty="0">
                <a:sym typeface="Wingdings" panose="05000000000000000000" pitchFamily="2" charset="2"/>
              </a:rPr>
              <a:t>(a)</a:t>
            </a:r>
            <a:r>
              <a:rPr lang="ko-KR" altLang="en-US" sz="1600" dirty="0">
                <a:sym typeface="Wingdings" panose="05000000000000000000" pitchFamily="2" charset="2"/>
              </a:rPr>
              <a:t>에 </a:t>
            </a:r>
            <a:r>
              <a:rPr lang="en-US" altLang="ko-KR" sz="1600" dirty="0" err="1">
                <a:sym typeface="Wingdings" panose="05000000000000000000" pitchFamily="2" charset="2"/>
              </a:rPr>
              <a:t>func</a:t>
            </a:r>
            <a:r>
              <a:rPr lang="ko-KR" altLang="en-US" sz="1600" dirty="0">
                <a:sym typeface="Wingdings" panose="05000000000000000000" pitchFamily="2" charset="2"/>
              </a:rPr>
              <a:t>함수를 각각 적용해 결과가 </a:t>
            </a:r>
            <a:r>
              <a:rPr lang="en-US" altLang="ko-KR" sz="1600" dirty="0">
                <a:sym typeface="Wingdings" panose="05000000000000000000" pitchFamily="2" charset="2"/>
              </a:rPr>
              <a:t>True</a:t>
            </a:r>
            <a:r>
              <a:rPr lang="ko-KR" altLang="en-US" sz="1600" dirty="0">
                <a:sym typeface="Wingdings" panose="05000000000000000000" pitchFamily="2" charset="2"/>
              </a:rPr>
              <a:t>인 것만 해당요소 가져옴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C55BD-20AE-FA52-0754-E71DFF90D420}"/>
              </a:ext>
            </a:extLst>
          </p:cNvPr>
          <p:cNvSpPr txBox="1"/>
          <p:nvPr/>
        </p:nvSpPr>
        <p:spPr>
          <a:xfrm>
            <a:off x="6452567" y="5626857"/>
            <a:ext cx="4247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list(filter(lambda x:x&gt;0 and x&lt;5,a)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리스트</a:t>
            </a:r>
            <a:r>
              <a:rPr lang="en-US" altLang="ko-KR" sz="1600" dirty="0">
                <a:sym typeface="Wingdings" panose="05000000000000000000" pitchFamily="2" charset="2"/>
              </a:rPr>
              <a:t>(a)</a:t>
            </a:r>
            <a:r>
              <a:rPr lang="ko-KR" altLang="en-US" sz="1600" dirty="0"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sym typeface="Wingdings" panose="05000000000000000000" pitchFamily="2" charset="2"/>
              </a:rPr>
              <a:t>lambda</a:t>
            </a:r>
            <a:r>
              <a:rPr lang="ko-KR" altLang="en-US" sz="1600" dirty="0">
                <a:sym typeface="Wingdings" panose="05000000000000000000" pitchFamily="2" charset="2"/>
              </a:rPr>
              <a:t>함수를 각각 적용해 결과가 </a:t>
            </a:r>
            <a:r>
              <a:rPr lang="en-US" altLang="ko-KR" sz="1600" dirty="0">
                <a:sym typeface="Wingdings" panose="05000000000000000000" pitchFamily="2" charset="2"/>
              </a:rPr>
              <a:t>True</a:t>
            </a:r>
            <a:r>
              <a:rPr lang="ko-KR" altLang="en-US" sz="1600" dirty="0">
                <a:sym typeface="Wingdings" panose="05000000000000000000" pitchFamily="2" charset="2"/>
              </a:rPr>
              <a:t>인 것만 해당요소 가져옴</a:t>
            </a:r>
            <a:endParaRPr lang="ko-KR" altLang="en-US" sz="1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6431D32-BE66-9D02-03EF-252ADE88AA82}"/>
              </a:ext>
            </a:extLst>
          </p:cNvPr>
          <p:cNvSpPr/>
          <p:nvPr/>
        </p:nvSpPr>
        <p:spPr>
          <a:xfrm>
            <a:off x="653143" y="5540829"/>
            <a:ext cx="4735286" cy="917025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4483E39-7FA3-D38B-E452-7F2EDFC66DFD}"/>
              </a:ext>
            </a:extLst>
          </p:cNvPr>
          <p:cNvSpPr/>
          <p:nvPr/>
        </p:nvSpPr>
        <p:spPr>
          <a:xfrm>
            <a:off x="6006253" y="5540829"/>
            <a:ext cx="5257800" cy="917025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825BC-D9B8-6BDE-2344-624567581DBA}"/>
              </a:ext>
            </a:extLst>
          </p:cNvPr>
          <p:cNvSpPr txBox="1"/>
          <p:nvPr/>
        </p:nvSpPr>
        <p:spPr>
          <a:xfrm>
            <a:off x="3309257" y="2535764"/>
            <a:ext cx="140861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기본구조</a:t>
            </a:r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D24C422A-4BF6-F07A-C9E8-013917DF6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0411" y="4390808"/>
            <a:ext cx="339986" cy="339986"/>
          </a:xfrm>
          <a:prstGeom prst="rect">
            <a:avLst/>
          </a:prstGeom>
        </p:spPr>
      </p:pic>
      <p:pic>
        <p:nvPicPr>
          <p:cNvPr id="32" name="그래픽 31" descr="배지 체크 표시1 단색으로 채워진">
            <a:extLst>
              <a:ext uri="{FF2B5EF4-FFF2-40B4-BE49-F238E27FC236}">
                <a16:creationId xmlns:a16="http://schemas.microsoft.com/office/drawing/2014/main" id="{C23F82DB-2BB7-C33E-BBD6-A8F33AEDB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92" y="5647177"/>
            <a:ext cx="261781" cy="261781"/>
          </a:xfrm>
          <a:prstGeom prst="rect">
            <a:avLst/>
          </a:prstGeom>
        </p:spPr>
      </p:pic>
      <p:pic>
        <p:nvPicPr>
          <p:cNvPr id="33" name="그래픽 32" descr="배지 체크 표시1 단색으로 채워진">
            <a:extLst>
              <a:ext uri="{FF2B5EF4-FFF2-40B4-BE49-F238E27FC236}">
                <a16:creationId xmlns:a16="http://schemas.microsoft.com/office/drawing/2014/main" id="{44AFC6AC-4117-4922-9989-2C56820B6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3687" y="3547355"/>
            <a:ext cx="339986" cy="339986"/>
          </a:xfrm>
          <a:prstGeom prst="rect">
            <a:avLst/>
          </a:prstGeom>
        </p:spPr>
      </p:pic>
      <p:pic>
        <p:nvPicPr>
          <p:cNvPr id="34" name="그래픽 33" descr="배지 체크 표시1 단색으로 채워진">
            <a:extLst>
              <a:ext uri="{FF2B5EF4-FFF2-40B4-BE49-F238E27FC236}">
                <a16:creationId xmlns:a16="http://schemas.microsoft.com/office/drawing/2014/main" id="{6890E289-1425-A68C-8BAB-1F2CC29BE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0786" y="5663335"/>
            <a:ext cx="261781" cy="261781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8ADEB0-5DC1-A7F2-1BC7-4699DD29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5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AC47-3072-1BE7-E07B-E27EB28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내장함수</a:t>
            </a:r>
            <a:r>
              <a:rPr lang="en-US" altLang="ko-KR" dirty="0"/>
              <a:t> – zip(), zip(*)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5FD60-EDE7-489C-7152-D5F3337396EE}"/>
              </a:ext>
            </a:extLst>
          </p:cNvPr>
          <p:cNvSpPr txBox="1"/>
          <p:nvPr/>
        </p:nvSpPr>
        <p:spPr>
          <a:xfrm>
            <a:off x="748452" y="1319129"/>
            <a:ext cx="1083394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zip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 ):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함수는 여러 반복 가능한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b="1" dirty="0" err="1">
                <a:solidFill>
                  <a:srgbClr val="374151"/>
                </a:solidFill>
                <a:latin typeface="Söhne"/>
              </a:rPr>
              <a:t>iterable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)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객체들의 요소를 </a:t>
            </a:r>
            <a:r>
              <a:rPr lang="ko-KR" altLang="en-US" b="1" dirty="0" err="1">
                <a:solidFill>
                  <a:srgbClr val="374151"/>
                </a:solidFill>
                <a:latin typeface="Söhne"/>
              </a:rPr>
              <a:t>튜플로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 묶는 데 사용</a:t>
            </a:r>
            <a:endParaRPr lang="en-US" altLang="ko-KR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zip(*</a:t>
            </a:r>
            <a:r>
              <a:rPr lang="ko-KR" altLang="en-US" b="1" dirty="0"/>
              <a:t>반복가능한 객체</a:t>
            </a:r>
            <a:r>
              <a:rPr lang="en-US" altLang="ko-KR" b="1" dirty="0"/>
              <a:t>) : zip</a:t>
            </a:r>
            <a:r>
              <a:rPr lang="ko-KR" altLang="en-US" b="1" dirty="0"/>
              <a:t>으로 결합된 객체나 </a:t>
            </a:r>
            <a:r>
              <a:rPr lang="ko-KR" altLang="en-US" b="1" dirty="0" err="1"/>
              <a:t>이터레이터</a:t>
            </a:r>
            <a:r>
              <a:rPr lang="ko-KR" altLang="en-US" b="1" dirty="0"/>
              <a:t> 앞에 </a:t>
            </a:r>
            <a:r>
              <a:rPr lang="en-US" altLang="ko-KR" b="1" dirty="0"/>
              <a:t>*</a:t>
            </a:r>
            <a:r>
              <a:rPr lang="ko-KR" altLang="en-US" b="1" dirty="0"/>
              <a:t>붙이면 분리 가능</a:t>
            </a:r>
            <a:r>
              <a:rPr lang="en-US" altLang="ko-KR" b="1" dirty="0"/>
              <a:t>(</a:t>
            </a:r>
            <a:r>
              <a:rPr lang="ko-KR" altLang="en-US" b="1" dirty="0" err="1"/>
              <a:t>언팩킹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18E80-F2D2-099C-87FD-9C72DF2FDB00}"/>
              </a:ext>
            </a:extLst>
          </p:cNvPr>
          <p:cNvSpPr txBox="1"/>
          <p:nvPr/>
        </p:nvSpPr>
        <p:spPr>
          <a:xfrm>
            <a:off x="3957930" y="2271157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 zip(</a:t>
            </a:r>
            <a:r>
              <a:rPr lang="ko-KR" altLang="en-US" sz="2400" b="1" dirty="0"/>
              <a:t>반복가능한 개체 </a:t>
            </a:r>
            <a:r>
              <a:rPr lang="en-US" altLang="ko-KR" sz="2400" b="1" dirty="0"/>
              <a:t>2</a:t>
            </a:r>
            <a:r>
              <a:rPr lang="ko-KR" altLang="en-US" sz="2400" b="1" dirty="0" err="1"/>
              <a:t>개이상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19948-0539-1B10-75B7-BE44900AB6F1}"/>
              </a:ext>
            </a:extLst>
          </p:cNvPr>
          <p:cNvSpPr txBox="1"/>
          <p:nvPr/>
        </p:nvSpPr>
        <p:spPr>
          <a:xfrm>
            <a:off x="2448927" y="2332712"/>
            <a:ext cx="140861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기본구조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3243690-D780-FBDD-E7BD-07C61853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02" y="4884066"/>
            <a:ext cx="5468017" cy="3084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308619A-8503-08BB-F59B-4E2F445FA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90"/>
          <a:stretch/>
        </p:blipFill>
        <p:spPr>
          <a:xfrm>
            <a:off x="486203" y="3016441"/>
            <a:ext cx="5468016" cy="17451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790AD7-7057-54D2-4B44-60096F365D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587"/>
          <a:stretch/>
        </p:blipFill>
        <p:spPr>
          <a:xfrm>
            <a:off x="7421395" y="2983121"/>
            <a:ext cx="3714690" cy="120406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9906A97-08AD-C43F-8107-4C45A624A8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184"/>
          <a:stretch/>
        </p:blipFill>
        <p:spPr>
          <a:xfrm>
            <a:off x="7421395" y="4208950"/>
            <a:ext cx="3714690" cy="8916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5ECCFD-020C-F440-64C8-5CFCB9121E67}"/>
              </a:ext>
            </a:extLst>
          </p:cNvPr>
          <p:cNvSpPr txBox="1"/>
          <p:nvPr/>
        </p:nvSpPr>
        <p:spPr>
          <a:xfrm>
            <a:off x="813912" y="5679354"/>
            <a:ext cx="4812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list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zip</a:t>
            </a:r>
            <a:r>
              <a:rPr lang="ko-KR" altLang="en-US" sz="1600" dirty="0"/>
              <a:t>(</a:t>
            </a:r>
            <a:r>
              <a:rPr lang="ko-KR" altLang="en-US" sz="1600" dirty="0" err="1"/>
              <a:t>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z</a:t>
            </a:r>
            <a:r>
              <a:rPr lang="ko-KR" altLang="en-US" sz="1600" dirty="0"/>
              <a:t>)): 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z의</a:t>
            </a:r>
            <a:r>
              <a:rPr lang="ko-KR" altLang="en-US" sz="1600" dirty="0"/>
              <a:t> 각 요소를 순서대로 묶어서 새로운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리스트 </a:t>
            </a:r>
            <a:r>
              <a:rPr lang="ko-KR" altLang="en-US" sz="1600" dirty="0" err="1"/>
              <a:t>zip_xyz를</a:t>
            </a:r>
            <a:r>
              <a:rPr lang="ko-KR" altLang="en-US" sz="1600" dirty="0"/>
              <a:t> 생성</a:t>
            </a:r>
          </a:p>
        </p:txBody>
      </p:sp>
      <p:pic>
        <p:nvPicPr>
          <p:cNvPr id="33" name="그래픽 32" descr="배지 체크 표시1 단색으로 채워진">
            <a:extLst>
              <a:ext uri="{FF2B5EF4-FFF2-40B4-BE49-F238E27FC236}">
                <a16:creationId xmlns:a16="http://schemas.microsoft.com/office/drawing/2014/main" id="{A3B4770E-06A7-C7DF-49C4-119AD9939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457" y="4129067"/>
            <a:ext cx="339986" cy="339986"/>
          </a:xfrm>
          <a:prstGeom prst="rect">
            <a:avLst/>
          </a:prstGeom>
        </p:spPr>
      </p:pic>
      <p:pic>
        <p:nvPicPr>
          <p:cNvPr id="34" name="그래픽 33" descr="배지 체크 표시1 단색으로 채워진">
            <a:extLst>
              <a:ext uri="{FF2B5EF4-FFF2-40B4-BE49-F238E27FC236}">
                <a16:creationId xmlns:a16="http://schemas.microsoft.com/office/drawing/2014/main" id="{8B712616-7470-FC6C-F62D-439EEFE3A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973" y="5737560"/>
            <a:ext cx="261781" cy="261781"/>
          </a:xfrm>
          <a:prstGeom prst="rect">
            <a:avLst/>
          </a:prstGeom>
        </p:spPr>
      </p:pic>
      <p:pic>
        <p:nvPicPr>
          <p:cNvPr id="35" name="그래픽 34" descr="배지 체크 표시1 단색으로 채워진">
            <a:extLst>
              <a:ext uri="{FF2B5EF4-FFF2-40B4-BE49-F238E27FC236}">
                <a16:creationId xmlns:a16="http://schemas.microsoft.com/office/drawing/2014/main" id="{5C207672-08D3-0BED-8AC6-553B62090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8857" y="3016441"/>
            <a:ext cx="339986" cy="33998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397A641-DF12-B7FC-76B7-FE9F87659014}"/>
              </a:ext>
            </a:extLst>
          </p:cNvPr>
          <p:cNvSpPr txBox="1"/>
          <p:nvPr/>
        </p:nvSpPr>
        <p:spPr>
          <a:xfrm>
            <a:off x="6921620" y="5579491"/>
            <a:ext cx="4714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d1, d2, d3 = </a:t>
            </a:r>
            <a:r>
              <a:rPr lang="ko-KR" altLang="en-US" sz="1600" dirty="0" err="1"/>
              <a:t>zip</a:t>
            </a:r>
            <a:r>
              <a:rPr lang="ko-KR" altLang="en-US" sz="1600" dirty="0"/>
              <a:t>(*</a:t>
            </a:r>
            <a:r>
              <a:rPr lang="ko-KR" altLang="en-US" sz="1600" dirty="0" err="1"/>
              <a:t>zip_xyz</a:t>
            </a:r>
            <a:r>
              <a:rPr lang="ko-KR" altLang="en-US" sz="1600" dirty="0"/>
              <a:t>)는 </a:t>
            </a:r>
            <a:r>
              <a:rPr lang="ko-KR" altLang="en-US" sz="1600" dirty="0" err="1"/>
              <a:t>zip_xyz의</a:t>
            </a:r>
            <a:r>
              <a:rPr lang="ko-KR" altLang="en-US" sz="1600" dirty="0"/>
              <a:t> 각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언패킹하여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zip</a:t>
            </a:r>
            <a:r>
              <a:rPr lang="ko-KR" altLang="en-US" sz="1600" dirty="0"/>
              <a:t>() 함수에 다시 전달한 후 원래의 세 리스트 로 분리되어, d1,d2,d3에 각각 할당 됨</a:t>
            </a:r>
          </a:p>
        </p:txBody>
      </p:sp>
      <p:pic>
        <p:nvPicPr>
          <p:cNvPr id="38" name="그래픽 37" descr="배지 체크 표시1 단색으로 채워진">
            <a:extLst>
              <a:ext uri="{FF2B5EF4-FFF2-40B4-BE49-F238E27FC236}">
                <a16:creationId xmlns:a16="http://schemas.microsoft.com/office/drawing/2014/main" id="{E3AC71F1-16C0-C527-BBCA-4663927C7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9839" y="5638104"/>
            <a:ext cx="261781" cy="261781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F76CBC-305E-55BC-157E-F8155D3C37D4}"/>
              </a:ext>
            </a:extLst>
          </p:cNvPr>
          <p:cNvSpPr/>
          <p:nvPr/>
        </p:nvSpPr>
        <p:spPr>
          <a:xfrm>
            <a:off x="486203" y="5540829"/>
            <a:ext cx="5376118" cy="917025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209031D-0F11-EE9E-D814-DFB29A8340B1}"/>
              </a:ext>
            </a:extLst>
          </p:cNvPr>
          <p:cNvSpPr/>
          <p:nvPr/>
        </p:nvSpPr>
        <p:spPr>
          <a:xfrm>
            <a:off x="6480603" y="5540829"/>
            <a:ext cx="5376118" cy="917025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33754F-2129-6B1C-E18F-C03431B4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1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EF657824-B054-7AD6-F091-29FCBD4F3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58"/>
          <a:stretch/>
        </p:blipFill>
        <p:spPr>
          <a:xfrm>
            <a:off x="8420438" y="2922335"/>
            <a:ext cx="3215912" cy="8154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2ABB506-2DCF-2481-DE43-BB180AB1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0" y="4476785"/>
            <a:ext cx="10958510" cy="10516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44AC47-3072-1BE7-E07B-E27EB28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내장함수</a:t>
            </a:r>
            <a:r>
              <a:rPr lang="en-US" altLang="ko-KR" dirty="0"/>
              <a:t> – sorted()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5FD60-EDE7-489C-7152-D5F3337396EE}"/>
              </a:ext>
            </a:extLst>
          </p:cNvPr>
          <p:cNvSpPr txBox="1"/>
          <p:nvPr/>
        </p:nvSpPr>
        <p:spPr>
          <a:xfrm>
            <a:off x="748452" y="1390249"/>
            <a:ext cx="1083394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sorted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 ): </a:t>
            </a:r>
            <a:r>
              <a:rPr lang="ko-KR" altLang="en-US" b="1" dirty="0"/>
              <a:t>반복 가능한</a:t>
            </a:r>
            <a:r>
              <a:rPr lang="en-US" altLang="ko-KR" b="1" dirty="0"/>
              <a:t>(</a:t>
            </a:r>
            <a:r>
              <a:rPr lang="en-US" altLang="ko-KR" b="1" dirty="0" err="1"/>
              <a:t>iterable</a:t>
            </a:r>
            <a:r>
              <a:rPr lang="en-US" altLang="ko-KR" b="1" dirty="0"/>
              <a:t>) </a:t>
            </a:r>
            <a:r>
              <a:rPr lang="ko-KR" altLang="en-US" b="1" dirty="0"/>
              <a:t>객체의 모든 요소를 정렬하여 새로운 리스트로 반환</a:t>
            </a:r>
            <a:br>
              <a:rPr lang="en-US" altLang="ko-KR" b="1" dirty="0"/>
            </a:br>
            <a:r>
              <a:rPr lang="en-US" altLang="ko-KR" b="1" dirty="0"/>
              <a:t>           </a:t>
            </a:r>
            <a:r>
              <a:rPr lang="ko-KR" altLang="en-US" b="1" dirty="0"/>
              <a:t>원본 데이터를 변경하지 않고</a:t>
            </a:r>
            <a:r>
              <a:rPr lang="en-US" altLang="ko-KR" b="1" dirty="0"/>
              <a:t>, </a:t>
            </a:r>
            <a:r>
              <a:rPr lang="ko-KR" altLang="en-US" b="1" dirty="0"/>
              <a:t>정렬된 새로운 리스트를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18E80-F2D2-099C-87FD-9C72DF2FDB00}"/>
              </a:ext>
            </a:extLst>
          </p:cNvPr>
          <p:cNvSpPr txBox="1"/>
          <p:nvPr/>
        </p:nvSpPr>
        <p:spPr>
          <a:xfrm>
            <a:off x="2830170" y="2332117"/>
            <a:ext cx="761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 sorted(</a:t>
            </a:r>
            <a:r>
              <a:rPr lang="ko-KR" altLang="en-US" sz="2400" b="1" dirty="0"/>
              <a:t>반복가능한 개체</a:t>
            </a:r>
            <a:r>
              <a:rPr lang="en-US" altLang="ko-KR" sz="2400" b="1" dirty="0"/>
              <a:t>, key=None, reverse=False)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19948-0539-1B10-75B7-BE44900AB6F1}"/>
              </a:ext>
            </a:extLst>
          </p:cNvPr>
          <p:cNvSpPr txBox="1"/>
          <p:nvPr/>
        </p:nvSpPr>
        <p:spPr>
          <a:xfrm>
            <a:off x="1321167" y="2383512"/>
            <a:ext cx="140861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기본구조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940678-BFB2-EDF2-071E-13F2C5F4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0" y="2922335"/>
            <a:ext cx="7818798" cy="815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FB3FFB-4234-F38C-6B59-BB95031B1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40" y="3737746"/>
            <a:ext cx="8230313" cy="609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EE899-78D4-6278-CE79-B6DB6A866595}"/>
              </a:ext>
            </a:extLst>
          </p:cNvPr>
          <p:cNvSpPr txBox="1"/>
          <p:nvPr/>
        </p:nvSpPr>
        <p:spPr>
          <a:xfrm>
            <a:off x="7968161" y="4733529"/>
            <a:ext cx="190148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TL</a:t>
            </a:r>
            <a:r>
              <a:rPr lang="ko-KR" altLang="en-US" sz="1200" b="1" dirty="0">
                <a:solidFill>
                  <a:srgbClr val="C00000"/>
                </a:solidFill>
              </a:rPr>
              <a:t>의 첫번째 요소로 정렬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EDC6C-2E7C-5FED-06C8-7B49D947237C}"/>
              </a:ext>
            </a:extLst>
          </p:cNvPr>
          <p:cNvSpPr txBox="1"/>
          <p:nvPr/>
        </p:nvSpPr>
        <p:spPr>
          <a:xfrm>
            <a:off x="7968161" y="4981547"/>
            <a:ext cx="3428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TL</a:t>
            </a:r>
            <a:r>
              <a:rPr lang="ko-KR" altLang="en-US" sz="1200" b="1" dirty="0">
                <a:solidFill>
                  <a:srgbClr val="C00000"/>
                </a:solidFill>
              </a:rPr>
              <a:t>의 두번째 요소로 정렬 </a:t>
            </a:r>
            <a:r>
              <a:rPr lang="en-US" altLang="ko-KR" sz="1200" b="1" dirty="0">
                <a:solidFill>
                  <a:srgbClr val="C00000"/>
                </a:solidFill>
              </a:rPr>
              <a:t>(key=lambda x:x[1])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1EAF98-71E6-E65A-7F6F-267CDC7F08E4}"/>
              </a:ext>
            </a:extLst>
          </p:cNvPr>
          <p:cNvSpPr txBox="1"/>
          <p:nvPr/>
        </p:nvSpPr>
        <p:spPr>
          <a:xfrm>
            <a:off x="7968161" y="5317501"/>
            <a:ext cx="3428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TL</a:t>
            </a:r>
            <a:r>
              <a:rPr lang="ko-KR" altLang="en-US" sz="1200" b="1" dirty="0">
                <a:solidFill>
                  <a:srgbClr val="C00000"/>
                </a:solidFill>
              </a:rPr>
              <a:t>의 두번째 요소로 정렬 </a:t>
            </a:r>
            <a:r>
              <a:rPr lang="en-US" altLang="ko-KR" sz="1200" b="1" dirty="0">
                <a:solidFill>
                  <a:srgbClr val="C00000"/>
                </a:solidFill>
              </a:rPr>
              <a:t>(key=lambda x:x[2])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4AF068E-4569-B816-44B0-5EB84DEA7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40" y="5650384"/>
            <a:ext cx="10554615" cy="883997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4A06BE5-6675-796F-F5D9-1974E6341E98}"/>
              </a:ext>
            </a:extLst>
          </p:cNvPr>
          <p:cNvCxnSpPr/>
          <p:nvPr/>
        </p:nvCxnSpPr>
        <p:spPr>
          <a:xfrm flipH="1">
            <a:off x="4095867" y="4906256"/>
            <a:ext cx="395357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FA88D3B-AAC3-A4F7-5DBF-72EE712353C6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665719" y="5120046"/>
            <a:ext cx="30244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2F462E1-59B0-E293-DEAF-E734D6045254}"/>
              </a:ext>
            </a:extLst>
          </p:cNvPr>
          <p:cNvCxnSpPr/>
          <p:nvPr/>
        </p:nvCxnSpPr>
        <p:spPr>
          <a:xfrm flipH="1" flipV="1">
            <a:off x="7665719" y="5420749"/>
            <a:ext cx="30244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4C3AED-485E-D825-BFF1-075162F652C6}"/>
              </a:ext>
            </a:extLst>
          </p:cNvPr>
          <p:cNvSpPr txBox="1"/>
          <p:nvPr/>
        </p:nvSpPr>
        <p:spPr>
          <a:xfrm>
            <a:off x="6521393" y="3188008"/>
            <a:ext cx="1295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 </a:t>
            </a:r>
            <a:r>
              <a:rPr lang="ko-KR" altLang="en-US" sz="1200" b="1" dirty="0">
                <a:solidFill>
                  <a:srgbClr val="C00000"/>
                </a:solidFill>
              </a:rPr>
              <a:t>오름차순 정렬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653AFCA-6ED1-6C7B-9107-85F39ADA8826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3831335" y="3312519"/>
            <a:ext cx="2690058" cy="139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3F7F04-ACCF-A06E-2E71-20051F25A488}"/>
              </a:ext>
            </a:extLst>
          </p:cNvPr>
          <p:cNvSpPr txBox="1"/>
          <p:nvPr/>
        </p:nvSpPr>
        <p:spPr>
          <a:xfrm>
            <a:off x="6521393" y="3490298"/>
            <a:ext cx="24150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L </a:t>
            </a:r>
            <a:r>
              <a:rPr lang="ko-KR" altLang="en-US" sz="1200" b="1" dirty="0">
                <a:solidFill>
                  <a:srgbClr val="C00000"/>
                </a:solidFill>
              </a:rPr>
              <a:t>내림차순 정렬 </a:t>
            </a:r>
            <a:r>
              <a:rPr lang="en-US" altLang="ko-KR" sz="1200" b="1" dirty="0">
                <a:solidFill>
                  <a:srgbClr val="C00000"/>
                </a:solidFill>
              </a:rPr>
              <a:t>(reverse=True)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BEEA3C0-3EC8-C205-D5F2-FF99DA5BB58D}"/>
              </a:ext>
            </a:extLst>
          </p:cNvPr>
          <p:cNvCxnSpPr/>
          <p:nvPr/>
        </p:nvCxnSpPr>
        <p:spPr>
          <a:xfrm flipH="1" flipV="1">
            <a:off x="6229926" y="3627188"/>
            <a:ext cx="32819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01289-2DA4-516E-891C-44EFB16B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7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2294</Words>
  <Application>Microsoft Office PowerPoint</Application>
  <PresentationFormat>와이드스크린</PresentationFormat>
  <Paragraphs>285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Söhne</vt:lpstr>
      <vt:lpstr>Söhne Mono</vt:lpstr>
      <vt:lpstr>맑은 고딕</vt:lpstr>
      <vt:lpstr>Arial</vt:lpstr>
      <vt:lpstr>Calibri</vt:lpstr>
      <vt:lpstr>Wingdings</vt:lpstr>
      <vt:lpstr>Office 테마</vt:lpstr>
      <vt:lpstr>PowerPoint 프레젠테이션</vt:lpstr>
      <vt:lpstr>정리하기</vt:lpstr>
      <vt:lpstr>파이썬 내장함수 (1)</vt:lpstr>
      <vt:lpstr>파이썬 내장함수(2)</vt:lpstr>
      <vt:lpstr>파이썬 내장함수(3)</vt:lpstr>
      <vt:lpstr>파이썬 내장함수 – map()</vt:lpstr>
      <vt:lpstr>파이썬 내장함수 – filter()</vt:lpstr>
      <vt:lpstr>파이썬 내장함수 – zip(), zip(*)</vt:lpstr>
      <vt:lpstr>파이썬 내장함수 – sorted() (1)</vt:lpstr>
      <vt:lpstr>파이썬 내장함수 – sorted() (2)</vt:lpstr>
      <vt:lpstr>PowerPoint 프레젠테이션</vt:lpstr>
      <vt:lpstr>파이썬 람다 아래 사이트에서 미리 확인합니다.</vt:lpstr>
      <vt:lpstr>람다 함수(lambda function)</vt:lpstr>
      <vt:lpstr>PowerPoint 프레젠테이션</vt:lpstr>
      <vt:lpstr>데코레이터 함수(Function Decorator) (1)</vt:lpstr>
      <vt:lpstr>데코레이터 함수(Function Decorator) (2)</vt:lpstr>
      <vt:lpstr>PowerPoint 프레젠테이션</vt:lpstr>
      <vt:lpstr>1급 함수(first class function) (1)</vt:lpstr>
      <vt:lpstr>1급 함수(first class function) (2)</vt:lpstr>
      <vt:lpstr>PowerPoint 프레젠테이션</vt:lpstr>
      <vt:lpstr>재귀 함수 (1)</vt:lpstr>
      <vt:lpstr>재귀 함수 (2)</vt:lpstr>
      <vt:lpstr>재귀 함수 (3)</vt:lpstr>
      <vt:lpstr>제너레이터 (1)</vt:lpstr>
      <vt:lpstr>제너레이터 (2)</vt:lpstr>
      <vt:lpstr>제너레이터 (3)</vt:lpstr>
      <vt:lpstr>제너레이터 (4)</vt:lpstr>
      <vt:lpstr>제너레이터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허미현</dc:creator>
  <cp:lastModifiedBy>블루커뮤니케이션</cp:lastModifiedBy>
  <cp:revision>168</cp:revision>
  <dcterms:created xsi:type="dcterms:W3CDTF">2020-07-24T14:40:03Z</dcterms:created>
  <dcterms:modified xsi:type="dcterms:W3CDTF">2024-01-02T00:36:22Z</dcterms:modified>
</cp:coreProperties>
</file>