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3813" autoAdjust="0"/>
  </p:normalViewPr>
  <p:slideViewPr>
    <p:cSldViewPr snapToGrid="0">
      <p:cViewPr>
        <p:scale>
          <a:sx n="75" d="100"/>
          <a:sy n="75" d="100"/>
        </p:scale>
        <p:origin x="845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9D29-DD33-40ED-851A-5B1CB26B6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DBC0E-2621-4170-A450-426D64D6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80E6E-896E-4EFF-8699-6722537E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E4EA8-3C8C-4202-9C3F-9785CB96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E4A46-5731-451B-B61F-AE92F4EA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6D35A-AA27-4324-A3A8-12E80134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06535-05B0-499A-A11A-AE6CF1746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FB422-6B0F-4146-853C-C6BBD992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17E6A-F9D8-42A3-B984-8BBF81C2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74BB-D2FD-4FE7-85F3-9CA70CDD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5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DFC9F4-52DE-4A5A-AAC0-386A1D05F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6EBD0-B6FD-4431-A9CD-C64EE3F3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F4C8D-9245-4049-B16F-B3696128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65F8E-8581-414E-96D0-C1544847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C660E-4DFC-475C-AB3E-F3BBE100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7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42C7-7A30-4C92-A9E5-120B43E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4EE3A-50B9-4FE7-8A40-514EC4AF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EEF55-0D30-48E5-BB48-8EEBCA8D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CD821-3DB9-4189-8B02-4693BD24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5290B-FD8E-4CC3-8264-BD59956A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9D3A-DC9E-4456-9365-49357F10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6BB96-FF1E-42B8-BC6F-4A855026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F1F42-D6B9-4032-9FDF-5500482B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3D68E-16E6-4354-8B0C-6471C01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01066-9F1B-4DA2-A35C-D150F186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35C0-2CAD-4D8E-AFB0-9094AB4F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B35EB-C1BB-4AA0-9077-FDF28B16A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90FBB-5377-46D4-A095-4E319E08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31E40-2C8B-4367-AB0C-0F99CB2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69691-F0DC-4009-84F9-42836D5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C6787-0845-4E95-9BF3-14686DA3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E6A6E-F407-423A-A60A-8B00B817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DB5D8-2255-4D32-B110-728A1EA6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A2858-FE2E-482E-A5CB-BC5329EE2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9DB745-D89E-4301-982D-F6B10D3DD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A41EB-402F-4FCF-8293-AD051A12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0335D5-A2AD-4F4F-BCB4-D2407718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83D944-0FDB-4EEF-A3C1-38C92C51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3E09D4-BA57-493B-B8F0-CA3CA806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9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9D55-7506-4611-AAE2-696FBBDE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A35C26-E2A8-43F1-ABF1-CC983DA9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E27A2-BDF4-4892-999D-777593C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2BC83-8CB0-4D7C-B98E-B41ECF92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9BC00F-97C0-43C7-980C-6ACBD1F4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E6198-3603-4ED6-93DD-2C6AF77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DC937-8144-416A-B8B4-F1844CA3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4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3D4F-BDAC-4019-AFDD-73ED6839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2D5A-60D5-4975-AA76-1F4E150C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19761-010C-40CD-BF84-3218D064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C0D3A-21FA-4B0F-8FD3-D76DEF30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F1950-3CDD-4910-85B4-0205ED66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D2E90-DEC1-4EDF-9752-15E0D071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6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1E00-760D-459F-B54B-BAF92E40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5D44B-A5E2-4C4F-A577-519C857CB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265C1-7573-4EA0-809B-9883B038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B7E44-8974-48C1-A2DD-5BFB9BF4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0C0F1-2122-4B12-8478-103E0458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AA18C-7558-40FE-925E-C1FF7494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AE31E-01B4-44C1-89B0-BA71300B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BBC3E-C68B-466B-85AE-18C1FC62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E93A1-0D57-4C11-A570-48AB5543C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A3BC-60B6-4EE1-92B3-D7BE37F1A5C9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EC72-64F5-403F-A0D2-91D68C28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506B1-0B24-4AD1-AA46-B490FD57D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82D2-79BD-4F13-A349-AC0826E4C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8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2C69B4-CFA0-4F76-45C7-BBC0BD82634E}"/>
              </a:ext>
            </a:extLst>
          </p:cNvPr>
          <p:cNvSpPr/>
          <p:nvPr/>
        </p:nvSpPr>
        <p:spPr>
          <a:xfrm>
            <a:off x="0" y="2069432"/>
            <a:ext cx="12192000" cy="2614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CSV</a:t>
            </a:r>
            <a:r>
              <a:rPr lang="ko-KR" altLang="en-US" sz="3600" dirty="0"/>
              <a:t>를 이용하여 차트제작</a:t>
            </a:r>
            <a:endParaRPr lang="en-US" altLang="ko-KR" sz="3600" dirty="0"/>
          </a:p>
          <a:p>
            <a:pPr algn="ctr"/>
            <a:r>
              <a:rPr lang="en-US" altLang="ko-KR" sz="3600" dirty="0"/>
              <a:t>- </a:t>
            </a:r>
            <a:r>
              <a:rPr lang="ko-KR" altLang="en-US" sz="3600" dirty="0"/>
              <a:t>제공되는 코드를 함수로도 제작해보세요</a:t>
            </a:r>
            <a:r>
              <a:rPr lang="en-US" altLang="ko-KR" sz="3600" dirty="0"/>
              <a:t>-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508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울산광역시 남구</a:t>
            </a:r>
            <a:r>
              <a:rPr lang="en-US" altLang="ko-KR" b="1"/>
              <a:t>_</a:t>
            </a:r>
            <a:r>
              <a:rPr lang="ko-KR" altLang="en-US" b="1"/>
              <a:t>코로나</a:t>
            </a:r>
            <a:r>
              <a:rPr lang="en-US" altLang="ko-KR" b="1"/>
              <a:t>19_</a:t>
            </a:r>
            <a:r>
              <a:rPr lang="ko-KR" altLang="en-US" b="1" err="1"/>
              <a:t>확진자</a:t>
            </a:r>
            <a:r>
              <a:rPr lang="ko-KR" altLang="en-US" b="1"/>
              <a:t> 및 사망자 현황</a:t>
            </a:r>
            <a:r>
              <a:rPr lang="en-US" altLang="ko-KR" b="1"/>
              <a:t>.csv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6FB4A-05FC-4978-AEC9-F6509B1385A3}"/>
              </a:ext>
            </a:extLst>
          </p:cNvPr>
          <p:cNvSpPr/>
          <p:nvPr/>
        </p:nvSpPr>
        <p:spPr>
          <a:xfrm>
            <a:off x="203200" y="616098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>
                <a:solidFill>
                  <a:sysClr val="windowText" lastClr="000000"/>
                </a:solidFill>
              </a:rPr>
              <a:t>8:</a:t>
            </a:r>
            <a:r>
              <a:rPr lang="ko-KR" altLang="en-US" sz="1600">
                <a:solidFill>
                  <a:sysClr val="windowText" lastClr="000000"/>
                </a:solidFill>
              </a:rPr>
              <a:t>차트 작업</a:t>
            </a:r>
            <a:endParaRPr lang="en-US" altLang="ko-KR" sz="160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A2F393-AE3E-46D4-85CA-5BBF0E472359}"/>
              </a:ext>
            </a:extLst>
          </p:cNvPr>
          <p:cNvSpPr txBox="1"/>
          <p:nvPr/>
        </p:nvSpPr>
        <p:spPr>
          <a:xfrm>
            <a:off x="203200" y="1138534"/>
            <a:ext cx="105803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#plt.bar(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레이블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_2020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,new_num[:9])</a:t>
            </a:r>
            <a:endParaRPr lang="en-US" altLang="ko-KR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레이블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_2020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년도</a:t>
            </a:r>
            <a:endParaRPr lang="ko-KR" altLang="en-US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2020 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년도 확잔자 수만 분리</a:t>
            </a:r>
            <a:endParaRPr lang="ko-KR" altLang="en-US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data_2020=[]</a:t>
            </a:r>
          </a:p>
          <a:p>
            <a:r>
              <a:rPr lang="en-US" altLang="ko-KR" sz="12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new_num[:</a:t>
            </a:r>
            <a:r>
              <a:rPr lang="en-US" altLang="ko-KR" sz="12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data_2020.append(x[</a:t>
            </a:r>
            <a:r>
              <a:rPr lang="en-US" altLang="ko-KR" sz="12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(data_2020)</a:t>
            </a:r>
          </a:p>
          <a:p>
            <a:r>
              <a:rPr lang="en-US" altLang="ko-KR" sz="12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(label[:</a:t>
            </a:r>
            <a:r>
              <a:rPr lang="en-US" altLang="ko-KR" sz="12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plt.barh(label[:</a:t>
            </a:r>
            <a:r>
              <a:rPr lang="en-US" altLang="ko-KR" sz="12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],data_2020)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C05972-6B2F-47F8-8E3D-37826683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1138534"/>
            <a:ext cx="4562475" cy="2676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B01E6-869F-4C22-A498-0DB20FD452BA}"/>
              </a:ext>
            </a:extLst>
          </p:cNvPr>
          <p:cNvSpPr txBox="1"/>
          <p:nvPr/>
        </p:nvSpPr>
        <p:spPr>
          <a:xfrm>
            <a:off x="203200" y="4109641"/>
            <a:ext cx="7632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#plt.bar(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레이블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_2020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,new_num[:9])</a:t>
            </a:r>
            <a:endParaRPr lang="en-US" altLang="ko-KR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레이블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_2021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년도</a:t>
            </a:r>
            <a:endParaRPr lang="ko-KR" altLang="en-US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2021 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년도 확잔자 수만 분리</a:t>
            </a:r>
            <a:endParaRPr lang="ko-KR" altLang="en-US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data_2020=[]</a:t>
            </a:r>
          </a:p>
          <a:p>
            <a:r>
              <a:rPr lang="en-US" altLang="ko-KR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new_num[</a:t>
            </a:r>
            <a:r>
              <a:rPr lang="en-US" altLang="ko-KR" sz="1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data_2020.append(x[</a:t>
            </a:r>
            <a:r>
              <a:rPr lang="en-US" altLang="ko-KR" sz="1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(data_2020)</a:t>
            </a:r>
          </a:p>
          <a:p>
            <a:r>
              <a:rPr lang="en-US" altLang="ko-KR" sz="1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(label[:</a:t>
            </a:r>
            <a:r>
              <a:rPr lang="en-US" altLang="ko-KR" sz="1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plt.barh(label[</a:t>
            </a:r>
            <a:r>
              <a:rPr lang="en-US" altLang="ko-KR" sz="14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:],data_2020)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CC439B-D8B2-4136-B547-E58E68C7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4108510"/>
            <a:ext cx="4476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8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995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울산광역시 남구</a:t>
            </a:r>
            <a:r>
              <a:rPr lang="en-US" altLang="ko-KR" b="1" dirty="0"/>
              <a:t>_</a:t>
            </a:r>
            <a:r>
              <a:rPr lang="ko-KR" altLang="en-US" b="1" dirty="0"/>
              <a:t>코로나</a:t>
            </a:r>
            <a:r>
              <a:rPr lang="en-US" altLang="ko-KR" b="1" dirty="0"/>
              <a:t>19_</a:t>
            </a:r>
            <a:r>
              <a:rPr lang="ko-KR" altLang="en-US" b="1" dirty="0" err="1"/>
              <a:t>확진자</a:t>
            </a:r>
            <a:r>
              <a:rPr lang="ko-KR" altLang="en-US" b="1" dirty="0"/>
              <a:t> 및 사망자 현황</a:t>
            </a:r>
            <a:r>
              <a:rPr lang="en-US" altLang="ko-KR" b="1" dirty="0"/>
              <a:t>.csv      </a:t>
            </a:r>
            <a:r>
              <a:rPr lang="ko-KR" altLang="en-US" b="1" dirty="0"/>
              <a:t>을 본인</a:t>
            </a:r>
            <a:r>
              <a:rPr lang="en-US" altLang="ko-KR" b="1" dirty="0"/>
              <a:t>pc</a:t>
            </a:r>
            <a:r>
              <a:rPr lang="ko-KR" altLang="en-US" b="1" dirty="0"/>
              <a:t>에 다운로드 해 놓으세요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5E3FE2B-77F9-438F-933F-C34E15AB08FB}"/>
              </a:ext>
            </a:extLst>
          </p:cNvPr>
          <p:cNvGrpSpPr/>
          <p:nvPr/>
        </p:nvGrpSpPr>
        <p:grpSpPr>
          <a:xfrm>
            <a:off x="377768" y="699532"/>
            <a:ext cx="6821473" cy="5696505"/>
            <a:chOff x="377768" y="699532"/>
            <a:chExt cx="6821473" cy="56965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ADBD53-35C8-4205-873C-357194C9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768" y="842962"/>
              <a:ext cx="6791325" cy="5172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2B6309-6AA7-4138-8416-D6E2557FCC40}"/>
                </a:ext>
              </a:extLst>
            </p:cNvPr>
            <p:cNvSpPr/>
            <p:nvPr/>
          </p:nvSpPr>
          <p:spPr>
            <a:xfrm>
              <a:off x="2514600" y="1003300"/>
              <a:ext cx="1498600" cy="51181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66156D-6CF4-4A07-9C7B-2EBA11D81494}"/>
                </a:ext>
              </a:extLst>
            </p:cNvPr>
            <p:cNvSpPr/>
            <p:nvPr/>
          </p:nvSpPr>
          <p:spPr>
            <a:xfrm>
              <a:off x="850900" y="1092200"/>
              <a:ext cx="13716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2020-2</a:t>
              </a:r>
            </a:p>
            <a:p>
              <a:pPr algn="ctr"/>
              <a:r>
                <a:rPr lang="en-US" altLang="ko-KR"/>
                <a:t>2020-3</a:t>
              </a:r>
              <a:endParaRPr lang="ko-KR" altLang="en-US"/>
            </a:p>
          </p:txBody>
        </p:sp>
        <p:sp>
          <p:nvSpPr>
            <p:cNvPr id="9" name="화살표: 왼쪽 8">
              <a:extLst>
                <a:ext uri="{FF2B5EF4-FFF2-40B4-BE49-F238E27FC236}">
                  <a16:creationId xmlns:a16="http://schemas.microsoft.com/office/drawing/2014/main" id="{365F7B3D-7FCD-4A6F-9CEB-DC19D2584394}"/>
                </a:ext>
              </a:extLst>
            </p:cNvPr>
            <p:cNvSpPr/>
            <p:nvPr/>
          </p:nvSpPr>
          <p:spPr>
            <a:xfrm>
              <a:off x="2222500" y="1219200"/>
              <a:ext cx="508000" cy="4699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4F8029-C105-4958-B4BB-DED79EF68921}"/>
                </a:ext>
              </a:extLst>
            </p:cNvPr>
            <p:cNvSpPr/>
            <p:nvPr/>
          </p:nvSpPr>
          <p:spPr>
            <a:xfrm>
              <a:off x="850900" y="699532"/>
              <a:ext cx="1371600" cy="387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레이블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7FDF2C-FA4F-425D-8B5F-910B60A3B084}"/>
                </a:ext>
              </a:extLst>
            </p:cNvPr>
            <p:cNvSpPr/>
            <p:nvPr/>
          </p:nvSpPr>
          <p:spPr>
            <a:xfrm>
              <a:off x="3979848" y="990600"/>
              <a:ext cx="1465248" cy="5118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1B0C46-B4D8-4B46-92FB-6B76B2AD183A}"/>
                </a:ext>
              </a:extLst>
            </p:cNvPr>
            <p:cNvSpPr/>
            <p:nvPr/>
          </p:nvSpPr>
          <p:spPr>
            <a:xfrm>
              <a:off x="5827641" y="1086882"/>
              <a:ext cx="13716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/>
                <a:t>데이터값</a:t>
              </a:r>
              <a:endParaRPr lang="ko-KR" altLang="en-US"/>
            </a:p>
          </p:txBody>
        </p: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CD1FF83A-DCC8-4EEF-AD1C-4838CC6A7164}"/>
                </a:ext>
              </a:extLst>
            </p:cNvPr>
            <p:cNvSpPr/>
            <p:nvPr/>
          </p:nvSpPr>
          <p:spPr>
            <a:xfrm flipH="1">
              <a:off x="5237863" y="1219200"/>
              <a:ext cx="559630" cy="4699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1A4C60-1B6A-444C-B90A-98BB4CCFCA1A}"/>
                </a:ext>
              </a:extLst>
            </p:cNvPr>
            <p:cNvSpPr/>
            <p:nvPr/>
          </p:nvSpPr>
          <p:spPr>
            <a:xfrm>
              <a:off x="790603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B815C4-9F51-437C-8B6E-6F4FA0A0A88D}"/>
                </a:ext>
              </a:extLst>
            </p:cNvPr>
            <p:cNvSpPr/>
            <p:nvPr/>
          </p:nvSpPr>
          <p:spPr>
            <a:xfrm>
              <a:off x="1812953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942FEE-1A6E-4CAC-A837-149D375AE779}"/>
                </a:ext>
              </a:extLst>
            </p:cNvPr>
            <p:cNvSpPr/>
            <p:nvPr/>
          </p:nvSpPr>
          <p:spPr>
            <a:xfrm>
              <a:off x="2562182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12DD1F-F265-41CA-8CD0-C82B7A0E7C2A}"/>
                </a:ext>
              </a:extLst>
            </p:cNvPr>
            <p:cNvSpPr/>
            <p:nvPr/>
          </p:nvSpPr>
          <p:spPr>
            <a:xfrm>
              <a:off x="3362282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F59A8C-F310-4716-BD71-7C7A083E7DE3}"/>
                </a:ext>
              </a:extLst>
            </p:cNvPr>
            <p:cNvSpPr/>
            <p:nvPr/>
          </p:nvSpPr>
          <p:spPr>
            <a:xfrm>
              <a:off x="4095678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9D31685-6CBC-4866-BD77-9BCC5D618302}"/>
                </a:ext>
              </a:extLst>
            </p:cNvPr>
            <p:cNvSpPr/>
            <p:nvPr/>
          </p:nvSpPr>
          <p:spPr>
            <a:xfrm>
              <a:off x="4818820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28ECD7-58D0-43CF-9CBD-F7E7924878A5}"/>
                </a:ext>
              </a:extLst>
            </p:cNvPr>
            <p:cNvSpPr/>
            <p:nvPr/>
          </p:nvSpPr>
          <p:spPr>
            <a:xfrm>
              <a:off x="5814941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E0E8FC-8D28-4545-90FC-3D7CE0FDF9B1}"/>
              </a:ext>
            </a:extLst>
          </p:cNvPr>
          <p:cNvSpPr txBox="1"/>
          <p:nvPr/>
        </p:nvSpPr>
        <p:spPr>
          <a:xfrm>
            <a:off x="7945435" y="1219200"/>
            <a:ext cx="389241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err="1"/>
              <a:t>발생년도</a:t>
            </a:r>
            <a:r>
              <a:rPr lang="en-US" altLang="ko-KR"/>
              <a:t>-</a:t>
            </a:r>
            <a:r>
              <a:rPr lang="ko-KR" altLang="en-US"/>
              <a:t>발생월을 연결하여서</a:t>
            </a:r>
            <a:endParaRPr lang="en-US" altLang="ko-KR"/>
          </a:p>
          <a:p>
            <a:r>
              <a:rPr lang="ko-KR" altLang="en-US"/>
              <a:t>차트의 제목으로 </a:t>
            </a:r>
            <a:r>
              <a:rPr lang="ko-KR" altLang="en-US" err="1"/>
              <a:t>사용하고자함</a:t>
            </a:r>
            <a:r>
              <a:rPr lang="en-US" altLang="ko-KR"/>
              <a:t>.</a:t>
            </a:r>
          </a:p>
          <a:p>
            <a:r>
              <a:rPr lang="ko-KR" altLang="en-US" err="1"/>
              <a:t>발생년도는</a:t>
            </a:r>
            <a:r>
              <a:rPr lang="ko-KR" altLang="en-US"/>
              <a:t> </a:t>
            </a:r>
            <a:r>
              <a:rPr lang="en-US" altLang="ko-KR"/>
              <a:t>data[2]</a:t>
            </a:r>
          </a:p>
          <a:p>
            <a:r>
              <a:rPr lang="ko-KR" altLang="en-US"/>
              <a:t>발생월은 </a:t>
            </a:r>
            <a:r>
              <a:rPr lang="en-US" altLang="ko-KR"/>
              <a:t>data[3]</a:t>
            </a:r>
          </a:p>
          <a:p>
            <a:endParaRPr lang="en-US" altLang="ko-KR"/>
          </a:p>
          <a:p>
            <a:r>
              <a:rPr lang="en-US" altLang="ko-KR"/>
              <a:t>data[2]+data[3]</a:t>
            </a:r>
            <a:r>
              <a:rPr lang="ko-KR" altLang="en-US"/>
              <a:t>을 하면</a:t>
            </a:r>
            <a:endParaRPr lang="en-US" altLang="ko-KR"/>
          </a:p>
          <a:p>
            <a:r>
              <a:rPr lang="ko-KR" altLang="en-US"/>
              <a:t>문자열은 서로 </a:t>
            </a:r>
            <a:r>
              <a:rPr lang="ko-KR" altLang="en-US" err="1"/>
              <a:t>연결을함</a:t>
            </a:r>
            <a:r>
              <a:rPr lang="en-US" altLang="ko-KR"/>
              <a:t>.</a:t>
            </a:r>
          </a:p>
          <a:p>
            <a:r>
              <a:rPr lang="en-US" altLang="ko-KR"/>
              <a:t>‘2020’+’2’  </a:t>
            </a:r>
            <a:r>
              <a:rPr lang="en-US" altLang="ko-KR">
                <a:sym typeface="Wingdings" panose="05000000000000000000" pitchFamily="2" charset="2"/>
              </a:rPr>
              <a:t>20202</a:t>
            </a:r>
            <a:r>
              <a:rPr lang="ko-KR" altLang="en-US">
                <a:sym typeface="Wingdings" panose="05000000000000000000" pitchFamily="2" charset="2"/>
              </a:rPr>
              <a:t>임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이때 </a:t>
            </a:r>
            <a:r>
              <a:rPr lang="ko-KR" altLang="en-US" err="1">
                <a:sym typeface="Wingdings" panose="05000000000000000000" pitchFamily="2" charset="2"/>
              </a:rPr>
              <a:t>발생년도와</a:t>
            </a:r>
            <a:r>
              <a:rPr lang="ko-KR" altLang="en-US">
                <a:sym typeface="Wingdings" panose="05000000000000000000" pitchFamily="2" charset="2"/>
              </a:rPr>
              <a:t> 발생월을 구별하기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위해서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data[2]+’-’+data[3]</a:t>
            </a:r>
          </a:p>
          <a:p>
            <a:r>
              <a:rPr lang="ko-KR" altLang="en-US" err="1">
                <a:sym typeface="Wingdings" panose="05000000000000000000" pitchFamily="2" charset="2"/>
              </a:rPr>
              <a:t>을함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DF6366-4851-4E3F-9A67-DA7950FF963E}"/>
              </a:ext>
            </a:extLst>
          </p:cNvPr>
          <p:cNvSpPr/>
          <p:nvPr/>
        </p:nvSpPr>
        <p:spPr>
          <a:xfrm>
            <a:off x="8023294" y="674132"/>
            <a:ext cx="3790938" cy="3873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레이블</a:t>
            </a:r>
          </a:p>
        </p:txBody>
      </p:sp>
    </p:spTree>
    <p:extLst>
      <p:ext uri="{BB962C8B-B14F-4D97-AF65-F5344CB8AC3E}">
        <p14:creationId xmlns:p14="http://schemas.microsoft.com/office/powerpoint/2010/main" val="126764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울산광역시 남구</a:t>
            </a:r>
            <a:r>
              <a:rPr lang="en-US" altLang="ko-KR" b="1" dirty="0"/>
              <a:t>_</a:t>
            </a:r>
            <a:r>
              <a:rPr lang="ko-KR" altLang="en-US" b="1" dirty="0"/>
              <a:t>코로나</a:t>
            </a:r>
            <a:r>
              <a:rPr lang="en-US" altLang="ko-KR" b="1" dirty="0"/>
              <a:t>19_</a:t>
            </a:r>
            <a:r>
              <a:rPr lang="ko-KR" altLang="en-US" b="1" dirty="0" err="1"/>
              <a:t>확진자</a:t>
            </a:r>
            <a:r>
              <a:rPr lang="ko-KR" altLang="en-US" b="1" dirty="0"/>
              <a:t> 및 사망자 현황</a:t>
            </a:r>
            <a:r>
              <a:rPr lang="en-US" altLang="ko-KR" b="1" dirty="0"/>
              <a:t>.csv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8BF86-3271-2147-4905-7B586AF84182}"/>
              </a:ext>
            </a:extLst>
          </p:cNvPr>
          <p:cNvSpPr/>
          <p:nvPr/>
        </p:nvSpPr>
        <p:spPr>
          <a:xfrm>
            <a:off x="203200" y="712351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1]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한글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사용할수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있도록 차트 준비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66E37-D1B9-69C2-9F56-B3703E71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663" y="1363499"/>
            <a:ext cx="4488814" cy="2992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169B6B-B835-7B5C-918B-DC05CA5CFE88}"/>
              </a:ext>
            </a:extLst>
          </p:cNvPr>
          <p:cNvSpPr txBox="1"/>
          <p:nvPr/>
        </p:nvSpPr>
        <p:spPr>
          <a:xfrm>
            <a:off x="633663" y="12684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rcParams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font.family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Malgun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Gothic'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가나다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6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울산광역시 남구</a:t>
            </a:r>
            <a:r>
              <a:rPr lang="en-US" altLang="ko-KR" b="1"/>
              <a:t>_</a:t>
            </a:r>
            <a:r>
              <a:rPr lang="ko-KR" altLang="en-US" b="1"/>
              <a:t>코로나</a:t>
            </a:r>
            <a:r>
              <a:rPr lang="en-US" altLang="ko-KR" b="1"/>
              <a:t>19_</a:t>
            </a:r>
            <a:r>
              <a:rPr lang="ko-KR" altLang="en-US" b="1" err="1"/>
              <a:t>확진자</a:t>
            </a:r>
            <a:r>
              <a:rPr lang="ko-KR" altLang="en-US" b="1"/>
              <a:t> 및 사망자 현황</a:t>
            </a:r>
            <a:r>
              <a:rPr lang="en-US" altLang="ko-KR" b="1"/>
              <a:t>.csv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6FB4A-05FC-4978-AEC9-F6509B1385A3}"/>
              </a:ext>
            </a:extLst>
          </p:cNvPr>
          <p:cNvSpPr/>
          <p:nvPr/>
        </p:nvSpPr>
        <p:spPr>
          <a:xfrm>
            <a:off x="203200" y="2300519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3: csv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자료 읽기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encodin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는 상황에 따라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‘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euc-kr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’,  ‘cp949’,  ’utf-8’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그때그때 다름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한글 인코딩은 별도로 강의함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417F2-1047-4FE1-9E7F-4A260BD59416}"/>
              </a:ext>
            </a:extLst>
          </p:cNvPr>
          <p:cNvSpPr txBox="1"/>
          <p:nvPr/>
        </p:nvSpPr>
        <p:spPr>
          <a:xfrm>
            <a:off x="127000" y="2822955"/>
            <a:ext cx="1193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### csv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자료를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자료로 읽기</a:t>
            </a:r>
            <a:endParaRPr lang="ko-KR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csv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[]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 = 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울산광역시 남구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코로나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19_</a:t>
            </a:r>
            <a:r>
              <a:rPr lang="ko-KR" alt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확진자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및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사망자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현황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_20220126.csv'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euc-kr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reader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csv.reader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row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reader: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data.append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23585E-D66A-DA7A-6A98-0CE43D330FBF}"/>
              </a:ext>
            </a:extLst>
          </p:cNvPr>
          <p:cNvSpPr/>
          <p:nvPr/>
        </p:nvSpPr>
        <p:spPr>
          <a:xfrm>
            <a:off x="203200" y="712351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구글검색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한글 인코딩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7790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울산광역시 남구</a:t>
            </a:r>
            <a:r>
              <a:rPr lang="en-US" altLang="ko-KR" b="1"/>
              <a:t>_</a:t>
            </a:r>
            <a:r>
              <a:rPr lang="ko-KR" altLang="en-US" b="1"/>
              <a:t>코로나</a:t>
            </a:r>
            <a:r>
              <a:rPr lang="en-US" altLang="ko-KR" b="1"/>
              <a:t>19_</a:t>
            </a:r>
            <a:r>
              <a:rPr lang="ko-KR" altLang="en-US" b="1" err="1"/>
              <a:t>확진자</a:t>
            </a:r>
            <a:r>
              <a:rPr lang="ko-KR" altLang="en-US" b="1"/>
              <a:t> 및 사망자 현황</a:t>
            </a:r>
            <a:r>
              <a:rPr lang="en-US" altLang="ko-KR" b="1"/>
              <a:t>.csv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6FB4A-05FC-4978-AEC9-F6509B1385A3}"/>
              </a:ext>
            </a:extLst>
          </p:cNvPr>
          <p:cNvSpPr/>
          <p:nvPr/>
        </p:nvSpPr>
        <p:spPr>
          <a:xfrm>
            <a:off x="203200" y="616098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4: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자료분리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1FD71-117F-41CA-833E-8E880C0217DF}"/>
              </a:ext>
            </a:extLst>
          </p:cNvPr>
          <p:cNvSpPr txBox="1"/>
          <p:nvPr/>
        </p:nvSpPr>
        <p:spPr>
          <a:xfrm>
            <a:off x="96708" y="1138534"/>
            <a:ext cx="11117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header=data[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; local=data[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label=[]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altLang="ko-KR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local: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label.append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+x[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num=[]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altLang="ko-KR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local: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num.append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481214-457C-4744-8BA8-607E491EB4FB}"/>
              </a:ext>
            </a:extLst>
          </p:cNvPr>
          <p:cNvGrpSpPr/>
          <p:nvPr/>
        </p:nvGrpSpPr>
        <p:grpSpPr>
          <a:xfrm>
            <a:off x="7048500" y="1270000"/>
            <a:ext cx="4406900" cy="4648200"/>
            <a:chOff x="377768" y="699532"/>
            <a:chExt cx="6821473" cy="569650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131EE3E-2B99-42D2-A132-4C352505F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768" y="842962"/>
              <a:ext cx="6791325" cy="5172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AE4650-1EC2-4132-8895-4AA38A3C9060}"/>
                </a:ext>
              </a:extLst>
            </p:cNvPr>
            <p:cNvSpPr/>
            <p:nvPr/>
          </p:nvSpPr>
          <p:spPr>
            <a:xfrm>
              <a:off x="2514600" y="1003300"/>
              <a:ext cx="1498600" cy="51181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0A931B-9BDE-4714-8A41-0EBC8706401D}"/>
                </a:ext>
              </a:extLst>
            </p:cNvPr>
            <p:cNvSpPr/>
            <p:nvPr/>
          </p:nvSpPr>
          <p:spPr>
            <a:xfrm>
              <a:off x="850900" y="1092200"/>
              <a:ext cx="13716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2020-2</a:t>
              </a:r>
            </a:p>
            <a:p>
              <a:pPr algn="ctr"/>
              <a:r>
                <a:rPr lang="en-US" altLang="ko-KR" sz="1050"/>
                <a:t>2020-3</a:t>
              </a:r>
              <a:endParaRPr lang="ko-KR" altLang="en-US" sz="1050"/>
            </a:p>
          </p:txBody>
        </p: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2476E8C1-CD30-4136-8E57-E09530B92F8A}"/>
                </a:ext>
              </a:extLst>
            </p:cNvPr>
            <p:cNvSpPr/>
            <p:nvPr/>
          </p:nvSpPr>
          <p:spPr>
            <a:xfrm>
              <a:off x="2222500" y="1219200"/>
              <a:ext cx="508000" cy="4699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5AA3F9-CFAC-464E-9DCC-DE4D69B80383}"/>
                </a:ext>
              </a:extLst>
            </p:cNvPr>
            <p:cNvSpPr/>
            <p:nvPr/>
          </p:nvSpPr>
          <p:spPr>
            <a:xfrm>
              <a:off x="850900" y="699532"/>
              <a:ext cx="1371600" cy="387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레이블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4D86E5-1B47-4AF3-A310-19A30CFCA2AD}"/>
                </a:ext>
              </a:extLst>
            </p:cNvPr>
            <p:cNvSpPr/>
            <p:nvPr/>
          </p:nvSpPr>
          <p:spPr>
            <a:xfrm>
              <a:off x="3979848" y="990600"/>
              <a:ext cx="1465248" cy="5118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AD1D5F-4554-4560-ABBD-4B1A2B2D0E82}"/>
                </a:ext>
              </a:extLst>
            </p:cNvPr>
            <p:cNvSpPr/>
            <p:nvPr/>
          </p:nvSpPr>
          <p:spPr>
            <a:xfrm>
              <a:off x="5827641" y="1086882"/>
              <a:ext cx="13716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err="1"/>
                <a:t>데이터값</a:t>
              </a:r>
              <a:endParaRPr lang="ko-KR" altLang="en-US" sz="1050"/>
            </a:p>
          </p:txBody>
        </p:sp>
        <p:sp>
          <p:nvSpPr>
            <p:cNvPr id="17" name="화살표: 왼쪽 16">
              <a:extLst>
                <a:ext uri="{FF2B5EF4-FFF2-40B4-BE49-F238E27FC236}">
                  <a16:creationId xmlns:a16="http://schemas.microsoft.com/office/drawing/2014/main" id="{3A27EE6A-B279-4AE4-BD42-ACC5B2340532}"/>
                </a:ext>
              </a:extLst>
            </p:cNvPr>
            <p:cNvSpPr/>
            <p:nvPr/>
          </p:nvSpPr>
          <p:spPr>
            <a:xfrm flipH="1">
              <a:off x="5237863" y="1219200"/>
              <a:ext cx="559630" cy="4699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380AF2-F80A-414A-BD45-3937842EE440}"/>
                </a:ext>
              </a:extLst>
            </p:cNvPr>
            <p:cNvSpPr/>
            <p:nvPr/>
          </p:nvSpPr>
          <p:spPr>
            <a:xfrm>
              <a:off x="790603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0</a:t>
              </a:r>
              <a:endParaRPr lang="ko-KR" altLang="en-US" sz="105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64FB3B-D2E6-4D97-9A55-7A5998EF025C}"/>
                </a:ext>
              </a:extLst>
            </p:cNvPr>
            <p:cNvSpPr/>
            <p:nvPr/>
          </p:nvSpPr>
          <p:spPr>
            <a:xfrm>
              <a:off x="1812953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1</a:t>
              </a:r>
              <a:endParaRPr lang="ko-KR" altLang="en-US" sz="105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5C00AD-152C-4686-9E56-A2301161ABF5}"/>
                </a:ext>
              </a:extLst>
            </p:cNvPr>
            <p:cNvSpPr/>
            <p:nvPr/>
          </p:nvSpPr>
          <p:spPr>
            <a:xfrm>
              <a:off x="2562182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2</a:t>
              </a:r>
              <a:endParaRPr lang="ko-KR" altLang="en-US" sz="105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24246B-C81E-4419-844A-9B99B76C2568}"/>
                </a:ext>
              </a:extLst>
            </p:cNvPr>
            <p:cNvSpPr/>
            <p:nvPr/>
          </p:nvSpPr>
          <p:spPr>
            <a:xfrm>
              <a:off x="3362282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3</a:t>
              </a:r>
              <a:endParaRPr lang="ko-KR" altLang="en-US" sz="105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184A90-A511-4DFB-94FB-5D956E2A8513}"/>
                </a:ext>
              </a:extLst>
            </p:cNvPr>
            <p:cNvSpPr/>
            <p:nvPr/>
          </p:nvSpPr>
          <p:spPr>
            <a:xfrm>
              <a:off x="4095678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4</a:t>
              </a:r>
              <a:endParaRPr lang="ko-KR" altLang="en-US" sz="105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868EE0-8CE1-4241-BBB6-AF4BED40E27E}"/>
                </a:ext>
              </a:extLst>
            </p:cNvPr>
            <p:cNvSpPr/>
            <p:nvPr/>
          </p:nvSpPr>
          <p:spPr>
            <a:xfrm>
              <a:off x="4818820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5</a:t>
              </a:r>
              <a:endParaRPr lang="ko-KR" altLang="en-US" sz="105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59E8A9-FBCF-4226-BEF9-BAFB8BF4BDCC}"/>
                </a:ext>
              </a:extLst>
            </p:cNvPr>
            <p:cNvSpPr/>
            <p:nvPr/>
          </p:nvSpPr>
          <p:spPr>
            <a:xfrm>
              <a:off x="5814941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6</a:t>
              </a:r>
              <a:endParaRPr lang="ko-KR" altLang="en-US" sz="105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698D38-28AE-465F-AA3C-B4258E9CAF3C}"/>
              </a:ext>
            </a:extLst>
          </p:cNvPr>
          <p:cNvSpPr/>
          <p:nvPr/>
        </p:nvSpPr>
        <p:spPr>
          <a:xfrm>
            <a:off x="203200" y="3939280"/>
            <a:ext cx="5892800" cy="1001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err="1">
                <a:solidFill>
                  <a:sysClr val="windowText" lastClr="000000"/>
                </a:solidFill>
              </a:rPr>
              <a:t>데이터값은</a:t>
            </a:r>
            <a:r>
              <a:rPr lang="ko-KR" altLang="en-US" sz="1600">
                <a:solidFill>
                  <a:sysClr val="windowText" lastClr="000000"/>
                </a:solidFill>
              </a:rPr>
              <a:t> </a:t>
            </a:r>
            <a:r>
              <a:rPr lang="en-US" altLang="ko-KR" sz="1600">
                <a:solidFill>
                  <a:sysClr val="windowText" lastClr="000000"/>
                </a:solidFill>
              </a:rPr>
              <a:t>4</a:t>
            </a:r>
            <a:r>
              <a:rPr lang="ko-KR" altLang="en-US" sz="1600">
                <a:solidFill>
                  <a:sysClr val="windowText" lastClr="000000"/>
                </a:solidFill>
              </a:rPr>
              <a:t>번과 </a:t>
            </a:r>
            <a:r>
              <a:rPr lang="en-US" altLang="ko-KR" sz="1600">
                <a:solidFill>
                  <a:sysClr val="windowText" lastClr="000000"/>
                </a:solidFill>
              </a:rPr>
              <a:t>5</a:t>
            </a:r>
            <a:r>
              <a:rPr lang="ko-KR" altLang="en-US" sz="1600">
                <a:solidFill>
                  <a:sysClr val="windowText" lastClr="000000"/>
                </a:solidFill>
              </a:rPr>
              <a:t>번만 </a:t>
            </a:r>
            <a:r>
              <a:rPr lang="ko-KR" altLang="en-US" sz="1600" err="1">
                <a:solidFill>
                  <a:sysClr val="windowText" lastClr="000000"/>
                </a:solidFill>
              </a:rPr>
              <a:t>하고자함</a:t>
            </a:r>
            <a:r>
              <a:rPr lang="en-US" altLang="ko-KR" sz="160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sz="1600">
                <a:solidFill>
                  <a:sysClr val="windowText" lastClr="000000"/>
                </a:solidFill>
              </a:rPr>
              <a:t>정해진 건 없음</a:t>
            </a:r>
            <a:r>
              <a:rPr lang="en-US" altLang="ko-KR" sz="1600">
                <a:solidFill>
                  <a:sysClr val="windowText" lastClr="000000"/>
                </a:solidFill>
              </a:rPr>
              <a:t>. </a:t>
            </a:r>
            <a:r>
              <a:rPr lang="ko-KR" altLang="en-US" sz="1600">
                <a:solidFill>
                  <a:sysClr val="windowText" lastClr="000000"/>
                </a:solidFill>
              </a:rPr>
              <a:t>데이터를 보고 </a:t>
            </a:r>
            <a:endParaRPr lang="en-US" altLang="ko-KR" sz="1600">
              <a:solidFill>
                <a:sysClr val="windowText" lastClr="000000"/>
              </a:solidFill>
            </a:endParaRPr>
          </a:p>
          <a:p>
            <a:r>
              <a:rPr lang="ko-KR" altLang="en-US" sz="1600" err="1">
                <a:solidFill>
                  <a:sysClr val="windowText" lastClr="000000"/>
                </a:solidFill>
              </a:rPr>
              <a:t>정해야함</a:t>
            </a:r>
            <a:r>
              <a:rPr lang="en-US" altLang="ko-KR" sz="1600">
                <a:solidFill>
                  <a:sysClr val="windowText" lastClr="000000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1272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울산광역시 남구</a:t>
            </a:r>
            <a:r>
              <a:rPr lang="en-US" altLang="ko-KR" b="1"/>
              <a:t>_</a:t>
            </a:r>
            <a:r>
              <a:rPr lang="ko-KR" altLang="en-US" b="1"/>
              <a:t>코로나</a:t>
            </a:r>
            <a:r>
              <a:rPr lang="en-US" altLang="ko-KR" b="1"/>
              <a:t>19_</a:t>
            </a:r>
            <a:r>
              <a:rPr lang="ko-KR" altLang="en-US" b="1" err="1"/>
              <a:t>확진자</a:t>
            </a:r>
            <a:r>
              <a:rPr lang="ko-KR" altLang="en-US" b="1"/>
              <a:t> 및 사망자 현황</a:t>
            </a:r>
            <a:r>
              <a:rPr lang="en-US" altLang="ko-KR" b="1"/>
              <a:t>.csv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6FB4A-05FC-4978-AEC9-F6509B1385A3}"/>
              </a:ext>
            </a:extLst>
          </p:cNvPr>
          <p:cNvSpPr/>
          <p:nvPr/>
        </p:nvSpPr>
        <p:spPr>
          <a:xfrm>
            <a:off x="203200" y="616098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5: num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의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확진자수와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사망자수가 문자로 되어 있어서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‘8’, ‘0’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 자료를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8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의 숫자로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변경해야함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481214-457C-4744-8BA8-607E491EB4FB}"/>
              </a:ext>
            </a:extLst>
          </p:cNvPr>
          <p:cNvGrpSpPr/>
          <p:nvPr/>
        </p:nvGrpSpPr>
        <p:grpSpPr>
          <a:xfrm>
            <a:off x="7048500" y="1270000"/>
            <a:ext cx="4406900" cy="4648200"/>
            <a:chOff x="377768" y="699532"/>
            <a:chExt cx="6821473" cy="569650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131EE3E-2B99-42D2-A132-4C352505F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768" y="842962"/>
              <a:ext cx="6791325" cy="5172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AE4650-1EC2-4132-8895-4AA38A3C9060}"/>
                </a:ext>
              </a:extLst>
            </p:cNvPr>
            <p:cNvSpPr/>
            <p:nvPr/>
          </p:nvSpPr>
          <p:spPr>
            <a:xfrm>
              <a:off x="2514600" y="1003300"/>
              <a:ext cx="1368454" cy="51181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0A931B-9BDE-4714-8A41-0EBC8706401D}"/>
                </a:ext>
              </a:extLst>
            </p:cNvPr>
            <p:cNvSpPr/>
            <p:nvPr/>
          </p:nvSpPr>
          <p:spPr>
            <a:xfrm>
              <a:off x="850900" y="1092200"/>
              <a:ext cx="13716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2020-2</a:t>
              </a:r>
            </a:p>
            <a:p>
              <a:pPr algn="ctr"/>
              <a:r>
                <a:rPr lang="en-US" altLang="ko-KR" sz="1050"/>
                <a:t>2020-3</a:t>
              </a:r>
              <a:endParaRPr lang="ko-KR" altLang="en-US" sz="1050"/>
            </a:p>
          </p:txBody>
        </p: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2476E8C1-CD30-4136-8E57-E09530B92F8A}"/>
                </a:ext>
              </a:extLst>
            </p:cNvPr>
            <p:cNvSpPr/>
            <p:nvPr/>
          </p:nvSpPr>
          <p:spPr>
            <a:xfrm>
              <a:off x="2222500" y="1219200"/>
              <a:ext cx="508000" cy="4699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5AA3F9-CFAC-464E-9DCC-DE4D69B80383}"/>
                </a:ext>
              </a:extLst>
            </p:cNvPr>
            <p:cNvSpPr/>
            <p:nvPr/>
          </p:nvSpPr>
          <p:spPr>
            <a:xfrm>
              <a:off x="850900" y="699532"/>
              <a:ext cx="1371600" cy="387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레이블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4D86E5-1B47-4AF3-A310-19A30CFCA2AD}"/>
                </a:ext>
              </a:extLst>
            </p:cNvPr>
            <p:cNvSpPr/>
            <p:nvPr/>
          </p:nvSpPr>
          <p:spPr>
            <a:xfrm>
              <a:off x="3907696" y="990600"/>
              <a:ext cx="1537399" cy="5118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AD1D5F-4554-4560-ABBD-4B1A2B2D0E82}"/>
                </a:ext>
              </a:extLst>
            </p:cNvPr>
            <p:cNvSpPr/>
            <p:nvPr/>
          </p:nvSpPr>
          <p:spPr>
            <a:xfrm>
              <a:off x="5827641" y="1086882"/>
              <a:ext cx="13716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err="1"/>
                <a:t>데이터값</a:t>
              </a:r>
              <a:endParaRPr lang="ko-KR" altLang="en-US" sz="1050"/>
            </a:p>
          </p:txBody>
        </p:sp>
        <p:sp>
          <p:nvSpPr>
            <p:cNvPr id="17" name="화살표: 왼쪽 16">
              <a:extLst>
                <a:ext uri="{FF2B5EF4-FFF2-40B4-BE49-F238E27FC236}">
                  <a16:creationId xmlns:a16="http://schemas.microsoft.com/office/drawing/2014/main" id="{3A27EE6A-B279-4AE4-BD42-ACC5B2340532}"/>
                </a:ext>
              </a:extLst>
            </p:cNvPr>
            <p:cNvSpPr/>
            <p:nvPr/>
          </p:nvSpPr>
          <p:spPr>
            <a:xfrm flipH="1">
              <a:off x="5276712" y="1438420"/>
              <a:ext cx="559630" cy="4699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380AF2-F80A-414A-BD45-3937842EE440}"/>
                </a:ext>
              </a:extLst>
            </p:cNvPr>
            <p:cNvSpPr/>
            <p:nvPr/>
          </p:nvSpPr>
          <p:spPr>
            <a:xfrm>
              <a:off x="790603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0</a:t>
              </a:r>
              <a:endParaRPr lang="ko-KR" altLang="en-US" sz="105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64FB3B-D2E6-4D97-9A55-7A5998EF025C}"/>
                </a:ext>
              </a:extLst>
            </p:cNvPr>
            <p:cNvSpPr/>
            <p:nvPr/>
          </p:nvSpPr>
          <p:spPr>
            <a:xfrm>
              <a:off x="1812953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1</a:t>
              </a:r>
              <a:endParaRPr lang="ko-KR" altLang="en-US" sz="105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5C00AD-152C-4686-9E56-A2301161ABF5}"/>
                </a:ext>
              </a:extLst>
            </p:cNvPr>
            <p:cNvSpPr/>
            <p:nvPr/>
          </p:nvSpPr>
          <p:spPr>
            <a:xfrm>
              <a:off x="2562182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2</a:t>
              </a:r>
              <a:endParaRPr lang="ko-KR" altLang="en-US" sz="105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24246B-C81E-4419-844A-9B99B76C2568}"/>
                </a:ext>
              </a:extLst>
            </p:cNvPr>
            <p:cNvSpPr/>
            <p:nvPr/>
          </p:nvSpPr>
          <p:spPr>
            <a:xfrm>
              <a:off x="3362282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3</a:t>
              </a:r>
              <a:endParaRPr lang="ko-KR" altLang="en-US" sz="105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184A90-A511-4DFB-94FB-5D956E2A8513}"/>
                </a:ext>
              </a:extLst>
            </p:cNvPr>
            <p:cNvSpPr/>
            <p:nvPr/>
          </p:nvSpPr>
          <p:spPr>
            <a:xfrm>
              <a:off x="4095678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4</a:t>
              </a:r>
              <a:endParaRPr lang="ko-KR" altLang="en-US" sz="105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868EE0-8CE1-4241-BBB6-AF4BED40E27E}"/>
                </a:ext>
              </a:extLst>
            </p:cNvPr>
            <p:cNvSpPr/>
            <p:nvPr/>
          </p:nvSpPr>
          <p:spPr>
            <a:xfrm>
              <a:off x="4818820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5</a:t>
              </a:r>
              <a:endParaRPr lang="ko-KR" altLang="en-US" sz="105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59E8A9-FBCF-4226-BEF9-BAFB8BF4BDCC}"/>
                </a:ext>
              </a:extLst>
            </p:cNvPr>
            <p:cNvSpPr/>
            <p:nvPr/>
          </p:nvSpPr>
          <p:spPr>
            <a:xfrm>
              <a:off x="5814941" y="6015037"/>
              <a:ext cx="698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6</a:t>
              </a:r>
              <a:endParaRPr lang="ko-KR" altLang="en-US" sz="105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698D38-28AE-465F-AA3C-B4258E9CAF3C}"/>
              </a:ext>
            </a:extLst>
          </p:cNvPr>
          <p:cNvSpPr/>
          <p:nvPr/>
        </p:nvSpPr>
        <p:spPr>
          <a:xfrm>
            <a:off x="247137" y="4445604"/>
            <a:ext cx="5892800" cy="1001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ysClr val="windowText" lastClr="000000"/>
                </a:solidFill>
              </a:rPr>
              <a:t>다중</a:t>
            </a:r>
            <a:r>
              <a:rPr lang="en-US" altLang="ko-KR" sz="1600">
                <a:solidFill>
                  <a:sysClr val="windowText" lastClr="000000"/>
                </a:solidFill>
              </a:rPr>
              <a:t>for</a:t>
            </a:r>
            <a:r>
              <a:rPr lang="ko-KR" altLang="en-US" sz="1600">
                <a:solidFill>
                  <a:sysClr val="windowText" lastClr="000000"/>
                </a:solidFill>
              </a:rPr>
              <a:t>는 추후 강의함</a:t>
            </a:r>
            <a:r>
              <a:rPr lang="en-US" altLang="ko-KR" sz="1600">
                <a:solidFill>
                  <a:sysClr val="windowText" lastClr="000000"/>
                </a:solidFill>
              </a:rPr>
              <a:t>. </a:t>
            </a:r>
            <a:r>
              <a:rPr lang="ko-KR" altLang="en-US" sz="1600">
                <a:solidFill>
                  <a:sysClr val="windowText" lastClr="000000"/>
                </a:solidFill>
              </a:rPr>
              <a:t>그냥 사용하세요</a:t>
            </a:r>
            <a:r>
              <a:rPr lang="en-US" altLang="ko-KR" sz="160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2FB5A-17D7-46C2-A143-AFA9584CE993}"/>
              </a:ext>
            </a:extLst>
          </p:cNvPr>
          <p:cNvSpPr txBox="1"/>
          <p:nvPr/>
        </p:nvSpPr>
        <p:spPr>
          <a:xfrm>
            <a:off x="247137" y="1270000"/>
            <a:ext cx="71070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#### num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 있는 자료가 문자로 들어가 있음</a:t>
            </a:r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=[]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altLang="ko-KR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line=[]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y </a:t>
            </a:r>
            <a:r>
              <a:rPr lang="en-US" altLang="ko-KR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line.append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new_num.append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(line)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</a:t>
            </a:r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8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울산광역시 남구</a:t>
            </a:r>
            <a:r>
              <a:rPr lang="en-US" altLang="ko-KR" b="1"/>
              <a:t>_</a:t>
            </a:r>
            <a:r>
              <a:rPr lang="ko-KR" altLang="en-US" b="1"/>
              <a:t>코로나</a:t>
            </a:r>
            <a:r>
              <a:rPr lang="en-US" altLang="ko-KR" b="1"/>
              <a:t>19_</a:t>
            </a:r>
            <a:r>
              <a:rPr lang="ko-KR" altLang="en-US" b="1" err="1"/>
              <a:t>확진자</a:t>
            </a:r>
            <a:r>
              <a:rPr lang="ko-KR" altLang="en-US" b="1"/>
              <a:t> 및 사망자 현황</a:t>
            </a:r>
            <a:r>
              <a:rPr lang="en-US" altLang="ko-KR" b="1"/>
              <a:t>.csv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6FB4A-05FC-4978-AEC9-F6509B1385A3}"/>
              </a:ext>
            </a:extLst>
          </p:cNvPr>
          <p:cNvSpPr/>
          <p:nvPr/>
        </p:nvSpPr>
        <p:spPr>
          <a:xfrm>
            <a:off x="203200" y="616098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6: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차트 작업에 필요한 숫자계산후 차트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468198-70D4-4D63-828E-ABB15A334301}"/>
              </a:ext>
            </a:extLst>
          </p:cNvPr>
          <p:cNvSpPr txBox="1"/>
          <p:nvPr/>
        </p:nvSpPr>
        <p:spPr>
          <a:xfrm>
            <a:off x="144793" y="253553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##################################################### </a:t>
            </a:r>
            <a:r>
              <a:rPr lang="en-US" altLang="ko-KR" b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 합</a:t>
            </a:r>
            <a:endParaRPr lang="ko-KR" alt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altLang="ko-KR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mport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'font'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family=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NanumBarunGothic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(header[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ko-KR" alt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2DDE50-E663-4636-B92F-13C576DF5C09}"/>
              </a:ext>
            </a:extLst>
          </p:cNvPr>
          <p:cNvSpPr/>
          <p:nvPr/>
        </p:nvSpPr>
        <p:spPr>
          <a:xfrm>
            <a:off x="203200" y="1063606"/>
            <a:ext cx="10655300" cy="1235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err="1">
                <a:solidFill>
                  <a:sysClr val="windowText" lastClr="000000"/>
                </a:solidFill>
              </a:rPr>
              <a:t>세로합</a:t>
            </a:r>
            <a:r>
              <a:rPr lang="en-US" altLang="ko-KR" sz="1600">
                <a:solidFill>
                  <a:sysClr val="windowText" lastClr="000000"/>
                </a:solidFill>
              </a:rPr>
              <a:t>:</a:t>
            </a:r>
            <a:r>
              <a:rPr lang="ko-KR" altLang="en-US" sz="1600">
                <a:solidFill>
                  <a:sysClr val="windowText" lastClr="000000"/>
                </a:solidFill>
              </a:rPr>
              <a:t> </a:t>
            </a:r>
            <a:r>
              <a:rPr lang="en-US" altLang="ko-KR" sz="1600">
                <a:solidFill>
                  <a:sysClr val="windowText" lastClr="000000"/>
                </a:solidFill>
              </a:rPr>
              <a:t>‘</a:t>
            </a:r>
            <a:r>
              <a:rPr lang="ko-KR" altLang="en-US" sz="1600">
                <a:solidFill>
                  <a:sysClr val="windowText" lastClr="000000"/>
                </a:solidFill>
              </a:rPr>
              <a:t>울산광역시</a:t>
            </a:r>
            <a:r>
              <a:rPr lang="en-US" altLang="ko-KR" sz="1600">
                <a:solidFill>
                  <a:sysClr val="windowText" lastClr="000000"/>
                </a:solidFill>
              </a:rPr>
              <a:t>-</a:t>
            </a:r>
            <a:r>
              <a:rPr lang="ko-KR" altLang="en-US" sz="1600">
                <a:solidFill>
                  <a:sysClr val="windowText" lastClr="000000"/>
                </a:solidFill>
              </a:rPr>
              <a:t>남구</a:t>
            </a:r>
            <a:r>
              <a:rPr lang="en-US" altLang="ko-KR" sz="1600">
                <a:solidFill>
                  <a:sysClr val="windowText" lastClr="000000"/>
                </a:solidFill>
              </a:rPr>
              <a:t>’</a:t>
            </a:r>
            <a:r>
              <a:rPr lang="ko-KR" altLang="en-US" sz="1600">
                <a:solidFill>
                  <a:sysClr val="windowText" lastClr="000000"/>
                </a:solidFill>
              </a:rPr>
              <a:t>에 대한 </a:t>
            </a:r>
            <a:r>
              <a:rPr lang="ko-KR" altLang="en-US" sz="1600" err="1">
                <a:solidFill>
                  <a:sysClr val="windowText" lastClr="000000"/>
                </a:solidFill>
              </a:rPr>
              <a:t>확진자수의</a:t>
            </a:r>
            <a:r>
              <a:rPr lang="ko-KR" altLang="en-US" sz="1600">
                <a:solidFill>
                  <a:sysClr val="windowText" lastClr="000000"/>
                </a:solidFill>
              </a:rPr>
              <a:t> 합</a:t>
            </a:r>
            <a:endParaRPr lang="en-US" altLang="ko-KR" sz="1600">
              <a:solidFill>
                <a:sysClr val="windowText" lastClr="000000"/>
              </a:solidFill>
            </a:endParaRPr>
          </a:p>
          <a:p>
            <a:r>
              <a:rPr lang="ko-KR" altLang="en-US" sz="1600" err="1">
                <a:solidFill>
                  <a:sysClr val="windowText" lastClr="000000"/>
                </a:solidFill>
              </a:rPr>
              <a:t>가로합</a:t>
            </a:r>
            <a:r>
              <a:rPr lang="en-US" altLang="ko-KR" sz="1600">
                <a:solidFill>
                  <a:sysClr val="windowText" lastClr="000000"/>
                </a:solidFill>
              </a:rPr>
              <a:t>(</a:t>
            </a:r>
            <a:r>
              <a:rPr lang="ko-KR" altLang="en-US" sz="1600" err="1">
                <a:solidFill>
                  <a:sysClr val="windowText" lastClr="000000"/>
                </a:solidFill>
              </a:rPr>
              <a:t>확진자수</a:t>
            </a:r>
            <a:r>
              <a:rPr lang="en-US" altLang="ko-KR" sz="1600">
                <a:solidFill>
                  <a:sysClr val="windowText" lastClr="000000"/>
                </a:solidFill>
              </a:rPr>
              <a:t>+</a:t>
            </a:r>
            <a:r>
              <a:rPr lang="ko-KR" altLang="en-US" sz="1600">
                <a:solidFill>
                  <a:sysClr val="windowText" lastClr="000000"/>
                </a:solidFill>
              </a:rPr>
              <a:t>사망자수</a:t>
            </a:r>
            <a:r>
              <a:rPr lang="en-US" altLang="ko-KR" sz="1600">
                <a:solidFill>
                  <a:sysClr val="windowText" lastClr="000000"/>
                </a:solidFill>
              </a:rPr>
              <a:t>)</a:t>
            </a:r>
            <a:r>
              <a:rPr lang="ko-KR" altLang="en-US" sz="1600">
                <a:solidFill>
                  <a:sysClr val="windowText" lastClr="000000"/>
                </a:solidFill>
              </a:rPr>
              <a:t>는 불필요함</a:t>
            </a:r>
          </a:p>
          <a:p>
            <a:r>
              <a:rPr lang="ko-KR" altLang="en-US" sz="1600">
                <a:solidFill>
                  <a:sysClr val="windowText" lastClr="000000"/>
                </a:solidFill>
              </a:rPr>
              <a:t>단 </a:t>
            </a:r>
            <a:r>
              <a:rPr lang="en-US" altLang="ko-KR" sz="1600">
                <a:solidFill>
                  <a:sysClr val="windowText" lastClr="000000"/>
                </a:solidFill>
              </a:rPr>
              <a:t>2020</a:t>
            </a:r>
            <a:r>
              <a:rPr lang="ko-KR" altLang="en-US" sz="1600">
                <a:solidFill>
                  <a:sysClr val="windowText" lastClr="000000"/>
                </a:solidFill>
              </a:rPr>
              <a:t>년도 자료와 </a:t>
            </a:r>
            <a:r>
              <a:rPr lang="en-US" altLang="ko-KR" sz="1600">
                <a:solidFill>
                  <a:sysClr val="windowText" lastClr="000000"/>
                </a:solidFill>
              </a:rPr>
              <a:t>2021</a:t>
            </a:r>
            <a:r>
              <a:rPr lang="ko-KR" altLang="en-US" sz="1600">
                <a:solidFill>
                  <a:sysClr val="windowText" lastClr="000000"/>
                </a:solidFill>
              </a:rPr>
              <a:t>년도 자료를 분리해서 보고자 한다면</a:t>
            </a:r>
            <a:endParaRPr lang="en-US" altLang="ko-KR" sz="1600">
              <a:solidFill>
                <a:sysClr val="windowText" lastClr="000000"/>
              </a:solidFill>
            </a:endParaRPr>
          </a:p>
          <a:p>
            <a:r>
              <a:rPr lang="ko-KR" altLang="en-US" sz="1600">
                <a:solidFill>
                  <a:sysClr val="windowText" lastClr="000000"/>
                </a:solidFill>
              </a:rPr>
              <a:t>조건문을 배우지 않았음으로 사용자가 직접 분리를 해야함</a:t>
            </a:r>
            <a:r>
              <a:rPr lang="en-US" altLang="ko-KR" sz="1600">
                <a:solidFill>
                  <a:sysClr val="windowText" lastClr="000000"/>
                </a:solidFill>
              </a:rPr>
              <a:t>. 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B373277-98CE-4877-B8E2-34E9892E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75" y="2755900"/>
            <a:ext cx="4810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울산광역시 남구</a:t>
            </a:r>
            <a:r>
              <a:rPr lang="en-US" altLang="ko-KR" b="1"/>
              <a:t>_</a:t>
            </a:r>
            <a:r>
              <a:rPr lang="ko-KR" altLang="en-US" b="1"/>
              <a:t>코로나</a:t>
            </a:r>
            <a:r>
              <a:rPr lang="en-US" altLang="ko-KR" b="1"/>
              <a:t>19_</a:t>
            </a:r>
            <a:r>
              <a:rPr lang="ko-KR" altLang="en-US" b="1" err="1"/>
              <a:t>확진자</a:t>
            </a:r>
            <a:r>
              <a:rPr lang="ko-KR" altLang="en-US" b="1"/>
              <a:t> 및 사망자 현황</a:t>
            </a:r>
            <a:r>
              <a:rPr lang="en-US" altLang="ko-KR" b="1"/>
              <a:t>.csv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6FB4A-05FC-4978-AEC9-F6509B1385A3}"/>
              </a:ext>
            </a:extLst>
          </p:cNvPr>
          <p:cNvSpPr/>
          <p:nvPr/>
        </p:nvSpPr>
        <p:spPr>
          <a:xfrm>
            <a:off x="203200" y="616098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7: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차트 작업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64AC9F-F188-43B2-B7BD-956BBAECF4BF}"/>
              </a:ext>
            </a:extLst>
          </p:cNvPr>
          <p:cNvSpPr txBox="1"/>
          <p:nvPr/>
        </p:nvSpPr>
        <p:spPr>
          <a:xfrm>
            <a:off x="347677" y="2563340"/>
            <a:ext cx="990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ko-KR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altLang="ko-KR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],axis=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2021</a:t>
            </a:r>
            <a:r>
              <a:rPr lang="ko-KR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altLang="ko-KR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],axis=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ko-KR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2021</a:t>
            </a:r>
            <a:r>
              <a:rPr lang="ko-KR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C8D500E-9FC6-42CE-A5AC-085AB4CF872C}"/>
              </a:ext>
            </a:extLst>
          </p:cNvPr>
          <p:cNvGrpSpPr/>
          <p:nvPr/>
        </p:nvGrpSpPr>
        <p:grpSpPr>
          <a:xfrm>
            <a:off x="6859794" y="1270000"/>
            <a:ext cx="5302860" cy="5388489"/>
            <a:chOff x="6859794" y="1270000"/>
            <a:chExt cx="5302860" cy="538848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8E0B136-AADD-4B6F-ACDD-C5B8A67EF8B6}"/>
                </a:ext>
              </a:extLst>
            </p:cNvPr>
            <p:cNvGrpSpPr/>
            <p:nvPr/>
          </p:nvGrpSpPr>
          <p:grpSpPr>
            <a:xfrm>
              <a:off x="7048500" y="1270000"/>
              <a:ext cx="4406900" cy="4648200"/>
              <a:chOff x="377768" y="699532"/>
              <a:chExt cx="6821473" cy="5696505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94E93C28-EDC2-4E10-A9AC-CEB77E08A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7768" y="842962"/>
                <a:ext cx="6791325" cy="5172075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1E478E2-2301-48E8-93C7-DAB4671A511A}"/>
                  </a:ext>
                </a:extLst>
              </p:cNvPr>
              <p:cNvSpPr/>
              <p:nvPr/>
            </p:nvSpPr>
            <p:spPr>
              <a:xfrm>
                <a:off x="2514600" y="1003300"/>
                <a:ext cx="1368454" cy="511810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2DDCEFE-9D8C-4684-BC8B-8840160CCD07}"/>
                  </a:ext>
                </a:extLst>
              </p:cNvPr>
              <p:cNvSpPr/>
              <p:nvPr/>
            </p:nvSpPr>
            <p:spPr>
              <a:xfrm>
                <a:off x="850900" y="1092200"/>
                <a:ext cx="13716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2020-2</a:t>
                </a:r>
              </a:p>
              <a:p>
                <a:pPr algn="ctr"/>
                <a:r>
                  <a:rPr lang="en-US" altLang="ko-KR" sz="1050"/>
                  <a:t>2020-3</a:t>
                </a:r>
                <a:endParaRPr lang="ko-KR" altLang="en-US" sz="1050"/>
              </a:p>
            </p:txBody>
          </p:sp>
          <p:sp>
            <p:nvSpPr>
              <p:cNvPr id="64" name="화살표: 왼쪽 63">
                <a:extLst>
                  <a:ext uri="{FF2B5EF4-FFF2-40B4-BE49-F238E27FC236}">
                    <a16:creationId xmlns:a16="http://schemas.microsoft.com/office/drawing/2014/main" id="{1CA794F1-7FA4-4357-8F9D-48762EA076FD}"/>
                  </a:ext>
                </a:extLst>
              </p:cNvPr>
              <p:cNvSpPr/>
              <p:nvPr/>
            </p:nvSpPr>
            <p:spPr>
              <a:xfrm>
                <a:off x="2222500" y="1219200"/>
                <a:ext cx="508000" cy="4699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A098418-C5B9-4D5D-87FB-24EAEF4B9FE1}"/>
                  </a:ext>
                </a:extLst>
              </p:cNvPr>
              <p:cNvSpPr/>
              <p:nvPr/>
            </p:nvSpPr>
            <p:spPr>
              <a:xfrm>
                <a:off x="850900" y="699532"/>
                <a:ext cx="1371600" cy="38735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레이블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C4EA8D5-D97F-434C-A7D9-5E71371C9D98}"/>
                  </a:ext>
                </a:extLst>
              </p:cNvPr>
              <p:cNvSpPr/>
              <p:nvPr/>
            </p:nvSpPr>
            <p:spPr>
              <a:xfrm>
                <a:off x="3907696" y="990600"/>
                <a:ext cx="1537399" cy="511810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745B1FE-F686-4831-84F2-BCE387CB10E2}"/>
                  </a:ext>
                </a:extLst>
              </p:cNvPr>
              <p:cNvSpPr/>
              <p:nvPr/>
            </p:nvSpPr>
            <p:spPr>
              <a:xfrm>
                <a:off x="5827641" y="1086882"/>
                <a:ext cx="13716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/>
                  <a:t>데이터값</a:t>
                </a:r>
                <a:endParaRPr lang="ko-KR" altLang="en-US" sz="1050"/>
              </a:p>
            </p:txBody>
          </p:sp>
          <p:sp>
            <p:nvSpPr>
              <p:cNvPr id="68" name="화살표: 왼쪽 67">
                <a:extLst>
                  <a:ext uri="{FF2B5EF4-FFF2-40B4-BE49-F238E27FC236}">
                    <a16:creationId xmlns:a16="http://schemas.microsoft.com/office/drawing/2014/main" id="{FA35C8C6-37A1-409E-B217-6BDADCB04B3F}"/>
                  </a:ext>
                </a:extLst>
              </p:cNvPr>
              <p:cNvSpPr/>
              <p:nvPr/>
            </p:nvSpPr>
            <p:spPr>
              <a:xfrm flipH="1">
                <a:off x="5276712" y="1438420"/>
                <a:ext cx="559630" cy="4699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2048F91-E316-4692-9B05-91D4FEF7A1E1}"/>
                  </a:ext>
                </a:extLst>
              </p:cNvPr>
              <p:cNvSpPr/>
              <p:nvPr/>
            </p:nvSpPr>
            <p:spPr>
              <a:xfrm>
                <a:off x="790603" y="6015037"/>
                <a:ext cx="6985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0</a:t>
                </a:r>
                <a:endParaRPr lang="ko-KR" altLang="en-US" sz="105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A47E360-4EB9-4411-8398-C0CBCF8AAD1D}"/>
                  </a:ext>
                </a:extLst>
              </p:cNvPr>
              <p:cNvSpPr/>
              <p:nvPr/>
            </p:nvSpPr>
            <p:spPr>
              <a:xfrm>
                <a:off x="1812953" y="6015037"/>
                <a:ext cx="6985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1</a:t>
                </a:r>
                <a:endParaRPr lang="ko-KR" altLang="en-US" sz="105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C41B749-A87F-410F-BCC0-D317B15E161B}"/>
                  </a:ext>
                </a:extLst>
              </p:cNvPr>
              <p:cNvSpPr/>
              <p:nvPr/>
            </p:nvSpPr>
            <p:spPr>
              <a:xfrm>
                <a:off x="2562182" y="6015037"/>
                <a:ext cx="6985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2</a:t>
                </a:r>
                <a:endParaRPr lang="ko-KR" altLang="en-US" sz="105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6B012BA-18AB-4857-9721-1E322CFB53B6}"/>
                  </a:ext>
                </a:extLst>
              </p:cNvPr>
              <p:cNvSpPr/>
              <p:nvPr/>
            </p:nvSpPr>
            <p:spPr>
              <a:xfrm>
                <a:off x="3362282" y="6015037"/>
                <a:ext cx="6985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3</a:t>
                </a:r>
                <a:endParaRPr lang="ko-KR" altLang="en-US" sz="105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F74C3A0-7F66-4865-9493-5A85AF111881}"/>
                  </a:ext>
                </a:extLst>
              </p:cNvPr>
              <p:cNvSpPr/>
              <p:nvPr/>
            </p:nvSpPr>
            <p:spPr>
              <a:xfrm>
                <a:off x="4095678" y="6015037"/>
                <a:ext cx="6985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4</a:t>
                </a:r>
                <a:endParaRPr lang="ko-KR" altLang="en-US" sz="105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A343C02-CE0B-4A7D-B049-3EDC1A5C185D}"/>
                  </a:ext>
                </a:extLst>
              </p:cNvPr>
              <p:cNvSpPr/>
              <p:nvPr/>
            </p:nvSpPr>
            <p:spPr>
              <a:xfrm>
                <a:off x="4818820" y="6015037"/>
                <a:ext cx="6985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5</a:t>
                </a:r>
                <a:endParaRPr lang="ko-KR" altLang="en-US" sz="105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13FF74-2C44-4DD1-A4E0-94E97DBA1129}"/>
                  </a:ext>
                </a:extLst>
              </p:cNvPr>
              <p:cNvSpPr/>
              <p:nvPr/>
            </p:nvSpPr>
            <p:spPr>
              <a:xfrm>
                <a:off x="5814941" y="6015037"/>
                <a:ext cx="6985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/>
                  <a:t>6</a:t>
                </a:r>
                <a:endParaRPr lang="ko-KR" altLang="en-US" sz="105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B09AD86-BF5A-477D-B703-0D7FD7AA14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794" y="3276600"/>
              <a:ext cx="51163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말풍선: 모서리가 둥근 사각형 54">
              <a:extLst>
                <a:ext uri="{FF2B5EF4-FFF2-40B4-BE49-F238E27FC236}">
                  <a16:creationId xmlns:a16="http://schemas.microsoft.com/office/drawing/2014/main" id="{388C4F02-41A9-47C3-A937-1A7AE2407A68}"/>
                </a:ext>
              </a:extLst>
            </p:cNvPr>
            <p:cNvSpPr/>
            <p:nvPr/>
          </p:nvSpPr>
          <p:spPr>
            <a:xfrm>
              <a:off x="10851988" y="3581400"/>
              <a:ext cx="1214529" cy="1028700"/>
            </a:xfrm>
            <a:prstGeom prst="wedgeRoundRectCallout">
              <a:avLst>
                <a:gd name="adj1" fmla="val -130751"/>
                <a:gd name="adj2" fmla="val -74537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</a:t>
              </a:r>
              <a:r>
                <a:rPr lang="ko-KR" altLang="en-US" err="1"/>
                <a:t>번행</a:t>
              </a:r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A150C91-5897-4BF2-B05F-94391AAB376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794" y="5359400"/>
              <a:ext cx="51163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8C9A0619-5EB8-40CB-B94B-D0F3B16D56A8}"/>
                </a:ext>
              </a:extLst>
            </p:cNvPr>
            <p:cNvSpPr/>
            <p:nvPr/>
          </p:nvSpPr>
          <p:spPr>
            <a:xfrm>
              <a:off x="10948125" y="5629789"/>
              <a:ext cx="1214529" cy="1028700"/>
            </a:xfrm>
            <a:prstGeom prst="wedgeRoundRectCallout">
              <a:avLst>
                <a:gd name="adj1" fmla="val -37686"/>
                <a:gd name="adj2" fmla="val -70833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21</a:t>
              </a:r>
              <a:r>
                <a:rPr lang="ko-KR" altLang="en-US" err="1"/>
                <a:t>번행</a:t>
              </a:r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44F25C0-9102-4170-9C85-E65A26DA9F0D}"/>
                </a:ext>
              </a:extLst>
            </p:cNvPr>
            <p:cNvSpPr/>
            <p:nvPr/>
          </p:nvSpPr>
          <p:spPr>
            <a:xfrm>
              <a:off x="8568443" y="2335203"/>
              <a:ext cx="547631" cy="61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2020</a:t>
              </a:r>
              <a:endParaRPr lang="ko-KR" altLang="en-US" sz="12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C1ACB95-BD6B-49FE-AD4E-78113183BC04}"/>
                </a:ext>
              </a:extLst>
            </p:cNvPr>
            <p:cNvSpPr/>
            <p:nvPr/>
          </p:nvSpPr>
          <p:spPr>
            <a:xfrm>
              <a:off x="8568443" y="3911600"/>
              <a:ext cx="547631" cy="611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2021</a:t>
              </a:r>
              <a:endParaRPr lang="ko-KR" altLang="en-US" sz="12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CCAB61-07B4-4889-8009-E61020BB996F}"/>
                </a:ext>
              </a:extLst>
            </p:cNvPr>
            <p:cNvSpPr/>
            <p:nvPr/>
          </p:nvSpPr>
          <p:spPr>
            <a:xfrm>
              <a:off x="8568443" y="5381138"/>
              <a:ext cx="547631" cy="248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2021</a:t>
              </a:r>
              <a:endParaRPr lang="ko-KR" altLang="en-US" sz="120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04EA79-229B-4301-9B79-1B2392531457}"/>
              </a:ext>
            </a:extLst>
          </p:cNvPr>
          <p:cNvSpPr/>
          <p:nvPr/>
        </p:nvSpPr>
        <p:spPr>
          <a:xfrm>
            <a:off x="203200" y="1063606"/>
            <a:ext cx="6656594" cy="1235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2020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년도 자료와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2021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년도 자료를 분리해서 보고자 함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axis=0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은 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세로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단위로 연산하자는 뜻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..</a:t>
            </a:r>
          </a:p>
          <a:p>
            <a:r>
              <a:rPr lang="en-US" altLang="ko-KR" sz="1600" dirty="0" err="1">
                <a:solidFill>
                  <a:sysClr val="windowText" lastClr="000000"/>
                </a:solidFill>
              </a:rPr>
              <a:t>Numpy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할때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별도 강의함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5D2EE4-FB10-4E0F-9991-8CD64E407558}"/>
              </a:ext>
            </a:extLst>
          </p:cNvPr>
          <p:cNvSpPr/>
          <p:nvPr/>
        </p:nvSpPr>
        <p:spPr>
          <a:xfrm>
            <a:off x="0" y="0"/>
            <a:ext cx="12192000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704CD-3B7E-4293-85B0-0BF0291279D7}"/>
              </a:ext>
            </a:extLst>
          </p:cNvPr>
          <p:cNvSpPr txBox="1"/>
          <p:nvPr/>
        </p:nvSpPr>
        <p:spPr>
          <a:xfrm>
            <a:off x="96709" y="51633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울산광역시 남구</a:t>
            </a:r>
            <a:r>
              <a:rPr lang="en-US" altLang="ko-KR" b="1"/>
              <a:t>_</a:t>
            </a:r>
            <a:r>
              <a:rPr lang="ko-KR" altLang="en-US" b="1"/>
              <a:t>코로나</a:t>
            </a:r>
            <a:r>
              <a:rPr lang="en-US" altLang="ko-KR" b="1"/>
              <a:t>19_</a:t>
            </a:r>
            <a:r>
              <a:rPr lang="ko-KR" altLang="en-US" b="1" err="1"/>
              <a:t>확진자</a:t>
            </a:r>
            <a:r>
              <a:rPr lang="ko-KR" altLang="en-US" b="1"/>
              <a:t> 및 사망자 현황</a:t>
            </a:r>
            <a:r>
              <a:rPr lang="en-US" altLang="ko-KR" b="1"/>
              <a:t>.csv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6FB4A-05FC-4978-AEC9-F6509B1385A3}"/>
              </a:ext>
            </a:extLst>
          </p:cNvPr>
          <p:cNvSpPr/>
          <p:nvPr/>
        </p:nvSpPr>
        <p:spPr>
          <a:xfrm>
            <a:off x="203200" y="616098"/>
            <a:ext cx="1158240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ysClr val="windowText" lastClr="000000"/>
                </a:solidFill>
              </a:rPr>
              <a:t>작업</a:t>
            </a:r>
            <a:r>
              <a:rPr lang="en-US" altLang="ko-KR" sz="1600">
                <a:solidFill>
                  <a:sysClr val="windowText" lastClr="000000"/>
                </a:solidFill>
              </a:rPr>
              <a:t>8:</a:t>
            </a:r>
            <a:r>
              <a:rPr lang="ko-KR" altLang="en-US" sz="1600">
                <a:solidFill>
                  <a:sysClr val="windowText" lastClr="000000"/>
                </a:solidFill>
              </a:rPr>
              <a:t>차트 작업</a:t>
            </a:r>
            <a:endParaRPr lang="en-US" altLang="ko-KR" sz="160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A2F393-AE3E-46D4-85CA-5BBF0E472359}"/>
              </a:ext>
            </a:extLst>
          </p:cNvPr>
          <p:cNvSpPr txBox="1"/>
          <p:nvPr/>
        </p:nvSpPr>
        <p:spPr>
          <a:xfrm>
            <a:off x="379780" y="1296199"/>
            <a:ext cx="9056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가로세로</a:t>
            </a:r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크기 지정</a:t>
            </a:r>
            <a:endParaRPr lang="ko-KR" alt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121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1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행에 </a:t>
            </a:r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개의 열중 첫번째 자료임</a:t>
            </a:r>
            <a:endParaRPr lang="ko-KR" alt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'2020</a:t>
            </a:r>
            <a:r>
              <a:rPr lang="ko-KR" alt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년도 </a:t>
            </a:r>
            <a:r>
              <a:rPr lang="ko-KR" altLang="en-US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확진자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사망자수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(header[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ko-KR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#plt.show()</a:t>
            </a:r>
            <a:endParaRPr lang="ko-KR" alt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122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1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행에 </a:t>
            </a:r>
            <a:r>
              <a:rPr lang="en-US" altLang="ko-KR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개의 열중 첫번째 자료임</a:t>
            </a:r>
            <a:endParaRPr lang="ko-KR" alt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'2021</a:t>
            </a:r>
            <a:r>
              <a:rPr lang="ko-KR" alt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년도 </a:t>
            </a:r>
            <a:r>
              <a:rPr lang="ko-KR" altLang="en-US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확진자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사망자수</a:t>
            </a:r>
            <a:r>
              <a:rPr lang="en-US" altLang="ko-KR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(header[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세로합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altLang="ko-KR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2021</a:t>
            </a:r>
            <a:r>
              <a:rPr lang="ko-KR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49624-2B75-401F-8530-74490916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0" y="4388517"/>
            <a:ext cx="8405741" cy="23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975</Words>
  <Application>Microsoft Office PowerPoint</Application>
  <PresentationFormat>와이드스크린</PresentationFormat>
  <Paragraphs>165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블루커뮤니케이션</cp:lastModifiedBy>
  <cp:revision>11</cp:revision>
  <dcterms:created xsi:type="dcterms:W3CDTF">2022-02-25T06:09:49Z</dcterms:created>
  <dcterms:modified xsi:type="dcterms:W3CDTF">2024-01-03T01:13:55Z</dcterms:modified>
</cp:coreProperties>
</file>