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5" r:id="rId2"/>
    <p:sldId id="370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3" r:id="rId15"/>
  </p:sldIdLst>
  <p:sldSz cx="12192000" cy="6858000"/>
  <p:notesSz cx="6797675" cy="9928225"/>
  <p:embeddedFontLs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승우" initials="박승" lastIdx="1" clrIdx="0">
    <p:extLst>
      <p:ext uri="{19B8F6BF-5375-455C-9EA6-DF929625EA0E}">
        <p15:presenceInfo xmlns:p15="http://schemas.microsoft.com/office/powerpoint/2012/main" userId="13223fcda69078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BC1C29"/>
    <a:srgbClr val="41719C"/>
    <a:srgbClr val="ED7D31"/>
    <a:srgbClr val="00B050"/>
    <a:srgbClr val="4472C4"/>
    <a:srgbClr val="BFBFBF"/>
    <a:srgbClr val="F4F9F1"/>
    <a:srgbClr val="FFE699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2" autoAdjust="0"/>
    <p:restoredTop sz="95865" autoAdjust="0"/>
  </p:normalViewPr>
  <p:slideViewPr>
    <p:cSldViewPr snapToGrid="0">
      <p:cViewPr varScale="1">
        <p:scale>
          <a:sx n="154" d="100"/>
          <a:sy n="154" d="100"/>
        </p:scale>
        <p:origin x="492" y="1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876"/>
    </p:cViewPr>
  </p:sorterViewPr>
  <p:notesViewPr>
    <p:cSldViewPr snapToGrid="0">
      <p:cViewPr varScale="1">
        <p:scale>
          <a:sx n="88" d="100"/>
          <a:sy n="88" d="100"/>
        </p:scale>
        <p:origin x="233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2EAE353-146D-4CFD-98A6-692B9BB450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5659" cy="498135"/>
          </a:xfrm>
          <a:prstGeom prst="rect">
            <a:avLst/>
          </a:prstGeom>
        </p:spPr>
        <p:txBody>
          <a:bodyPr vert="horz" lIns="91312" tIns="45657" rIns="91312" bIns="4565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C14DA0-C104-49DD-AAD7-CD1437244A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5" y="3"/>
            <a:ext cx="2945659" cy="498135"/>
          </a:xfrm>
          <a:prstGeom prst="rect">
            <a:avLst/>
          </a:prstGeom>
        </p:spPr>
        <p:txBody>
          <a:bodyPr vert="horz" lIns="91312" tIns="45657" rIns="91312" bIns="45657" rtlCol="0"/>
          <a:lstStyle>
            <a:lvl1pPr algn="r">
              <a:defRPr sz="1200"/>
            </a:lvl1pPr>
          </a:lstStyle>
          <a:p>
            <a:fld id="{05EE3A9C-CFEF-46E4-A151-FB8752ADB4B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B31898-98B6-4B7D-9F97-A271DA890B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" y="9430094"/>
            <a:ext cx="2945659" cy="498135"/>
          </a:xfrm>
          <a:prstGeom prst="rect">
            <a:avLst/>
          </a:prstGeom>
        </p:spPr>
        <p:txBody>
          <a:bodyPr vert="horz" lIns="91312" tIns="45657" rIns="91312" bIns="4565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4513DC-8EF7-43A3-ABF8-5C3C3515A0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5" y="9430094"/>
            <a:ext cx="2945659" cy="498135"/>
          </a:xfrm>
          <a:prstGeom prst="rect">
            <a:avLst/>
          </a:prstGeom>
        </p:spPr>
        <p:txBody>
          <a:bodyPr vert="horz" lIns="91312" tIns="45657" rIns="91312" bIns="45657" rtlCol="0" anchor="b"/>
          <a:lstStyle>
            <a:lvl1pPr algn="r">
              <a:defRPr sz="1200"/>
            </a:lvl1pPr>
          </a:lstStyle>
          <a:p>
            <a:fld id="{FA4A5712-3F53-4879-979D-25DE038AA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944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5659" cy="498135"/>
          </a:xfrm>
          <a:prstGeom prst="rect">
            <a:avLst/>
          </a:prstGeom>
        </p:spPr>
        <p:txBody>
          <a:bodyPr vert="horz" lIns="91312" tIns="45657" rIns="91312" bIns="4565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3"/>
            <a:ext cx="2945659" cy="498135"/>
          </a:xfrm>
          <a:prstGeom prst="rect">
            <a:avLst/>
          </a:prstGeom>
        </p:spPr>
        <p:txBody>
          <a:bodyPr vert="horz" lIns="91312" tIns="45657" rIns="91312" bIns="45657" rtlCol="0"/>
          <a:lstStyle>
            <a:lvl1pPr algn="r">
              <a:defRPr sz="1200"/>
            </a:lvl1pPr>
          </a:lstStyle>
          <a:p>
            <a:fld id="{5B6532DE-FEF9-47B0-987C-1B8E3018E62C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12" tIns="45657" rIns="91312" bIns="4565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60"/>
            <a:ext cx="5438140" cy="3909238"/>
          </a:xfrm>
          <a:prstGeom prst="rect">
            <a:avLst/>
          </a:prstGeom>
        </p:spPr>
        <p:txBody>
          <a:bodyPr vert="horz" lIns="91312" tIns="45657" rIns="91312" bIns="45657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4" y="9430094"/>
            <a:ext cx="2945659" cy="498135"/>
          </a:xfrm>
          <a:prstGeom prst="rect">
            <a:avLst/>
          </a:prstGeom>
        </p:spPr>
        <p:txBody>
          <a:bodyPr vert="horz" lIns="91312" tIns="45657" rIns="91312" bIns="4565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0094"/>
            <a:ext cx="2945659" cy="498135"/>
          </a:xfrm>
          <a:prstGeom prst="rect">
            <a:avLst/>
          </a:prstGeom>
        </p:spPr>
        <p:txBody>
          <a:bodyPr vert="horz" lIns="91312" tIns="45657" rIns="91312" bIns="45657" rtlCol="0" anchor="b"/>
          <a:lstStyle>
            <a:lvl1pPr algn="r">
              <a:defRPr sz="1200"/>
            </a:lvl1pPr>
          </a:lstStyle>
          <a:p>
            <a:fld id="{D57DE34B-36B8-42A6-A06E-0C4162C31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295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DE34B-36B8-42A6-A06E-0C4162C316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971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DE34B-36B8-42A6-A06E-0C4162C316A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631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DE34B-36B8-42A6-A06E-0C4162C316A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452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DE34B-36B8-42A6-A06E-0C4162C316A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929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DE34B-36B8-42A6-A06E-0C4162C316A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019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DE34B-36B8-42A6-A06E-0C4162C316A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56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DE34B-36B8-42A6-A06E-0C4162C316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112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DE34B-36B8-42A6-A06E-0C4162C316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996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DE34B-36B8-42A6-A06E-0C4162C316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544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DE34B-36B8-42A6-A06E-0C4162C316A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546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DE34B-36B8-42A6-A06E-0C4162C316A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253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DE34B-36B8-42A6-A06E-0C4162C316A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449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DE34B-36B8-42A6-A06E-0C4162C316A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11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784CD6-AF62-4E12-A91C-C399C793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AB48-0B71-4CE5-9895-0B15E670C1B1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89A1E1-6AF7-4C1B-8435-93D956A5C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0F64B5-1E76-442C-8701-84DAE3A7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FC9EDF-3A73-4CC7-A101-8C30220B9D76}"/>
              </a:ext>
            </a:extLst>
          </p:cNvPr>
          <p:cNvSpPr/>
          <p:nvPr userDrawn="1"/>
        </p:nvSpPr>
        <p:spPr>
          <a:xfrm>
            <a:off x="2024062" y="3433226"/>
            <a:ext cx="8143876" cy="1305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5">
            <a:extLst>
              <a:ext uri="{FF2B5EF4-FFF2-40B4-BE49-F238E27FC236}">
                <a16:creationId xmlns:a16="http://schemas.microsoft.com/office/drawing/2014/main" id="{F7A3C27D-0475-4355-A6C9-C3CB29F8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439"/>
            <a:ext cx="10515600" cy="1325563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18ADC5C5-005E-48B5-849A-236AE5DA9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24062" y="4588531"/>
            <a:ext cx="8143876" cy="43815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장소</a:t>
            </a:r>
            <a:r>
              <a:rPr lang="en-US" altLang="ko-KR" dirty="0"/>
              <a:t>(optional)</a:t>
            </a:r>
            <a:endParaRPr lang="ko-KR" altLang="en-US" dirty="0"/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9410CEAE-795C-4970-8CE7-944578A3AC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68825" y="5178094"/>
            <a:ext cx="3054350" cy="43815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날짜</a:t>
            </a:r>
          </a:p>
        </p:txBody>
      </p:sp>
    </p:spTree>
    <p:extLst>
      <p:ext uri="{BB962C8B-B14F-4D97-AF65-F5344CB8AC3E}">
        <p14:creationId xmlns:p14="http://schemas.microsoft.com/office/powerpoint/2010/main" val="302608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ayout w/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784CD6-AF62-4E12-A91C-C399C793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AB48-0B71-4CE5-9895-0B15E670C1B1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89A1E1-6AF7-4C1B-8435-93D956A5C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0F64B5-1E76-442C-8701-84DAE3A7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FC9EDF-3A73-4CC7-A101-8C30220B9D76}"/>
              </a:ext>
            </a:extLst>
          </p:cNvPr>
          <p:cNvSpPr/>
          <p:nvPr userDrawn="1"/>
        </p:nvSpPr>
        <p:spPr>
          <a:xfrm>
            <a:off x="2024062" y="3433226"/>
            <a:ext cx="8143876" cy="1305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5">
            <a:extLst>
              <a:ext uri="{FF2B5EF4-FFF2-40B4-BE49-F238E27FC236}">
                <a16:creationId xmlns:a16="http://schemas.microsoft.com/office/drawing/2014/main" id="{F7A3C27D-0475-4355-A6C9-C3CB29F8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439"/>
            <a:ext cx="10515600" cy="1325563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18ADC5C5-005E-48B5-849A-236AE5DA9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24062" y="4588531"/>
            <a:ext cx="8143876" cy="43815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장소</a:t>
            </a:r>
            <a:r>
              <a:rPr lang="en-US" altLang="ko-KR" dirty="0"/>
              <a:t>(optional)</a:t>
            </a:r>
            <a:endParaRPr lang="ko-KR" altLang="en-US" dirty="0"/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9410CEAE-795C-4970-8CE7-944578A3AC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68825" y="5178094"/>
            <a:ext cx="3054350" cy="43815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날짜</a:t>
            </a:r>
          </a:p>
        </p:txBody>
      </p:sp>
      <p:pic>
        <p:nvPicPr>
          <p:cNvPr id="9" name="Picture 4" descr="중앙대학교 로고 png에 대한 이미지 검색결과">
            <a:extLst>
              <a:ext uri="{FF2B5EF4-FFF2-40B4-BE49-F238E27FC236}">
                <a16:creationId xmlns:a16="http://schemas.microsoft.com/office/drawing/2014/main" id="{F4E64BA1-64E7-43AC-80F0-FE1E74E14B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920" y="5852006"/>
            <a:ext cx="2766160" cy="79033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23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1A3309-296F-4E95-A57A-90E51FC8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AB48-0B71-4CE5-9895-0B15E670C1B1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0F24E-093D-4F3D-B953-D785D25E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8E047C-E279-4CEE-A6ED-BE698044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1076B9-72FB-44B3-8708-0193DD488A5A}"/>
              </a:ext>
            </a:extLst>
          </p:cNvPr>
          <p:cNvSpPr/>
          <p:nvPr userDrawn="1"/>
        </p:nvSpPr>
        <p:spPr>
          <a:xfrm flipV="1">
            <a:off x="364138" y="1047905"/>
            <a:ext cx="11463724" cy="712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6AFD0865-928C-4ED3-AB98-D13BBAEE8F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505575"/>
            <a:ext cx="11887200" cy="298450"/>
          </a:xfrm>
        </p:spPr>
        <p:txBody>
          <a:bodyPr anchor="b">
            <a:noAutofit/>
          </a:bodyPr>
          <a:lstStyle>
            <a:lvl1pPr marL="179388" indent="-179388">
              <a:lnSpc>
                <a:spcPct val="100000"/>
              </a:lnSpc>
              <a:spcBef>
                <a:spcPts val="0"/>
              </a:spcBef>
              <a:buNone/>
              <a:defRPr sz="1000"/>
            </a:lvl1pPr>
          </a:lstStyle>
          <a:p>
            <a:pPr lvl="0"/>
            <a:r>
              <a:rPr lang="en-US" altLang="ko-KR" dirty="0"/>
              <a:t>[1] </a:t>
            </a:r>
            <a:r>
              <a:rPr lang="ko-KR" altLang="en-US" dirty="0"/>
              <a:t>각주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0E1F1E96-1049-4FFB-890F-A5D8A5C502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4136" y="341053"/>
            <a:ext cx="11463725" cy="729214"/>
          </a:xfrm>
        </p:spPr>
        <p:txBody>
          <a:bodyPr anchor="ctr">
            <a:normAutofit/>
          </a:bodyPr>
          <a:lstStyle>
            <a:lvl1pPr marL="0" indent="0">
              <a:buNone/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제목 스타일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AB5F52C-9025-4EE1-BA29-DAB39BBF8B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135" y="1286349"/>
            <a:ext cx="11463723" cy="1198790"/>
          </a:xfrm>
        </p:spPr>
        <p:txBody>
          <a:bodyPr>
            <a:spAutoFit/>
          </a:bodyPr>
          <a:lstStyle>
            <a:lvl1pPr marL="357188" indent="-357188" latinLnBrk="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u"/>
              <a:defRPr sz="2000"/>
            </a:lvl1pPr>
            <a:lvl2pPr latinLnBrk="0">
              <a:defRPr sz="1600"/>
            </a:lvl2pPr>
            <a:lvl3pPr marL="1143000" indent="-228600" latinLnBrk="0">
              <a:buFont typeface="맑은 고딕" panose="020B0503020000020004" pitchFamily="50" charset="-127"/>
              <a:buChar char="–"/>
              <a:defRPr sz="1400"/>
            </a:lvl3pPr>
            <a:lvl4pPr marL="1600200" indent="-228600">
              <a:buFont typeface="맑은 고딕" panose="020B0503020000020004" pitchFamily="50" charset="-127"/>
              <a:buChar char="·"/>
              <a:defRPr sz="14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  <a:endParaRPr lang="en-US" altLang="ko-KR" dirty="0"/>
          </a:p>
          <a:p>
            <a:pPr lvl="3"/>
            <a:r>
              <a:rPr lang="ko-KR" altLang="en-US" dirty="0"/>
              <a:t>네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90121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 /wo 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1A3309-296F-4E95-A57A-90E51FC8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AB48-0B71-4CE5-9895-0B15E670C1B1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0F24E-093D-4F3D-B953-D785D25E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8E047C-E279-4CEE-A6ED-BE698044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1076B9-72FB-44B3-8708-0193DD488A5A}"/>
              </a:ext>
            </a:extLst>
          </p:cNvPr>
          <p:cNvSpPr/>
          <p:nvPr userDrawn="1"/>
        </p:nvSpPr>
        <p:spPr>
          <a:xfrm flipV="1">
            <a:off x="364138" y="1047905"/>
            <a:ext cx="11463724" cy="712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0E1F1E96-1049-4FFB-890F-A5D8A5C502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4136" y="341053"/>
            <a:ext cx="11463725" cy="729214"/>
          </a:xfrm>
        </p:spPr>
        <p:txBody>
          <a:bodyPr anchor="ctr">
            <a:normAutofit/>
          </a:bodyPr>
          <a:lstStyle>
            <a:lvl1pPr marL="0" indent="0">
              <a:buNone/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제목 스타일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AB5F52C-9025-4EE1-BA29-DAB39BBF8B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135" y="1286349"/>
            <a:ext cx="11463723" cy="1198790"/>
          </a:xfrm>
        </p:spPr>
        <p:txBody>
          <a:bodyPr>
            <a:spAutoFit/>
          </a:bodyPr>
          <a:lstStyle>
            <a:lvl1pPr marL="357188" indent="-357188" latinLnBrk="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u"/>
              <a:defRPr sz="2000"/>
            </a:lvl1pPr>
            <a:lvl2pPr latinLnBrk="0">
              <a:defRPr sz="1600"/>
            </a:lvl2pPr>
            <a:lvl3pPr marL="1143000" indent="-228600" latinLnBrk="0">
              <a:buFont typeface="맑은 고딕" panose="020B0503020000020004" pitchFamily="50" charset="-127"/>
              <a:buChar char="–"/>
              <a:defRPr sz="1400"/>
            </a:lvl3pPr>
            <a:lvl4pPr marL="1600200" indent="-228600">
              <a:buFont typeface="맑은 고딕" panose="020B0503020000020004" pitchFamily="50" charset="-127"/>
              <a:buChar char="·"/>
              <a:defRPr sz="14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  <a:endParaRPr lang="en-US" altLang="ko-KR" dirty="0"/>
          </a:p>
          <a:p>
            <a:pPr lvl="3"/>
            <a:r>
              <a:rPr lang="ko-KR" altLang="en-US" dirty="0"/>
              <a:t>네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43273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 w/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1A3309-296F-4E95-A57A-90E51FC8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AB48-0B71-4CE5-9895-0B15E670C1B1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0F24E-093D-4F3D-B953-D785D25E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8E047C-E279-4CEE-A6ED-BE698044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1076B9-72FB-44B3-8708-0193DD488A5A}"/>
              </a:ext>
            </a:extLst>
          </p:cNvPr>
          <p:cNvSpPr/>
          <p:nvPr userDrawn="1"/>
        </p:nvSpPr>
        <p:spPr>
          <a:xfrm flipV="1">
            <a:off x="364138" y="1047905"/>
            <a:ext cx="11463724" cy="712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6AFD0865-928C-4ED3-AB98-D13BBAEE8F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505575"/>
            <a:ext cx="11887200" cy="298450"/>
          </a:xfrm>
        </p:spPr>
        <p:txBody>
          <a:bodyPr anchor="b">
            <a:noAutofit/>
          </a:bodyPr>
          <a:lstStyle>
            <a:lvl1pPr marL="179388" indent="-179388">
              <a:lnSpc>
                <a:spcPct val="100000"/>
              </a:lnSpc>
              <a:spcBef>
                <a:spcPts val="0"/>
              </a:spcBef>
              <a:buNone/>
              <a:defRPr sz="1000"/>
            </a:lvl1pPr>
          </a:lstStyle>
          <a:p>
            <a:pPr lvl="0"/>
            <a:r>
              <a:rPr lang="en-US" altLang="ko-KR" dirty="0"/>
              <a:t>[1] </a:t>
            </a:r>
            <a:r>
              <a:rPr lang="ko-KR" altLang="en-US" dirty="0"/>
              <a:t>각주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0E1F1E96-1049-4FFB-890F-A5D8A5C502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4136" y="341053"/>
            <a:ext cx="11463725" cy="729214"/>
          </a:xfrm>
        </p:spPr>
        <p:txBody>
          <a:bodyPr anchor="ctr">
            <a:normAutofit/>
          </a:bodyPr>
          <a:lstStyle>
            <a:lvl1pPr marL="0" indent="0">
              <a:buNone/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제목 스타일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AB5F52C-9025-4EE1-BA29-DAB39BBF8B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136" y="1255766"/>
            <a:ext cx="11463723" cy="1198790"/>
          </a:xfrm>
        </p:spPr>
        <p:txBody>
          <a:bodyPr>
            <a:spAutoFit/>
          </a:bodyPr>
          <a:lstStyle>
            <a:lvl1pPr marL="357188" indent="-357188" latinLnBrk="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u"/>
              <a:defRPr sz="2000"/>
            </a:lvl1pPr>
            <a:lvl2pPr latinLnBrk="0">
              <a:defRPr sz="1600"/>
            </a:lvl2pPr>
            <a:lvl3pPr marL="1143000" indent="-228600" latinLnBrk="0">
              <a:buFont typeface="맑은 고딕" panose="020B0503020000020004" pitchFamily="50" charset="-127"/>
              <a:buChar char="–"/>
              <a:defRPr sz="1400"/>
            </a:lvl3pPr>
            <a:lvl4pPr marL="1600200" indent="-228600">
              <a:buFont typeface="맑은 고딕" panose="020B0503020000020004" pitchFamily="50" charset="-127"/>
              <a:buChar char="·"/>
              <a:defRPr sz="14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  <a:endParaRPr lang="en-US" altLang="ko-KR" dirty="0"/>
          </a:p>
          <a:p>
            <a:pPr lvl="3"/>
            <a:r>
              <a:rPr lang="ko-KR" altLang="en-US" dirty="0"/>
              <a:t>네 번째 수준</a:t>
            </a:r>
          </a:p>
        </p:txBody>
      </p:sp>
      <p:pic>
        <p:nvPicPr>
          <p:cNvPr id="9" name="Picture 4" descr="중앙대학교 로고 png에 대한 이미지 검색결과">
            <a:extLst>
              <a:ext uri="{FF2B5EF4-FFF2-40B4-BE49-F238E27FC236}">
                <a16:creationId xmlns:a16="http://schemas.microsoft.com/office/drawing/2014/main" id="{2C11C73A-A8C1-433A-89AC-832CBB49F6F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09"/>
          <a:stretch/>
        </p:blipFill>
        <p:spPr bwMode="auto">
          <a:xfrm>
            <a:off x="10625521" y="309839"/>
            <a:ext cx="1202338" cy="685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21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10EC5C-7995-422B-B8CD-FBF12AC374A5}"/>
              </a:ext>
            </a:extLst>
          </p:cNvPr>
          <p:cNvSpPr/>
          <p:nvPr userDrawn="1"/>
        </p:nvSpPr>
        <p:spPr>
          <a:xfrm>
            <a:off x="2024062" y="3698269"/>
            <a:ext cx="8143876" cy="1305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37F2672-B060-4A5E-9015-518C91BBE8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24060" y="2720625"/>
            <a:ext cx="8143878" cy="840230"/>
          </a:xfrm>
        </p:spPr>
        <p:txBody>
          <a:bodyPr wrap="square">
            <a:spAutoFit/>
          </a:bodyPr>
          <a:lstStyle>
            <a:lvl1pPr marL="0" indent="0" algn="ctr">
              <a:buNone/>
              <a:defRPr sz="5400"/>
            </a:lvl1pPr>
          </a:lstStyle>
          <a:p>
            <a:pPr lvl="0"/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02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0AB48-0B71-4CE5-9895-0B15E670C1B1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B58B7-1292-4C76-A099-D0C2992FFC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12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0" r:id="rId3"/>
    <p:sldLayoutId id="2147483655" r:id="rId4"/>
    <p:sldLayoutId id="2147483654" r:id="rId5"/>
    <p:sldLayoutId id="2147483652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BC02F6-31E4-4657-B16D-E22E177F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CFE7146-B98D-4F67-865F-360CB919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0107"/>
            <a:ext cx="10515600" cy="2737895"/>
          </a:xfrm>
        </p:spPr>
        <p:txBody>
          <a:bodyPr>
            <a:normAutofit/>
          </a:bodyPr>
          <a:lstStyle/>
          <a:p>
            <a:r>
              <a:rPr lang="en-US" altLang="ko-KR"/>
              <a:t>Thread Systems and Synchronization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195433-D071-4AF6-BF69-0E1335D8CB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Project #1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E31A19-2794-45E2-B0F5-E72757D046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Operating Systems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686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DBD2-81B5-4D06-A316-BE59FCA4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6A4737-79E0-41F8-9BD0-8F2595CFEC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/>
              <a:t>단위 스텝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63CB68-DA18-4798-A3D1-347CF09F4F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136" y="1286349"/>
            <a:ext cx="11463724" cy="490339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/>
              <a:t>차량의 이동은 단위 스텝마다 </a:t>
            </a:r>
            <a:r>
              <a:rPr lang="en-US" altLang="ko-KR"/>
              <a:t>1</a:t>
            </a:r>
            <a:r>
              <a:rPr lang="ko-KR" altLang="en-US"/>
              <a:t>칸씩만 이동할 수 있다</a:t>
            </a:r>
            <a:endParaRPr lang="en-US" altLang="ko-KR"/>
          </a:p>
          <a:p>
            <a:pPr>
              <a:lnSpc>
                <a:spcPct val="120000"/>
              </a:lnSpc>
            </a:pPr>
            <a:endParaRPr lang="en-US" altLang="ko-KR"/>
          </a:p>
          <a:p>
            <a:pPr>
              <a:lnSpc>
                <a:spcPct val="120000"/>
              </a:lnSpc>
            </a:pPr>
            <a:r>
              <a:rPr lang="ko-KR" altLang="en-US"/>
              <a:t>단위 스텝은 감소할 수 없으며</a:t>
            </a:r>
            <a:r>
              <a:rPr lang="en-US" altLang="ko-KR"/>
              <a:t>, </a:t>
            </a:r>
            <a:r>
              <a:rPr lang="ko-KR" altLang="en-US"/>
              <a:t>증가만 해야한다</a:t>
            </a:r>
            <a:endParaRPr lang="en-US" altLang="ko-KR"/>
          </a:p>
          <a:p>
            <a:pPr>
              <a:lnSpc>
                <a:spcPct val="120000"/>
              </a:lnSpc>
            </a:pPr>
            <a:endParaRPr lang="en-US" altLang="ko-KR"/>
          </a:p>
          <a:p>
            <a:pPr>
              <a:lnSpc>
                <a:spcPct val="120000"/>
              </a:lnSpc>
            </a:pPr>
            <a:r>
              <a:rPr lang="ko-KR" altLang="en-US"/>
              <a:t>단위스텝은 이동가능한 모든 차량이 </a:t>
            </a:r>
            <a:r>
              <a:rPr lang="en-US" altLang="ko-KR"/>
              <a:t>1</a:t>
            </a:r>
            <a:r>
              <a:rPr lang="ko-KR" altLang="en-US"/>
              <a:t>칸씩만 전진을 마친 후에 증가되어야 한다</a:t>
            </a:r>
            <a:endParaRPr lang="en-US" altLang="ko-KR"/>
          </a:p>
          <a:p>
            <a:pPr>
              <a:lnSpc>
                <a:spcPct val="120000"/>
              </a:lnSpc>
            </a:pPr>
            <a:endParaRPr lang="en-US" altLang="ko-KR"/>
          </a:p>
          <a:p>
            <a:pPr>
              <a:lnSpc>
                <a:spcPct val="120000"/>
              </a:lnSpc>
            </a:pPr>
            <a:r>
              <a:rPr lang="ko-KR" altLang="en-US"/>
              <a:t>단위스텝은 전역변수 </a:t>
            </a:r>
            <a:r>
              <a:rPr lang="en-US" altLang="ko-KR" b="1" i="1">
                <a:solidFill>
                  <a:schemeClr val="accent6"/>
                </a:solidFill>
              </a:rPr>
              <a:t>int</a:t>
            </a:r>
            <a:r>
              <a:rPr lang="en-US" altLang="ko-KR" b="1" i="1"/>
              <a:t> crossroads_step</a:t>
            </a:r>
            <a:r>
              <a:rPr lang="en-US" altLang="ko-KR"/>
              <a:t> </a:t>
            </a:r>
            <a:r>
              <a:rPr lang="ko-KR" altLang="en-US"/>
              <a:t>변수에 저장하여야 한다</a:t>
            </a:r>
            <a:r>
              <a:rPr lang="en-US" altLang="ko-KR"/>
              <a:t>.</a:t>
            </a:r>
          </a:p>
          <a:p>
            <a:pPr>
              <a:lnSpc>
                <a:spcPct val="120000"/>
              </a:lnSpc>
            </a:pPr>
            <a:endParaRPr lang="en-US" altLang="ko-KR"/>
          </a:p>
          <a:p>
            <a:pPr>
              <a:lnSpc>
                <a:spcPct val="120000"/>
              </a:lnSpc>
            </a:pPr>
            <a:r>
              <a:rPr lang="ko-KR" altLang="en-US"/>
              <a:t>단위스텝이 변경될 때 </a:t>
            </a:r>
            <a:r>
              <a:rPr lang="en-US" altLang="ko-KR" b="1"/>
              <a:t>unitstep_changed()</a:t>
            </a:r>
            <a:r>
              <a:rPr lang="en-US" altLang="ko-KR"/>
              <a:t> </a:t>
            </a:r>
            <a:r>
              <a:rPr lang="ko-KR" altLang="en-US"/>
              <a:t>함수를 호출하여야 한다</a:t>
            </a:r>
            <a:r>
              <a:rPr lang="en-US" altLang="ko-KR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이 함수의 호출은 모든 스레드로부터 보호되어야 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2919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DBD2-81B5-4D06-A316-BE59FCA4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6A4737-79E0-41F8-9BD0-8F2595CFEC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/>
              <a:t>구현 요구사항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63CB68-DA18-4798-A3D1-347CF09F4F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136" y="1286349"/>
            <a:ext cx="11463724" cy="45186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i="1"/>
              <a:t>projects/crossroads </a:t>
            </a:r>
            <a:r>
              <a:rPr lang="ko-KR" altLang="en-US"/>
              <a:t>폴더 내에 있는 소스코드를 수정하거나 새로운 소스코드를 추가하여 교차로 문제를 해결할 것</a:t>
            </a:r>
            <a:r>
              <a:rPr lang="en-US" altLang="ko-KR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/>
              <a:t>각 차량은 단위 스텝당 최대 한칸만 전진할 수 있으며</a:t>
            </a:r>
            <a:r>
              <a:rPr lang="en-US" altLang="ko-KR"/>
              <a:t>, </a:t>
            </a:r>
            <a:r>
              <a:rPr lang="ko-KR" altLang="en-US"/>
              <a:t>이동가능한 모든 차량의 이동 끝날때까지 단위 스텝이 증가하지 않아야 함</a:t>
            </a:r>
            <a:r>
              <a:rPr lang="en-US" altLang="ko-KR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/>
              <a:t>단위스텝은 반드시 </a:t>
            </a:r>
            <a:r>
              <a:rPr lang="en-US" altLang="ko-KR" b="1" i="1"/>
              <a:t>‘crossroads.h’</a:t>
            </a:r>
            <a:r>
              <a:rPr lang="en-US" altLang="ko-KR"/>
              <a:t> </a:t>
            </a:r>
            <a:r>
              <a:rPr lang="ko-KR" altLang="en-US"/>
              <a:t>파일에 정의된 </a:t>
            </a:r>
            <a:r>
              <a:rPr lang="en-US" altLang="ko-KR" b="1" i="1">
                <a:solidFill>
                  <a:schemeClr val="accent6"/>
                </a:solidFill>
              </a:rPr>
              <a:t>int </a:t>
            </a:r>
            <a:r>
              <a:rPr lang="en-US" altLang="ko-KR" b="1" i="1"/>
              <a:t>crossroads_step</a:t>
            </a:r>
            <a:r>
              <a:rPr lang="en-US" altLang="ko-KR"/>
              <a:t> </a:t>
            </a:r>
            <a:r>
              <a:rPr lang="ko-KR" altLang="en-US"/>
              <a:t>변수에 저장되어야 함</a:t>
            </a:r>
            <a:endParaRPr lang="en-US" altLang="ko-KR"/>
          </a:p>
          <a:p>
            <a:pPr>
              <a:lnSpc>
                <a:spcPct val="120000"/>
              </a:lnSpc>
            </a:pPr>
            <a:r>
              <a:rPr lang="ko-KR" altLang="en-US"/>
              <a:t>단위스텝은 항상 증가하여야 하며 감소할 수 없음</a:t>
            </a:r>
            <a:endParaRPr lang="en-US" altLang="ko-KR"/>
          </a:p>
          <a:p>
            <a:pPr>
              <a:lnSpc>
                <a:spcPct val="120000"/>
              </a:lnSpc>
            </a:pPr>
            <a:r>
              <a:rPr lang="ko-KR" altLang="en-US"/>
              <a:t>단위스텝이 변경될 때 마다 </a:t>
            </a:r>
            <a:r>
              <a:rPr lang="en-US" altLang="ko-KR" b="1" i="1"/>
              <a:t>‘ats.h’ </a:t>
            </a:r>
            <a:r>
              <a:rPr lang="ko-KR" altLang="en-US"/>
              <a:t>파일에 정의된 </a:t>
            </a:r>
            <a:r>
              <a:rPr lang="en-US" altLang="ko-KR" b="1" i="1"/>
              <a:t>unitstep_changed()</a:t>
            </a:r>
            <a:r>
              <a:rPr lang="en-US" altLang="ko-KR"/>
              <a:t> </a:t>
            </a:r>
            <a:r>
              <a:rPr lang="ko-KR" altLang="en-US"/>
              <a:t>함수를 호출해야하며</a:t>
            </a:r>
            <a:r>
              <a:rPr lang="en-US" altLang="ko-KR"/>
              <a:t>, </a:t>
            </a:r>
            <a:r>
              <a:rPr lang="ko-KR" altLang="en-US"/>
              <a:t>이 함수는 모든 스레드로부터 보호되어야 함</a:t>
            </a:r>
            <a:endParaRPr lang="en-US" altLang="ko-KR"/>
          </a:p>
          <a:p>
            <a:pPr>
              <a:lnSpc>
                <a:spcPct val="120000"/>
              </a:lnSpc>
            </a:pPr>
            <a:r>
              <a:rPr lang="ko-KR" altLang="en-US"/>
              <a:t>차량이 교차로에 진입하는 방식을 제어하여 잠재적으로 발생 가능한 교착 상태를 해결해야 함</a:t>
            </a:r>
            <a:endParaRPr lang="en-US" altLang="ko-KR"/>
          </a:p>
          <a:p>
            <a:pPr>
              <a:lnSpc>
                <a:spcPct val="120000"/>
              </a:lnSpc>
            </a:pPr>
            <a:r>
              <a:rPr lang="ko-KR" altLang="en-US"/>
              <a:t>작성한 코드에 임의의 시간대기가 발생하지 않도록 해야함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059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DBD2-81B5-4D06-A316-BE59FCA4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6A4737-79E0-41F8-9BD0-8F2595CFEC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/>
              <a:t>주의사항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63CB68-DA18-4798-A3D1-347CF09F4F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136" y="1286349"/>
            <a:ext cx="11463724" cy="142038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i="1"/>
              <a:t>crossroads.c </a:t>
            </a:r>
            <a:r>
              <a:rPr lang="ko-KR" altLang="en-US" b="1" i="1"/>
              <a:t>및 </a:t>
            </a:r>
            <a:r>
              <a:rPr lang="en-US" altLang="ko-KR" b="1" i="1"/>
              <a:t>crossroads.h </a:t>
            </a:r>
            <a:r>
              <a:rPr lang="ko-KR" altLang="en-US" b="1" i="1"/>
              <a:t>파일은 </a:t>
            </a:r>
            <a:r>
              <a:rPr lang="ko-KR" altLang="en-US" b="1" i="1">
                <a:solidFill>
                  <a:srgbClr val="FF0000"/>
                </a:solidFill>
              </a:rPr>
              <a:t>수정할 수 없음</a:t>
            </a:r>
            <a:endParaRPr lang="en-US" altLang="ko-KR" b="1" i="1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b="1" i="1"/>
              <a:t>ats.c </a:t>
            </a:r>
            <a:r>
              <a:rPr lang="ko-KR" altLang="en-US" b="1" i="1"/>
              <a:t>및 </a:t>
            </a:r>
            <a:r>
              <a:rPr lang="en-US" altLang="ko-KR" b="1" i="1"/>
              <a:t>ats.h </a:t>
            </a:r>
            <a:r>
              <a:rPr lang="ko-KR" altLang="en-US" b="1" i="1"/>
              <a:t>파일은 </a:t>
            </a:r>
            <a:r>
              <a:rPr lang="ko-KR" altLang="en-US" b="1" i="1">
                <a:solidFill>
                  <a:srgbClr val="FF0000"/>
                </a:solidFill>
              </a:rPr>
              <a:t>수정할 수 없음</a:t>
            </a:r>
            <a:endParaRPr lang="en-US" altLang="ko-KR" b="1" i="1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en-US" altLang="ko-K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079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DBD2-81B5-4D06-A316-BE59FCA4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6A4737-79E0-41F8-9BD0-8F2595CFEC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/>
              <a:t>프로젝트 제출물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63CB68-DA18-4798-A3D1-347CF09F4F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136" y="1286349"/>
            <a:ext cx="11463724" cy="142038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/>
              <a:t>프로젝트 결과물</a:t>
            </a:r>
            <a:r>
              <a:rPr lang="en-US" altLang="ko-KR"/>
              <a:t>(</a:t>
            </a:r>
            <a:r>
              <a:rPr lang="ko-KR" altLang="en-US"/>
              <a:t>소스코드 </a:t>
            </a:r>
            <a:r>
              <a:rPr lang="en-US" altLang="ko-KR"/>
              <a:t>+ </a:t>
            </a:r>
            <a:r>
              <a:rPr lang="ko-KR" altLang="en-US"/>
              <a:t>프로젝트 보고서</a:t>
            </a:r>
            <a:r>
              <a:rPr lang="en-US" altLang="ko-KR"/>
              <a:t>)</a:t>
            </a:r>
            <a:r>
              <a:rPr lang="ko-KR" altLang="en-US"/>
              <a:t>은 압축하여 </a:t>
            </a:r>
            <a:r>
              <a:rPr lang="en-US" altLang="ko-KR"/>
              <a:t>e-class</a:t>
            </a:r>
            <a:r>
              <a:rPr lang="ko-KR" altLang="en-US"/>
              <a:t>를 통하여 제출</a:t>
            </a:r>
            <a:endParaRPr lang="en-US" altLang="ko-KR"/>
          </a:p>
          <a:p>
            <a:pPr>
              <a:lnSpc>
                <a:spcPct val="120000"/>
              </a:lnSpc>
            </a:pPr>
            <a:endParaRPr lang="en-US" altLang="ko-KR"/>
          </a:p>
          <a:p>
            <a:pPr>
              <a:lnSpc>
                <a:spcPct val="120000"/>
              </a:lnSpc>
            </a:pPr>
            <a:r>
              <a:rPr lang="ko-KR" altLang="en-US"/>
              <a:t>프로젝트 폴더 압축 전</a:t>
            </a:r>
            <a:r>
              <a:rPr lang="en-US" altLang="ko-KR"/>
              <a:t>, </a:t>
            </a:r>
            <a:r>
              <a:rPr lang="en-US" altLang="ko-KR" b="1" i="1"/>
              <a:t>‘make clean’ </a:t>
            </a:r>
            <a:r>
              <a:rPr lang="ko-KR" altLang="en-US"/>
              <a:t>을 통해 빌드 파일을 모두 제거한 후 압축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6630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8746DF-0B45-40C4-BE6C-61FF90398D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Q&amp;A</a:t>
            </a:r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9FAF3B-E2F3-448E-860E-5459CC3C84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44CB58B7-1292-4C76-A099-D0C2992FFC5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38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DBD2-81B5-4D06-A316-BE59FCA4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6A4737-79E0-41F8-9BD0-8F2595CFEC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Project introduction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63CB68-DA18-4798-A3D1-347CF09F4F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135" y="1286349"/>
            <a:ext cx="11507161" cy="35210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/>
              <a:t>Pintos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교육용 </a:t>
            </a:r>
            <a:r>
              <a:rPr lang="en-US" altLang="ko-KR"/>
              <a:t>OS</a:t>
            </a:r>
            <a:r>
              <a:rPr lang="ko-KR" altLang="en-US"/>
              <a:t>로</a:t>
            </a:r>
            <a:r>
              <a:rPr lang="en-US" altLang="ko-KR"/>
              <a:t>, </a:t>
            </a:r>
            <a:r>
              <a:rPr lang="ko-KR" altLang="en-US"/>
              <a:t>커널스레드</a:t>
            </a:r>
            <a:r>
              <a:rPr lang="en-US" altLang="ko-KR"/>
              <a:t>, </a:t>
            </a:r>
            <a:r>
              <a:rPr lang="ko-KR" altLang="en-US"/>
              <a:t>메모리관리</a:t>
            </a:r>
            <a:r>
              <a:rPr lang="en-US" altLang="ko-KR"/>
              <a:t>, </a:t>
            </a:r>
            <a:r>
              <a:rPr lang="ko-KR" altLang="en-US"/>
              <a:t>파일시스템등을 이해할 수 있도록 설계 및 구현된 </a:t>
            </a:r>
            <a:r>
              <a:rPr lang="en-US" altLang="ko-KR"/>
              <a:t>OS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/>
              <a:t>x86</a:t>
            </a:r>
            <a:r>
              <a:rPr lang="ko-KR" altLang="en-US"/>
              <a:t> 아키텍처에서 동작할 수 있도록 설계되었으나</a:t>
            </a:r>
            <a:r>
              <a:rPr lang="en-US" altLang="ko-KR"/>
              <a:t>, </a:t>
            </a:r>
            <a:r>
              <a:rPr lang="ko-KR" altLang="en-US"/>
              <a:t>본 프로젝트에서는 </a:t>
            </a:r>
            <a:r>
              <a:rPr lang="en-US" altLang="ko-KR"/>
              <a:t>QEMU </a:t>
            </a:r>
            <a:r>
              <a:rPr lang="ko-KR" altLang="en-US"/>
              <a:t>기반의 가상머신에서 실행하는것으로 가정한다</a:t>
            </a:r>
            <a:r>
              <a:rPr lang="en-US" altLang="ko-KR"/>
              <a:t>.</a:t>
            </a:r>
          </a:p>
          <a:p>
            <a:pPr>
              <a:lnSpc>
                <a:spcPct val="120000"/>
              </a:lnSpc>
            </a:pPr>
            <a:endParaRPr lang="en-US" altLang="ko-KR"/>
          </a:p>
          <a:p>
            <a:pPr>
              <a:lnSpc>
                <a:spcPct val="120000"/>
              </a:lnSpc>
            </a:pPr>
            <a:r>
              <a:rPr lang="ko-KR" altLang="en-US"/>
              <a:t>프로젝트의 목표</a:t>
            </a:r>
            <a:endParaRPr lang="en-US" altLang="ko-KR"/>
          </a:p>
          <a:p>
            <a:pPr lvl="1">
              <a:lnSpc>
                <a:spcPct val="120000"/>
              </a:lnSpc>
            </a:pPr>
            <a:r>
              <a:rPr lang="en-US" altLang="ko-KR"/>
              <a:t>Pintos</a:t>
            </a:r>
            <a:r>
              <a:rPr lang="ko-KR" altLang="en-US"/>
              <a:t>가 제공하는 스레드 시스템 과 세마포어 동기화장치의 이해</a:t>
            </a:r>
            <a:endParaRPr lang="en-US" altLang="ko-KR"/>
          </a:p>
          <a:p>
            <a:pPr lvl="1">
              <a:lnSpc>
                <a:spcPct val="120000"/>
              </a:lnSpc>
            </a:pPr>
            <a:r>
              <a:rPr lang="ko-KR" altLang="en-US"/>
              <a:t>동기화 관련 문제의 해결</a:t>
            </a:r>
            <a:endParaRPr lang="en-US" altLang="ko-KR"/>
          </a:p>
          <a:p>
            <a:pPr lvl="1">
              <a:lnSpc>
                <a:spcPct val="120000"/>
              </a:lnSpc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49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DBD2-81B5-4D06-A316-BE59FCA4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6A4737-79E0-41F8-9BD0-8F2595CFEC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/>
              <a:t>교차로 문제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63CB68-DA18-4798-A3D1-347CF09F4F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135" y="1286349"/>
            <a:ext cx="11507161" cy="364202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/>
              <a:t>사거리로 접근하는 차량들이 충돌하지 않고</a:t>
            </a:r>
            <a:r>
              <a:rPr lang="en-US" altLang="ko-KR"/>
              <a:t>, </a:t>
            </a:r>
            <a:r>
              <a:rPr lang="ko-KR" altLang="en-US"/>
              <a:t>교착상태의 발생 없이 정상적으로 주행할 수 있도록 하는 제어 코드를 구현하는 문제</a:t>
            </a:r>
            <a:endParaRPr lang="en-US" altLang="ko-KR"/>
          </a:p>
          <a:p>
            <a:pPr>
              <a:lnSpc>
                <a:spcPct val="120000"/>
              </a:lnSpc>
            </a:pPr>
            <a:endParaRPr lang="en-US" altLang="ko-KR"/>
          </a:p>
          <a:p>
            <a:pPr>
              <a:lnSpc>
                <a:spcPct val="120000"/>
              </a:lnSpc>
            </a:pPr>
            <a:r>
              <a:rPr lang="ko-KR" altLang="en-US"/>
              <a:t>각 차량은 개별 스레드로 동작</a:t>
            </a:r>
            <a:endParaRPr lang="en-US" altLang="ko-KR"/>
          </a:p>
          <a:p>
            <a:pPr>
              <a:lnSpc>
                <a:spcPct val="120000"/>
              </a:lnSpc>
            </a:pPr>
            <a:endParaRPr lang="en-US" altLang="ko-KR"/>
          </a:p>
          <a:p>
            <a:pPr>
              <a:lnSpc>
                <a:spcPct val="120000"/>
              </a:lnSpc>
            </a:pPr>
            <a:r>
              <a:rPr lang="ko-KR" altLang="en-US"/>
              <a:t>각 차량은 단위 스텝당 한칸만 전진 가능</a:t>
            </a:r>
            <a:endParaRPr lang="en-US" altLang="ko-KR"/>
          </a:p>
          <a:p>
            <a:pPr lvl="1">
              <a:lnSpc>
                <a:spcPct val="120000"/>
              </a:lnSpc>
            </a:pPr>
            <a:endParaRPr lang="en-US" altLang="ko-KR"/>
          </a:p>
          <a:p>
            <a:pPr>
              <a:lnSpc>
                <a:spcPct val="120000"/>
              </a:lnSpc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463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DBD2-81B5-4D06-A316-BE59FCA4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6A4737-79E0-41F8-9BD0-8F2595CFEC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/>
              <a:t>교차로 정보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63CB68-DA18-4798-A3D1-347CF09F4F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136" y="1286349"/>
            <a:ext cx="7450598" cy="437094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/>
              <a:t>7x7 </a:t>
            </a:r>
            <a:r>
              <a:rPr lang="ko-KR" altLang="en-US"/>
              <a:t>그리드</a:t>
            </a:r>
            <a:endParaRPr lang="en-US" altLang="ko-KR"/>
          </a:p>
          <a:p>
            <a:pPr lvl="1">
              <a:lnSpc>
                <a:spcPct val="120000"/>
              </a:lnSpc>
            </a:pPr>
            <a:r>
              <a:rPr lang="ko-KR" altLang="en-US"/>
              <a:t>각 도로의 이름은 서쪽부터 반시계방향으로 </a:t>
            </a:r>
            <a:r>
              <a:rPr lang="en-US" altLang="ko-KR"/>
              <a:t>A,B,C,D 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/>
          </a:p>
          <a:p>
            <a:pPr>
              <a:lnSpc>
                <a:spcPct val="120000"/>
              </a:lnSpc>
            </a:pPr>
            <a:r>
              <a:rPr lang="ko-KR" altLang="en-US"/>
              <a:t>각 도로는 세마포어를 통해 한 칸에 한대의 차량만 점유할 수 있도록 구현되어 있다</a:t>
            </a:r>
            <a:r>
              <a:rPr lang="en-US" altLang="ko-KR"/>
              <a:t>.</a:t>
            </a:r>
          </a:p>
          <a:p>
            <a:pPr>
              <a:lnSpc>
                <a:spcPct val="120000"/>
              </a:lnSpc>
            </a:pPr>
            <a:endParaRPr lang="en-US" altLang="ko-KR"/>
          </a:p>
          <a:p>
            <a:pPr>
              <a:lnSpc>
                <a:spcPct val="120000"/>
              </a:lnSpc>
            </a:pPr>
            <a:r>
              <a:rPr lang="ko-KR" altLang="en-US"/>
              <a:t>교차로는 차량이 교차로에 진입하면 경로가 겹치는 다른 차량의 진입이 제한되어야 한다</a:t>
            </a:r>
            <a:r>
              <a:rPr lang="en-US" altLang="ko-KR"/>
              <a:t>.</a:t>
            </a:r>
          </a:p>
          <a:p>
            <a:pPr>
              <a:lnSpc>
                <a:spcPct val="120000"/>
              </a:lnSpc>
            </a:pPr>
            <a:endParaRPr lang="en-US" altLang="ko-KR"/>
          </a:p>
          <a:p>
            <a:pPr>
              <a:lnSpc>
                <a:spcPct val="120000"/>
              </a:lnSpc>
            </a:pPr>
            <a:r>
              <a:rPr lang="en-US" altLang="ko-KR"/>
              <a:t>projects/crossroads/vehicle.c </a:t>
            </a:r>
            <a:r>
              <a:rPr lang="ko-KR" altLang="en-US"/>
              <a:t>를 참고</a:t>
            </a:r>
            <a:endParaRPr lang="en-US" altLang="ko-KR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443CA62-E92D-4B50-B7E0-FAF229971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44321"/>
              </p:ext>
            </p:extLst>
          </p:nvPr>
        </p:nvGraphicFramePr>
        <p:xfrm>
          <a:off x="8085667" y="1286348"/>
          <a:ext cx="3742193" cy="3615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5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45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6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55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55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11823" marR="111823" marT="55911" marB="55911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17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DBD2-81B5-4D06-A316-BE59FCA4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6A4737-79E0-41F8-9BD0-8F2595CFEC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/>
              <a:t>차량의 이동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63CB68-DA18-4798-A3D1-347CF09F4F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136" y="1286349"/>
            <a:ext cx="11463724" cy="79457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/>
              <a:t>도로 </a:t>
            </a:r>
            <a:r>
              <a:rPr lang="en-US" altLang="ko-KR"/>
              <a:t>A</a:t>
            </a:r>
            <a:r>
              <a:rPr lang="ko-KR" altLang="en-US"/>
              <a:t>에서 교차로로 진입한 차량은 </a:t>
            </a:r>
            <a:r>
              <a:rPr lang="en-US" altLang="ko-KR"/>
              <a:t>B,C,D </a:t>
            </a:r>
            <a:r>
              <a:rPr lang="ko-KR" altLang="en-US"/>
              <a:t>중 하나로 진행할 수 있다</a:t>
            </a:r>
            <a:r>
              <a:rPr lang="en-US" altLang="ko-KR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B1CF86-700E-471D-BC69-82CEBB6BE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373" y="1952483"/>
            <a:ext cx="5037227" cy="456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73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DBD2-81B5-4D06-A316-BE59FCA4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6A4737-79E0-41F8-9BD0-8F2595CFEC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/>
              <a:t>차량의 이동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63CB68-DA18-4798-A3D1-347CF09F4F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136" y="1286349"/>
            <a:ext cx="11463724" cy="79457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/>
              <a:t>A-&gt;C</a:t>
            </a:r>
            <a:r>
              <a:rPr lang="ko-KR" altLang="en-US"/>
              <a:t>로 이동하는 차량이 교차로에 진입한 동안</a:t>
            </a:r>
            <a:r>
              <a:rPr lang="en-US" altLang="ko-KR"/>
              <a:t>, C-&gt;A </a:t>
            </a:r>
            <a:r>
              <a:rPr lang="ko-KR" altLang="en-US"/>
              <a:t>로 이동하는 차량도 교차로에 진입하여 정상 주행할 수 있다</a:t>
            </a:r>
            <a:r>
              <a:rPr lang="en-US" altLang="ko-KR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D06471-EAC3-46BE-8FF4-D771DF279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585" y="1979778"/>
            <a:ext cx="5392825" cy="48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5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DBD2-81B5-4D06-A316-BE59FCA4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6A4737-79E0-41F8-9BD0-8F2595CFEC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/>
              <a:t>차량의 이동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63CB68-DA18-4798-A3D1-347CF09F4F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136" y="1286349"/>
            <a:ext cx="11463724" cy="166148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/>
              <a:t>A-&gt;C</a:t>
            </a:r>
            <a:r>
              <a:rPr lang="ko-KR" altLang="en-US"/>
              <a:t>로 이동하는 차량이 교차로에 진입한 동안</a:t>
            </a:r>
            <a:r>
              <a:rPr lang="en-US" altLang="ko-KR"/>
              <a:t>, C-&gt;D </a:t>
            </a:r>
            <a:r>
              <a:rPr lang="ko-KR" altLang="en-US"/>
              <a:t>로 이동하는 차량은 경로가 겹치지 않기 때문에 교차로에 진입하여 정상 주행할 수 있다</a:t>
            </a:r>
            <a:r>
              <a:rPr lang="en-US" altLang="ko-KR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/>
              <a:t>하지만 </a:t>
            </a:r>
            <a:r>
              <a:rPr lang="en-US" altLang="ko-KR"/>
              <a:t>C-&gt;B</a:t>
            </a:r>
            <a:r>
              <a:rPr lang="ko-KR" altLang="en-US"/>
              <a:t>로 이동하는 차량은 </a:t>
            </a:r>
            <a:r>
              <a:rPr lang="en-US" altLang="ko-KR"/>
              <a:t>A-&gt;C </a:t>
            </a:r>
            <a:r>
              <a:rPr lang="ko-KR" altLang="en-US"/>
              <a:t>로 이동하는 차량과 경로가 겹치기 때문에 교차로로 진입할 수 없다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E40D1A-714F-40D6-8FD0-35489C1B8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595" y="2578498"/>
            <a:ext cx="4722750" cy="427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DBD2-81B5-4D06-A316-BE59FCA4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6A4737-79E0-41F8-9BD0-8F2595CFEC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/>
              <a:t>차량의 이동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63CB68-DA18-4798-A3D1-347CF09F4F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136" y="1286349"/>
            <a:ext cx="11463724" cy="79457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/>
              <a:t>A-&gt;B</a:t>
            </a:r>
            <a:r>
              <a:rPr lang="ko-KR" altLang="en-US"/>
              <a:t>로 이동하는 차량이 교차로에 진입한 경우에도 경로가 겹치지 않는 </a:t>
            </a:r>
            <a:r>
              <a:rPr lang="en-US" altLang="ko-KR"/>
              <a:t>B-&gt;A</a:t>
            </a:r>
            <a:r>
              <a:rPr lang="ko-KR" altLang="en-US"/>
              <a:t>로 이동하는 차량은 정상적으로 교차로로 진입해 주행할 수 있다</a:t>
            </a:r>
            <a:r>
              <a:rPr lang="en-US" altLang="ko-KR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1C1F83-BD70-4658-A14B-0019D5A5C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343" y="2667000"/>
            <a:ext cx="4625081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1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DBD2-81B5-4D06-A316-BE59FCA4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6A4737-79E0-41F8-9BD0-8F2595CFEC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/>
              <a:t>차량의 이동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63CB68-DA18-4798-A3D1-347CF09F4F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136" y="1286349"/>
            <a:ext cx="11463724" cy="166148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/>
              <a:t>A-&gt;D</a:t>
            </a:r>
            <a:r>
              <a:rPr lang="ko-KR" altLang="en-US"/>
              <a:t>로 이동하는 차량이 교차로에 진입한 경우</a:t>
            </a:r>
            <a:r>
              <a:rPr lang="en-US" altLang="ko-KR"/>
              <a:t>, </a:t>
            </a:r>
            <a:r>
              <a:rPr lang="ko-KR" altLang="en-US"/>
              <a:t>경로가 겹치지 않는 </a:t>
            </a:r>
            <a:r>
              <a:rPr lang="en-US" altLang="ko-KR"/>
              <a:t>D-&gt;A</a:t>
            </a:r>
            <a:r>
              <a:rPr lang="ko-KR" altLang="en-US"/>
              <a:t>로 이동하는 차량은 정상적으로 교차로에 진입하고 주행할 수 있지만</a:t>
            </a:r>
            <a:endParaRPr lang="en-US" altLang="ko-KR"/>
          </a:p>
          <a:p>
            <a:pPr>
              <a:lnSpc>
                <a:spcPct val="120000"/>
              </a:lnSpc>
            </a:pPr>
            <a:r>
              <a:rPr lang="en-US" altLang="ko-KR"/>
              <a:t>C-&gt;(D,A,B) B-&gt;(A,C,D) </a:t>
            </a:r>
            <a:r>
              <a:rPr lang="ko-KR" altLang="en-US"/>
              <a:t>로 진행하고자 하는 차량은 </a:t>
            </a:r>
            <a:br>
              <a:rPr lang="en-US" altLang="ko-KR"/>
            </a:br>
            <a:r>
              <a:rPr lang="ko-KR" altLang="en-US"/>
              <a:t>교차로에 진입할 수 없다</a:t>
            </a:r>
            <a:r>
              <a:rPr lang="en-US" altLang="ko-KR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8BA97D-1D9A-4195-A945-A74C7870C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1863504"/>
            <a:ext cx="5511799" cy="49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0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40729</TotalTime>
  <Words>599</Words>
  <Application>Microsoft Office PowerPoint</Application>
  <PresentationFormat>와이드스크린</PresentationFormat>
  <Paragraphs>121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맑은 고딕</vt:lpstr>
      <vt:lpstr>Wingdings</vt:lpstr>
      <vt:lpstr>Office 테마</vt:lpstr>
      <vt:lpstr>Thread Systems and Synchronization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남상혁</cp:lastModifiedBy>
  <cp:revision>828</cp:revision>
  <cp:lastPrinted>2021-01-06T05:23:45Z</cp:lastPrinted>
  <dcterms:created xsi:type="dcterms:W3CDTF">2018-05-25T09:24:56Z</dcterms:created>
  <dcterms:modified xsi:type="dcterms:W3CDTF">2022-04-13T06:38:15Z</dcterms:modified>
</cp:coreProperties>
</file>