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70" r:id="rId3"/>
    <p:sldId id="371" r:id="rId4"/>
    <p:sldId id="378" r:id="rId5"/>
    <p:sldId id="379" r:id="rId6"/>
    <p:sldId id="384" r:id="rId7"/>
    <p:sldId id="385" r:id="rId8"/>
    <p:sldId id="386" r:id="rId9"/>
    <p:sldId id="387" r:id="rId10"/>
    <p:sldId id="388" r:id="rId11"/>
    <p:sldId id="380" r:id="rId12"/>
    <p:sldId id="381" r:id="rId13"/>
    <p:sldId id="383" r:id="rId14"/>
  </p:sldIdLst>
  <p:sldSz cx="12192000" cy="6858000"/>
  <p:notesSz cx="6797675" cy="9928225"/>
  <p:embeddedFontLst>
    <p:embeddedFont>
      <p:font typeface="Cambria Math" panose="02040503050406030204" pitchFamily="18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승우" initials="박승" lastIdx="1" clrIdx="0">
    <p:extLst>
      <p:ext uri="{19B8F6BF-5375-455C-9EA6-DF929625EA0E}">
        <p15:presenceInfo xmlns:p15="http://schemas.microsoft.com/office/powerpoint/2012/main" userId="13223fcda69078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C1C29"/>
    <a:srgbClr val="41719C"/>
    <a:srgbClr val="ED7D31"/>
    <a:srgbClr val="00B050"/>
    <a:srgbClr val="4472C4"/>
    <a:srgbClr val="BFBFBF"/>
    <a:srgbClr val="F4F9F1"/>
    <a:srgbClr val="FFE69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5865" autoAdjust="0"/>
  </p:normalViewPr>
  <p:slideViewPr>
    <p:cSldViewPr snapToGrid="0">
      <p:cViewPr varScale="1">
        <p:scale>
          <a:sx n="106" d="100"/>
          <a:sy n="106" d="100"/>
        </p:scale>
        <p:origin x="155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notesViewPr>
    <p:cSldViewPr snapToGrid="0">
      <p:cViewPr varScale="1">
        <p:scale>
          <a:sx n="88" d="100"/>
          <a:sy n="88" d="100"/>
        </p:scale>
        <p:origin x="23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EAE353-146D-4CFD-98A6-692B9BB45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14DA0-C104-49DD-AAD7-CD1437244A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r">
              <a:defRPr sz="1200"/>
            </a:lvl1pPr>
          </a:lstStyle>
          <a:p>
            <a:fld id="{05EE3A9C-CFEF-46E4-A151-FB8752ADB4B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31898-98B6-4B7D-9F97-A271DA890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513DC-8EF7-43A3-ABF8-5C3C3515A0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r">
              <a:defRPr sz="1200"/>
            </a:lvl1pPr>
          </a:lstStyle>
          <a:p>
            <a:fld id="{FA4A5712-3F53-4879-979D-25DE038A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4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r">
              <a:defRPr sz="1200"/>
            </a:lvl1pPr>
          </a:lstStyle>
          <a:p>
            <a:fld id="{5B6532DE-FEF9-47B0-987C-1B8E3018E62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8"/>
          </a:xfrm>
          <a:prstGeom prst="rect">
            <a:avLst/>
          </a:prstGeom>
        </p:spPr>
        <p:txBody>
          <a:bodyPr vert="horz" lIns="91312" tIns="45657" rIns="91312" bIns="4565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r">
              <a:defRPr sz="1200"/>
            </a:lvl1pPr>
          </a:lstStyle>
          <a:p>
            <a:fld id="{D57DE34B-36B8-42A6-A06E-0C4162C31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9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7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1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2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1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1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3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5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7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5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3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84CD6-AF62-4E12-A91C-C399C7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9A1E1-6AF7-4C1B-8435-93D956A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64B5-1E76-442C-8701-84DAE3A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C9EDF-3A73-4CC7-A101-8C30220B9D76}"/>
              </a:ext>
            </a:extLst>
          </p:cNvPr>
          <p:cNvSpPr/>
          <p:nvPr userDrawn="1"/>
        </p:nvSpPr>
        <p:spPr>
          <a:xfrm>
            <a:off x="2024062" y="3433226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7A3C27D-0475-4355-A6C9-C3CB29F8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439"/>
            <a:ext cx="10515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8ADC5C5-005E-48B5-849A-236AE5DA9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4062" y="4588531"/>
            <a:ext cx="8143876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장소</a:t>
            </a:r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9410CEAE-795C-4970-8CE7-944578A3AC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825" y="5178094"/>
            <a:ext cx="3054350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02608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84CD6-AF62-4E12-A91C-C399C7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9A1E1-6AF7-4C1B-8435-93D956A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64B5-1E76-442C-8701-84DAE3A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C9EDF-3A73-4CC7-A101-8C30220B9D76}"/>
              </a:ext>
            </a:extLst>
          </p:cNvPr>
          <p:cNvSpPr/>
          <p:nvPr userDrawn="1"/>
        </p:nvSpPr>
        <p:spPr>
          <a:xfrm>
            <a:off x="2024062" y="3433226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7A3C27D-0475-4355-A6C9-C3CB29F8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439"/>
            <a:ext cx="10515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8ADC5C5-005E-48B5-849A-236AE5DA9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4062" y="4588531"/>
            <a:ext cx="8143876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장소</a:t>
            </a:r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9410CEAE-795C-4970-8CE7-944578A3AC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825" y="5178094"/>
            <a:ext cx="3054350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날짜</a:t>
            </a:r>
          </a:p>
        </p:txBody>
      </p:sp>
      <p:pic>
        <p:nvPicPr>
          <p:cNvPr id="9" name="Picture 4" descr="중앙대학교 로고 png에 대한 이미지 검색결과">
            <a:extLst>
              <a:ext uri="{FF2B5EF4-FFF2-40B4-BE49-F238E27FC236}">
                <a16:creationId xmlns:a16="http://schemas.microsoft.com/office/drawing/2014/main" id="{F4E64BA1-64E7-43AC-80F0-FE1E74E14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20" y="5852006"/>
            <a:ext cx="2766160" cy="790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AFD0865-928C-4ED3-AB98-D13BBAEE8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05575"/>
            <a:ext cx="11887200" cy="298450"/>
          </a:xfrm>
        </p:spPr>
        <p:txBody>
          <a:bodyPr anchor="b">
            <a:noAutofit/>
          </a:bodyPr>
          <a:lstStyle>
            <a:lvl1pPr marL="179388" indent="-179388">
              <a:lnSpc>
                <a:spcPct val="100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[1] </a:t>
            </a:r>
            <a:r>
              <a:rPr lang="ko-KR" altLang="en-US" dirty="0"/>
              <a:t>각주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012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/wo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327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AFD0865-928C-4ED3-AB98-D13BBAEE8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05575"/>
            <a:ext cx="11887200" cy="298450"/>
          </a:xfrm>
        </p:spPr>
        <p:txBody>
          <a:bodyPr anchor="b">
            <a:noAutofit/>
          </a:bodyPr>
          <a:lstStyle>
            <a:lvl1pPr marL="179388" indent="-179388">
              <a:lnSpc>
                <a:spcPct val="100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[1] </a:t>
            </a:r>
            <a:r>
              <a:rPr lang="ko-KR" altLang="en-US" dirty="0"/>
              <a:t>각주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55766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  <p:pic>
        <p:nvPicPr>
          <p:cNvPr id="9" name="Picture 4" descr="중앙대학교 로고 png에 대한 이미지 검색결과">
            <a:extLst>
              <a:ext uri="{FF2B5EF4-FFF2-40B4-BE49-F238E27FC236}">
                <a16:creationId xmlns:a16="http://schemas.microsoft.com/office/drawing/2014/main" id="{2C11C73A-A8C1-433A-89AC-832CBB49F6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9"/>
          <a:stretch/>
        </p:blipFill>
        <p:spPr bwMode="auto">
          <a:xfrm>
            <a:off x="10625521" y="309839"/>
            <a:ext cx="1202338" cy="685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10EC5C-7995-422B-B8CD-FBF12AC374A5}"/>
              </a:ext>
            </a:extLst>
          </p:cNvPr>
          <p:cNvSpPr/>
          <p:nvPr userDrawn="1"/>
        </p:nvSpPr>
        <p:spPr>
          <a:xfrm>
            <a:off x="2024062" y="3698269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7F2672-B060-4A5E-9015-518C91BBE8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4060" y="2720625"/>
            <a:ext cx="8143878" cy="840230"/>
          </a:xfrm>
        </p:spPr>
        <p:txBody>
          <a:bodyPr wrap="square">
            <a:sp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AB48-0B71-4CE5-9895-0B15E670C1B1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58B7-1292-4C76-A099-D0C2992FFC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0" r:id="rId3"/>
    <p:sldLayoutId id="2147483655" r:id="rId4"/>
    <p:sldLayoutId id="2147483654" r:id="rId5"/>
    <p:sldLayoutId id="214748365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BC02F6-31E4-4657-B16D-E22E177F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FE7146-B98D-4F67-865F-360CB919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107"/>
            <a:ext cx="10515600" cy="2737895"/>
          </a:xfrm>
        </p:spPr>
        <p:txBody>
          <a:bodyPr>
            <a:normAutofit/>
          </a:bodyPr>
          <a:lstStyle/>
          <a:p>
            <a:r>
              <a:rPr lang="en-US" altLang="ko-KR"/>
              <a:t>Page Allocation and</a:t>
            </a:r>
            <a:br>
              <a:rPr lang="en-US" altLang="ko-KR"/>
            </a:br>
            <a:r>
              <a:rPr lang="en-US" altLang="ko-KR"/>
              <a:t> Task Scheduling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95433-D071-4AF6-BF69-0E1335D8C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Project #2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E31A19-2794-45E2-B0F5-E72757D04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Operating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8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구현 요구사항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215905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/>
              <a:t>threads/thread.h, threads/thread.c</a:t>
            </a:r>
            <a:r>
              <a:rPr lang="en-US" altLang="ko-KR"/>
              <a:t> </a:t>
            </a:r>
            <a:r>
              <a:rPr lang="ko-KR" altLang="en-US"/>
              <a:t>에 </a:t>
            </a:r>
            <a:r>
              <a:rPr lang="en-US" altLang="ko-KR"/>
              <a:t>MFQ </a:t>
            </a:r>
            <a:r>
              <a:rPr lang="ko-KR" altLang="en-US"/>
              <a:t>스케줄러를 구현하고</a:t>
            </a:r>
            <a:r>
              <a:rPr lang="en-US" altLang="ko-KR"/>
              <a:t>, </a:t>
            </a:r>
            <a:r>
              <a:rPr lang="ko-KR" altLang="en-US"/>
              <a:t>기존의 </a:t>
            </a:r>
            <a:r>
              <a:rPr lang="en-US" altLang="ko-KR"/>
              <a:t>RR </a:t>
            </a:r>
            <a:r>
              <a:rPr lang="ko-KR" altLang="en-US"/>
              <a:t>스케줄러 대신 </a:t>
            </a:r>
            <a:r>
              <a:rPr lang="en-US" altLang="ko-KR"/>
              <a:t>MFQ </a:t>
            </a:r>
            <a:r>
              <a:rPr lang="ko-KR" altLang="en-US"/>
              <a:t>스케줄러를 사용하도록 수정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MFQ </a:t>
            </a:r>
            <a:r>
              <a:rPr lang="ko-KR" altLang="en-US"/>
              <a:t>스케줄러의 테스트를 위한 테스트 방법을 고안하여 테스트 프로그램을 </a:t>
            </a:r>
            <a:r>
              <a:rPr lang="en-US" altLang="ko-KR" b="1"/>
              <a:t>projects/mfq/mfq.c </a:t>
            </a:r>
            <a:r>
              <a:rPr lang="ko-KR" altLang="en-US"/>
              <a:t>에 구현</a:t>
            </a:r>
            <a:r>
              <a:rPr lang="en-US" altLang="ko-KR"/>
              <a:t>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42067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주의사항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129214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새로운 파일의 추가는 </a:t>
            </a:r>
            <a:r>
              <a:rPr lang="en-US" altLang="ko-KR"/>
              <a:t>‘projects/mfa’, ‘projects/pa’ </a:t>
            </a:r>
            <a:r>
              <a:rPr lang="ko-KR" altLang="en-US"/>
              <a:t>폴더 내로만 제한됨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코드의 수정은 </a:t>
            </a:r>
            <a:r>
              <a:rPr lang="en-US" altLang="ko-KR"/>
              <a:t>projects </a:t>
            </a:r>
            <a:r>
              <a:rPr lang="ko-KR" altLang="en-US"/>
              <a:t>폴더 내부의 파일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threads </a:t>
            </a:r>
            <a:r>
              <a:rPr lang="ko-KR" altLang="en-US"/>
              <a:t>폴더 내부 </a:t>
            </a:r>
            <a:r>
              <a:rPr lang="en-US" altLang="ko-KR"/>
              <a:t>palloc.c, palloc.h, thread.c, thread.h </a:t>
            </a:r>
            <a:r>
              <a:rPr lang="ko-KR" altLang="en-US"/>
              <a:t>로 제한됨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07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프로젝트 제출물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34106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프로젝트 결과물</a:t>
            </a:r>
            <a:r>
              <a:rPr lang="en-US" altLang="ko-KR"/>
              <a:t>(</a:t>
            </a:r>
            <a:r>
              <a:rPr lang="ko-KR" altLang="en-US"/>
              <a:t>소스코드 압축파일 </a:t>
            </a:r>
            <a:r>
              <a:rPr lang="en-US" altLang="ko-KR"/>
              <a:t>+ </a:t>
            </a:r>
            <a:r>
              <a:rPr lang="ko-KR" altLang="en-US"/>
              <a:t>프로젝트 보고서</a:t>
            </a:r>
            <a:r>
              <a:rPr lang="en-US" altLang="ko-KR"/>
              <a:t>)</a:t>
            </a:r>
            <a:r>
              <a:rPr lang="ko-KR" altLang="en-US"/>
              <a:t>은 압축하여 </a:t>
            </a:r>
            <a:r>
              <a:rPr lang="en-US" altLang="ko-KR"/>
              <a:t>e-class</a:t>
            </a:r>
            <a:r>
              <a:rPr lang="ko-KR" altLang="en-US"/>
              <a:t>를 통하여 제출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소스코드는 </a:t>
            </a:r>
            <a:r>
              <a:rPr lang="en-US" altLang="ko-KR"/>
              <a:t>pintos_qemu </a:t>
            </a:r>
            <a:r>
              <a:rPr lang="ko-KR" altLang="en-US"/>
              <a:t>폴더를 통째로 압축하여 제출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프로젝트 폴더 압축 전</a:t>
            </a:r>
            <a:r>
              <a:rPr lang="en-US" altLang="ko-KR"/>
              <a:t>, </a:t>
            </a:r>
            <a:r>
              <a:rPr lang="en-US" altLang="ko-KR" b="1" i="1"/>
              <a:t>‘make clean’ </a:t>
            </a:r>
            <a:r>
              <a:rPr lang="ko-KR" altLang="en-US"/>
              <a:t>을 통해 빌드 파일을 모두 제거한 후 압축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압축시 </a:t>
            </a:r>
            <a:r>
              <a:rPr lang="en-US" altLang="ko-KR"/>
              <a:t>egg</a:t>
            </a:r>
            <a:r>
              <a:rPr lang="ko-KR" altLang="en-US"/>
              <a:t>로 압축하지 말것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63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746DF-0B45-40C4-BE6C-61FF90398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FAF3B-E2F3-448E-860E-5459CC3C84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CB58B7-1292-4C76-A099-D0C2992FFC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Project introduction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507161" cy="3521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Pintos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교육용 </a:t>
            </a:r>
            <a:r>
              <a:rPr lang="en-US" altLang="ko-KR"/>
              <a:t>OS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커널스레드</a:t>
            </a:r>
            <a:r>
              <a:rPr lang="en-US" altLang="ko-KR"/>
              <a:t>, </a:t>
            </a:r>
            <a:r>
              <a:rPr lang="ko-KR" altLang="en-US"/>
              <a:t>메모리관리</a:t>
            </a:r>
            <a:r>
              <a:rPr lang="en-US" altLang="ko-KR"/>
              <a:t>, </a:t>
            </a:r>
            <a:r>
              <a:rPr lang="ko-KR" altLang="en-US"/>
              <a:t>파일시스템등을 이해할 수 있도록 설계 및 구현된 </a:t>
            </a:r>
            <a:r>
              <a:rPr lang="en-US" altLang="ko-KR"/>
              <a:t>OS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x86</a:t>
            </a:r>
            <a:r>
              <a:rPr lang="ko-KR" altLang="en-US"/>
              <a:t> 아키텍처에서 동작할 수 있도록 설계되었으나</a:t>
            </a:r>
            <a:r>
              <a:rPr lang="en-US" altLang="ko-KR"/>
              <a:t>, </a:t>
            </a:r>
            <a:r>
              <a:rPr lang="ko-KR" altLang="en-US"/>
              <a:t>본 프로젝트에서는 </a:t>
            </a:r>
            <a:r>
              <a:rPr lang="en-US" altLang="ko-KR"/>
              <a:t>QEMU </a:t>
            </a:r>
            <a:r>
              <a:rPr lang="ko-KR" altLang="en-US"/>
              <a:t>기반의 가상머신에서 실행하는것으로 가정한다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프로젝트의 목표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Pintos</a:t>
            </a:r>
            <a:r>
              <a:rPr lang="ko-KR" altLang="en-US"/>
              <a:t>가 제공하는 스레드 시스템 과 메모리 관리 시스템의 이해를 목표로 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페이지 할당알고리즘을 구현한다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작업 스케줄러를 구현한다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9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Page</a:t>
            </a:r>
            <a:r>
              <a:rPr lang="ko-KR" altLang="en-US"/>
              <a:t> </a:t>
            </a:r>
            <a:r>
              <a:rPr lang="en-US" altLang="ko-KR"/>
              <a:t>Allocation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507161" cy="32824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페이지를 할당하기 위한 메모리 관리 시스템의 모듈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Pintos</a:t>
            </a:r>
            <a:r>
              <a:rPr lang="ko-KR" altLang="en-US"/>
              <a:t>의 경우 비정형 크기의 연속 페이지 공간을 할당하기 위해 </a:t>
            </a:r>
            <a:r>
              <a:rPr lang="en-US" altLang="ko-KR"/>
              <a:t>First Fit </a:t>
            </a:r>
            <a:r>
              <a:rPr lang="ko-KR" altLang="en-US"/>
              <a:t>알고리즘을 이용하여 페이지를 할당한다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First Fit </a:t>
            </a:r>
            <a:r>
              <a:rPr lang="ko-KR" altLang="en-US"/>
              <a:t>알고리즘 대신</a:t>
            </a:r>
            <a:r>
              <a:rPr lang="en-US" altLang="ko-KR"/>
              <a:t>, Buddy System</a:t>
            </a:r>
            <a:r>
              <a:rPr lang="ko-KR" altLang="en-US"/>
              <a:t> 알고리즘을 사용하는 페이지 할당자를 구현할 것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Buddy System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E63CB68-DA18-4798-A3D1-347CF09F4F4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64136" y="1286349"/>
                <a:ext cx="11463724" cy="411446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메모리 블록은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크기 단위로 할당됨</a:t>
                </a:r>
                <a:r>
                  <a:rPr lang="en-US" altLang="ko-KR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/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은 가장 작은 메모리 블록의 크기</a:t>
                </a:r>
                <a:endParaRPr lang="en-US" altLang="ko-KR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은 가장 큰 메모리 블록의 크기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r>
                  <a:rPr lang="ko-KR" altLang="en-US"/>
                  <a:t>요청크기 </a:t>
                </a:r>
                <a:r>
                  <a:rPr lang="en-US" altLang="ko-KR"/>
                  <a:t>s </a:t>
                </a:r>
                <a:r>
                  <a:rPr lang="ko-KR" altLang="en-US"/>
                  <a:t>에 가장 가까운 빈공간 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ko-KR"/>
                  <a:t>) </a:t>
                </a:r>
                <a:r>
                  <a:rPr lang="ko-KR" altLang="en-US"/>
                  <a:t>이 생성될 때 까지 메모리 블록을 절반으로 계속 분할하여 요청을 처리한다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/>
                  <a:t>할당되지 않은 블록들을 관리하면서</a:t>
                </a:r>
                <a:br>
                  <a:rPr lang="en-US" altLang="ko-KR"/>
                </a:br>
                <a:r>
                  <a:rPr lang="ko-KR" altLang="en-US"/>
                  <a:t>페이지들이 반환될 때</a:t>
                </a:r>
                <a:r>
                  <a:rPr lang="en-US" altLang="ko-KR"/>
                  <a:t>, </a:t>
                </a:r>
                <a:r>
                  <a:rPr lang="ko-KR" altLang="en-US"/>
                  <a:t>같은 크기로 분할했던</a:t>
                </a:r>
                <a:br>
                  <a:rPr lang="en-US" altLang="ko-KR"/>
                </a:br>
                <a:r>
                  <a:rPr lang="ko-KR" altLang="en-US"/>
                  <a:t>블록이 모두 할당되지 않은 경우는 상위 크기의</a:t>
                </a:r>
                <a:br>
                  <a:rPr lang="en-US" altLang="ko-KR"/>
                </a:br>
                <a:r>
                  <a:rPr lang="ko-KR" altLang="en-US"/>
                  <a:t>블록으로 합쳐서 관리하도록 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E63CB68-DA18-4798-A3D1-347CF09F4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64136" y="1286349"/>
                <a:ext cx="11463724" cy="4114460"/>
              </a:xfrm>
              <a:blipFill>
                <a:blip r:embed="rId3"/>
                <a:stretch>
                  <a:fillRect l="-479" t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A690257-5643-FBD0-612F-550FA368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18" y="3090331"/>
            <a:ext cx="5674548" cy="32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페이지 상태 확인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487575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threads/palloc.c</a:t>
            </a:r>
            <a:r>
              <a:rPr lang="ko-KR" altLang="en-US"/>
              <a:t>와 </a:t>
            </a:r>
            <a:r>
              <a:rPr lang="en-US" altLang="ko-KR"/>
              <a:t>threads/palloc.h </a:t>
            </a:r>
            <a:r>
              <a:rPr lang="ko-KR" altLang="en-US"/>
              <a:t>에 정의되어 있는 </a:t>
            </a:r>
            <a:r>
              <a:rPr lang="en-US" altLang="ko-KR" b="1" i="1"/>
              <a:t>palloc_get_status(...); </a:t>
            </a:r>
            <a:r>
              <a:rPr lang="ko-KR" altLang="en-US"/>
              <a:t>함수이다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 b="1" i="1"/>
          </a:p>
          <a:p>
            <a:pPr>
              <a:lnSpc>
                <a:spcPct val="120000"/>
              </a:lnSpc>
            </a:pPr>
            <a:r>
              <a:rPr lang="ko-KR" altLang="en-US"/>
              <a:t>해당 함수는 첫번째 페이지부터 마지막 페이지까지</a:t>
            </a:r>
            <a:r>
              <a:rPr lang="en-US" altLang="ko-KR"/>
              <a:t>, </a:t>
            </a:r>
            <a:r>
              <a:rPr lang="ko-KR" altLang="en-US"/>
              <a:t>각 페이지의 상태를 출력하는 함수이다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1 = </a:t>
            </a:r>
            <a:r>
              <a:rPr lang="ko-KR" altLang="en-US"/>
              <a:t>사용중</a:t>
            </a:r>
            <a:r>
              <a:rPr lang="en-US" altLang="ko-KR"/>
              <a:t> / </a:t>
            </a:r>
            <a:r>
              <a:rPr lang="ko-KR" altLang="en-US"/>
              <a:t>할당됨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0 = </a:t>
            </a:r>
            <a:r>
              <a:rPr lang="ko-KR" altLang="en-US"/>
              <a:t>사용가능 </a:t>
            </a:r>
            <a:r>
              <a:rPr lang="en-US" altLang="ko-KR"/>
              <a:t>/ </a:t>
            </a:r>
            <a:r>
              <a:rPr lang="ko-KR" altLang="en-US"/>
              <a:t>할당안됨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한줄에 </a:t>
            </a:r>
            <a:r>
              <a:rPr lang="en-US" altLang="ko-KR"/>
              <a:t>32</a:t>
            </a:r>
            <a:r>
              <a:rPr lang="ko-KR" altLang="en-US"/>
              <a:t>개의 페이지상태씩 출력하도록 구현하여야 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예를들어 총 페이지수가 </a:t>
            </a:r>
            <a:r>
              <a:rPr lang="en-US" altLang="ko-KR"/>
              <a:t>50</a:t>
            </a:r>
            <a:r>
              <a:rPr lang="ko-KR" altLang="en-US"/>
              <a:t>개이고</a:t>
            </a:r>
            <a:r>
              <a:rPr lang="en-US" altLang="ko-KR"/>
              <a:t>, </a:t>
            </a:r>
            <a:r>
              <a:rPr lang="ko-KR" altLang="en-US"/>
              <a:t>이중 첫 </a:t>
            </a:r>
            <a:r>
              <a:rPr lang="en-US" altLang="ko-KR"/>
              <a:t>4</a:t>
            </a:r>
            <a:r>
              <a:rPr lang="ko-KR" altLang="en-US"/>
              <a:t>개의 페이지만 사용중일때의 출력값은 다음과 같아야 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11110000000000000000000000000000</a:t>
            </a:r>
            <a:br>
              <a:rPr lang="en-US" altLang="ko-KR"/>
            </a:br>
            <a:r>
              <a:rPr lang="en-US" altLang="ko-KR"/>
              <a:t>000000000000000000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구현 요구사항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315419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/>
              <a:t>threads/palloc.h, threads/palloc.c</a:t>
            </a:r>
            <a:r>
              <a:rPr lang="en-US" altLang="ko-KR"/>
              <a:t> </a:t>
            </a:r>
            <a:r>
              <a:rPr lang="ko-KR" altLang="en-US"/>
              <a:t>에 </a:t>
            </a:r>
            <a:r>
              <a:rPr lang="en-US" altLang="ko-KR"/>
              <a:t>Buddy System </a:t>
            </a:r>
            <a:r>
              <a:rPr lang="ko-KR" altLang="en-US"/>
              <a:t>알고리즘을 구현하고</a:t>
            </a:r>
            <a:r>
              <a:rPr lang="en-US" altLang="ko-KR"/>
              <a:t>, </a:t>
            </a:r>
            <a:r>
              <a:rPr lang="ko-KR" altLang="en-US"/>
              <a:t>기존의 </a:t>
            </a:r>
            <a:r>
              <a:rPr lang="en-US" altLang="ko-KR"/>
              <a:t>First Fit </a:t>
            </a:r>
            <a:r>
              <a:rPr lang="ko-KR" altLang="en-US"/>
              <a:t>알고리즘을 이용하던 페이지 할당자를 </a:t>
            </a:r>
            <a:r>
              <a:rPr lang="en-US" altLang="ko-KR"/>
              <a:t>Buddy System </a:t>
            </a:r>
            <a:r>
              <a:rPr lang="ko-KR" altLang="en-US"/>
              <a:t>알고리즘을 사용하도록 수정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페이지 상태 확인을 위한 </a:t>
            </a:r>
            <a:r>
              <a:rPr lang="en-US" altLang="ko-KR" b="1" i="1"/>
              <a:t>palloc_get_status</a:t>
            </a:r>
            <a:r>
              <a:rPr lang="en-US" altLang="ko-KR"/>
              <a:t> </a:t>
            </a:r>
            <a:r>
              <a:rPr lang="ko-KR" altLang="en-US"/>
              <a:t>함수를 </a:t>
            </a:r>
            <a:r>
              <a:rPr lang="en-US" altLang="ko-KR" b="1"/>
              <a:t>threads/palloc.c</a:t>
            </a:r>
            <a:r>
              <a:rPr lang="ko-KR" altLang="en-US"/>
              <a:t>에 구현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페이지 할당자의 테스트를 위한 테스트 방법을 고안하여 테스트 프로그램을 </a:t>
            </a:r>
            <a:r>
              <a:rPr lang="en-US" altLang="ko-KR" b="1"/>
              <a:t>projects/pa/pa.c </a:t>
            </a:r>
            <a:r>
              <a:rPr lang="ko-KR" altLang="en-US"/>
              <a:t>에 구현</a:t>
            </a:r>
            <a:r>
              <a:rPr lang="en-US" altLang="ko-KR"/>
              <a:t>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3055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Task Scheduler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24155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여러개의 작업을 스케줄링 하기위한 모듈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Pintos</a:t>
            </a:r>
            <a:r>
              <a:rPr lang="ko-KR" altLang="en-US"/>
              <a:t>의 경우 </a:t>
            </a:r>
            <a:r>
              <a:rPr lang="en-US" altLang="ko-KR"/>
              <a:t>Round Robin </a:t>
            </a:r>
            <a:r>
              <a:rPr lang="ko-KR" altLang="en-US"/>
              <a:t>스케줄러를 사용함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Round Robin </a:t>
            </a:r>
            <a:r>
              <a:rPr lang="ko-KR" altLang="en-US"/>
              <a:t>스케줄러 대신 </a:t>
            </a:r>
            <a:r>
              <a:rPr lang="en-US" altLang="ko-KR"/>
              <a:t>Multi-level Feedback Queue </a:t>
            </a:r>
            <a:r>
              <a:rPr lang="ko-KR" altLang="en-US"/>
              <a:t>스케줄러를 구현할 것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6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Multi-level Feedback Queue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E63CB68-DA18-4798-A3D1-347CF09F4F4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64136" y="1286349"/>
                <a:ext cx="11463724" cy="4646913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/>
                  <a:t>4</a:t>
                </a:r>
                <a:r>
                  <a:rPr lang="ko-KR" altLang="en-US"/>
                  <a:t>단계 </a:t>
                </a:r>
                <a:r>
                  <a:rPr lang="en-US" altLang="ko-KR"/>
                  <a:t>Feedback Dispatcher </a:t>
                </a:r>
                <a:r>
                  <a:rPr lang="ko-KR" altLang="en-US"/>
                  <a:t>방식으로 스레드를 스케줄링 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/>
                  <a:t>스케줄러의 </a:t>
                </a:r>
                <a:r>
                  <a:rPr lang="en-US" altLang="ko-KR"/>
                  <a:t>TimeSlice</a:t>
                </a:r>
                <a:r>
                  <a:rPr lang="ko-KR" altLang="en-US"/>
                  <a:t>는 </a:t>
                </a:r>
                <a:r>
                  <a:rPr lang="en-US" altLang="ko-KR"/>
                  <a:t>1Tick</a:t>
                </a:r>
                <a:r>
                  <a:rPr lang="ko-KR" altLang="en-US"/>
                  <a:t>이고</a:t>
                </a:r>
                <a:r>
                  <a:rPr lang="en-US" altLang="ko-KR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의 </a:t>
                </a:r>
                <a:r>
                  <a:rPr lang="en-US" altLang="ko-KR"/>
                  <a:t>Feedback Queue</a:t>
                </a:r>
                <a:r>
                  <a:rPr lang="ko-KR" altLang="en-US"/>
                  <a:t>를 가진다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𝐹𝑄</m:t>
                    </m:r>
                  </m:oMath>
                </a14:m>
                <a:r>
                  <a:rPr lang="ko-KR" altLang="en-US"/>
                  <a:t>의 할당시간은 높은 우선순위부터 순서대로</a:t>
                </a:r>
                <a:br>
                  <a:rPr lang="en-US" altLang="ko-KR"/>
                </a:br>
                <a:r>
                  <a:rPr lang="en-US" altLang="ko-KR"/>
                  <a:t>4Tick, 5Tick, 6Tick, 7Tick </a:t>
                </a:r>
                <a:r>
                  <a:rPr lang="ko-KR" altLang="en-US"/>
                  <a:t>을 가진다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r>
                  <a:rPr lang="en-US" altLang="ko-KR"/>
                  <a:t>MFQ </a:t>
                </a:r>
                <a:r>
                  <a:rPr lang="ko-KR" altLang="en-US"/>
                  <a:t>스케줄러는 우선순위가 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𝐹𝑄</m:t>
                    </m:r>
                  </m:oMath>
                </a14:m>
                <a:r>
                  <a:rPr lang="ko-KR" altLang="en-US"/>
                  <a:t>의 스레드를 모두 </a:t>
                </a:r>
                <a:br>
                  <a:rPr lang="en-US" altLang="ko-KR"/>
                </a:br>
                <a:r>
                  <a:rPr lang="ko-KR" altLang="en-US"/>
                  <a:t>실행시켜 해당 큐가 비게 되면 다음 순위의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𝐹𝑄</m:t>
                    </m:r>
                  </m:oMath>
                </a14:m>
                <a:r>
                  <a:rPr lang="ko-KR" altLang="en-US"/>
                  <a:t>의 스레드를 실행하는 방식의 스케줄러이다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/>
                  <a:t>스레드가 해당 큐에서 할당된 할당시간을 모두 소진하면 다음 우선순위의 큐로 밀려나도록 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E63CB68-DA18-4798-A3D1-347CF09F4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64136" y="1286349"/>
                <a:ext cx="11463724" cy="4646913"/>
              </a:xfrm>
              <a:blipFill>
                <a:blip r:embed="rId3"/>
                <a:stretch>
                  <a:fillRect l="-479" t="-131" r="-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E02FE0D-2B1D-407D-8BC2-9FC91BCB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835" y="1286349"/>
            <a:ext cx="3883025" cy="3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Multi-level Feedback Queue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42621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낮은 우선순위 스레드의 </a:t>
            </a:r>
            <a:r>
              <a:rPr lang="en-US" altLang="ko-KR"/>
              <a:t>Starvation</a:t>
            </a:r>
            <a:r>
              <a:rPr lang="ko-KR" altLang="en-US"/>
              <a:t>을 막기 위해 </a:t>
            </a:r>
            <a:r>
              <a:rPr lang="en-US" altLang="ko-KR"/>
              <a:t>Aging </a:t>
            </a:r>
            <a:r>
              <a:rPr lang="ko-KR" altLang="en-US"/>
              <a:t>기법을</a:t>
            </a:r>
            <a:br>
              <a:rPr lang="en-US" altLang="ko-KR"/>
            </a:br>
            <a:r>
              <a:rPr lang="ko-KR" altLang="en-US"/>
              <a:t>사용하도록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상위 우선순위의 스레드가 실행중일 때 이보다 낮은 </a:t>
            </a:r>
            <a:br>
              <a:rPr lang="en-US" altLang="ko-KR"/>
            </a:br>
            <a:r>
              <a:rPr lang="ko-KR" altLang="en-US"/>
              <a:t>우선순위를 가지는 </a:t>
            </a:r>
            <a:r>
              <a:rPr lang="ko-KR" altLang="en-US" b="1" i="1"/>
              <a:t>실행준비</a:t>
            </a:r>
            <a:r>
              <a:rPr lang="en-US" altLang="ko-KR" b="1" i="1"/>
              <a:t>(Ready)</a:t>
            </a:r>
            <a:r>
              <a:rPr lang="ko-KR" altLang="en-US" b="1" i="1"/>
              <a:t> </a:t>
            </a:r>
            <a:r>
              <a:rPr lang="ko-KR" altLang="en-US"/>
              <a:t>상태의 스레드들의 </a:t>
            </a:r>
            <a:br>
              <a:rPr lang="en-US" altLang="ko-KR"/>
            </a:br>
            <a:r>
              <a:rPr lang="en-US" altLang="ko-KR"/>
              <a:t>Age </a:t>
            </a:r>
            <a:r>
              <a:rPr lang="ko-KR" altLang="en-US"/>
              <a:t>값을 매 </a:t>
            </a:r>
            <a:r>
              <a:rPr lang="en-US" altLang="ko-KR"/>
              <a:t>Tick </a:t>
            </a:r>
            <a:r>
              <a:rPr lang="ko-KR" altLang="en-US"/>
              <a:t>마다 </a:t>
            </a:r>
            <a:r>
              <a:rPr lang="en-US" altLang="ko-KR"/>
              <a:t>1</a:t>
            </a:r>
            <a:r>
              <a:rPr lang="ko-KR" altLang="en-US"/>
              <a:t>씩 증가시켜</a:t>
            </a:r>
            <a:r>
              <a:rPr lang="en-US" altLang="ko-KR"/>
              <a:t>, </a:t>
            </a:r>
            <a:r>
              <a:rPr lang="ko-KR" altLang="en-US"/>
              <a:t>이 값이 </a:t>
            </a:r>
            <a:r>
              <a:rPr lang="en-US" altLang="ko-KR"/>
              <a:t>20</a:t>
            </a:r>
            <a:r>
              <a:rPr lang="ko-KR" altLang="en-US"/>
              <a:t>에 도달하면</a:t>
            </a:r>
            <a:br>
              <a:rPr lang="en-US" altLang="ko-KR"/>
            </a:br>
            <a:r>
              <a:rPr lang="ko-KR" altLang="en-US"/>
              <a:t>해당 스레드를 상위 우선순위 큐로 이동시키도록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 b="1" i="1"/>
          </a:p>
          <a:p>
            <a:pPr>
              <a:lnSpc>
                <a:spcPct val="120000"/>
              </a:lnSpc>
            </a:pPr>
            <a:r>
              <a:rPr lang="ko-KR" altLang="en-US"/>
              <a:t>또한 스레드가 </a:t>
            </a:r>
            <a:r>
              <a:rPr lang="ko-KR" altLang="en-US" b="1" i="1"/>
              <a:t>봉쇄</a:t>
            </a:r>
            <a:r>
              <a:rPr lang="en-US" altLang="ko-KR" b="1" i="1"/>
              <a:t>(Blocked)</a:t>
            </a:r>
            <a:r>
              <a:rPr lang="ko-KR" altLang="en-US" b="1" i="1"/>
              <a:t> </a:t>
            </a:r>
            <a:r>
              <a:rPr lang="ko-KR" altLang="en-US"/>
              <a:t>상태로 바뀔 경우 해당 스레드를 바로 상위 우선순위의 큐로 이동시키도록 한다</a:t>
            </a:r>
            <a:r>
              <a:rPr lang="en-US" altLang="ko-KR"/>
              <a:t>.</a:t>
            </a:r>
            <a:endParaRPr lang="en-US" altLang="ko-KR" b="1" i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2FE0D-2B1D-407D-8BC2-9FC91BCB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35" y="1286349"/>
            <a:ext cx="3883025" cy="3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40846</TotalTime>
  <Words>699</Words>
  <Application>Microsoft Office PowerPoint</Application>
  <PresentationFormat>와이드스크린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맑은 고딕</vt:lpstr>
      <vt:lpstr>Cambria Math</vt:lpstr>
      <vt:lpstr>Wingdings</vt:lpstr>
      <vt:lpstr>Office 테마</vt:lpstr>
      <vt:lpstr>Page Allocation and  Task Scheduling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남상혁</cp:lastModifiedBy>
  <cp:revision>842</cp:revision>
  <cp:lastPrinted>2021-01-06T05:23:45Z</cp:lastPrinted>
  <dcterms:created xsi:type="dcterms:W3CDTF">2018-05-25T09:24:56Z</dcterms:created>
  <dcterms:modified xsi:type="dcterms:W3CDTF">2022-05-24T16:35:27Z</dcterms:modified>
</cp:coreProperties>
</file>