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9" r:id="rId2"/>
    <p:sldId id="300" r:id="rId3"/>
    <p:sldId id="282" r:id="rId4"/>
    <p:sldId id="332" r:id="rId5"/>
    <p:sldId id="331" r:id="rId6"/>
    <p:sldId id="333" r:id="rId7"/>
    <p:sldId id="334" r:id="rId8"/>
    <p:sldId id="335" r:id="rId9"/>
    <p:sldId id="338" r:id="rId10"/>
    <p:sldId id="339" r:id="rId11"/>
    <p:sldId id="342" r:id="rId12"/>
    <p:sldId id="344" r:id="rId13"/>
    <p:sldId id="345" r:id="rId14"/>
    <p:sldId id="346" r:id="rId15"/>
    <p:sldId id="347" r:id="rId16"/>
    <p:sldId id="348" r:id="rId17"/>
    <p:sldId id="349" r:id="rId18"/>
    <p:sldId id="330" r:id="rId19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2982-5C75-42C6-B7A9-0F76D107F38C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5DC48-A69F-410B-BC75-81C8FD35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70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17462-CE09-4D11-93D4-7525FFC73E91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92B5-777E-46F7-8CAB-234A74911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함초롬돋움" panose="020B0604000101010101" pitchFamily="50" charset="-127"/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함초롬돋움" panose="020B0604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함초롬돋움" panose="020B0604000101010101" pitchFamily="50" charset="-127"/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함초롬돋움" panose="020B0604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함초롬돋움" panose="020B0604000101010101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함초롬돋움" panose="020B0604000101010101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돋움" panose="020B0604000101010101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B0604000101010101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B0604000101010101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6554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84160" y="2947003"/>
            <a:ext cx="404848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과제</a:t>
            </a:r>
            <a:endParaRPr lang="en-US" altLang="ko-KR" sz="5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(Titanic </a:t>
            </a:r>
            <a:r>
              <a:rPr lang="ko-KR" altLang="en-US" sz="3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  <a:r>
              <a:rPr lang="en-US" altLang="ko-KR" sz="3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5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4362775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이재병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177BFDF-3E16-4FBF-9E0B-514B8B6C6FF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2" y="2955636"/>
            <a:ext cx="8640000" cy="3499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872837" y="532794"/>
            <a:ext cx="142701" cy="44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5237" y="980904"/>
            <a:ext cx="995015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637" y="277091"/>
            <a:ext cx="142701" cy="70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437" y="251843"/>
            <a:ext cx="2274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탐색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436" y="648188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7) Embarked (</a:t>
            </a:r>
            <a:r>
              <a:rPr lang="ko-KR" alt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결측치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8D054-7D88-4362-BFD9-64BFF9B09560}"/>
              </a:ext>
            </a:extLst>
          </p:cNvPr>
          <p:cNvSpPr/>
          <p:nvPr/>
        </p:nvSpPr>
        <p:spPr>
          <a:xfrm>
            <a:off x="1482436" y="1141616"/>
            <a:ext cx="9088582" cy="110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F605B-5B65-452B-B9AE-8CFC1AF9DD5B}"/>
              </a:ext>
            </a:extLst>
          </p:cNvPr>
          <p:cNvSpPr txBox="1"/>
          <p:nvPr/>
        </p:nvSpPr>
        <p:spPr>
          <a:xfrm>
            <a:off x="1622414" y="1142303"/>
            <a:ext cx="8948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Embarked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변수를 살펴본 결과 탑승 장소에 따라 생존 비율에 다소 차이가 있음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탑승장소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성별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선실 등급에 따라 구분하여 살펴본 결과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탑승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경우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선실의 비중이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높음</a:t>
            </a:r>
            <a:endParaRPr lang="en-US" altLang="ko-KR" sz="12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 </a:t>
            </a:r>
            <a:r>
              <a:rPr lang="ko-KR" altLang="en-US" sz="1200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탑승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경우 남녀의 비율은 비슷하나 </a:t>
            </a:r>
            <a:r>
              <a:rPr lang="en-US" altLang="ko-KR" sz="1200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200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 선실의 비중이 높아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생존율이 낮은 것으로 보임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en-US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탑승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경우 </a:t>
            </a:r>
            <a:r>
              <a:rPr lang="en-US" altLang="ko-KR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 선실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탑승한 </a:t>
            </a:r>
            <a:r>
              <a:rPr lang="ko-KR" altLang="en-US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남자의 수가 굉장히 높아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생존율이 가장 떨어지는 것으로 보임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B3AEBC-87E6-4CB0-BDB8-4EFE4D2EDD6E}"/>
              </a:ext>
            </a:extLst>
          </p:cNvPr>
          <p:cNvSpPr txBox="1"/>
          <p:nvPr/>
        </p:nvSpPr>
        <p:spPr>
          <a:xfrm rot="19053532">
            <a:off x="1210690" y="2801746"/>
            <a:ext cx="106375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B0604000101010101" pitchFamily="50" charset="-127"/>
              </a:rPr>
              <a:t>Embarked</a:t>
            </a:r>
            <a:endParaRPr lang="ko-KR" altLang="en-US" sz="1400" dirty="0"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11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352999" cy="769441"/>
              <a:chOff x="471977" y="2691080"/>
              <a:chExt cx="4352999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5926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데이터 </a:t>
                </a:r>
                <a:r>
                  <a:rPr lang="ko-KR" altLang="en-US" sz="4400" b="1" spc="-150" dirty="0" err="1">
                    <a:solidFill>
                      <a:schemeClr val="bg1">
                        <a:alpha val="7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전처리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5926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데이터 </a:t>
                </a:r>
                <a:r>
                  <a:rPr lang="ko-KR" altLang="en-US" sz="4400" b="1" spc="-150" dirty="0" err="1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전처리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48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함초롬돋움" panose="020B0604000101010101" pitchFamily="50" charset="-127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함초롬돋움" panose="020B0604000101010101" pitchFamily="50" charset="-127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853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72837" y="532794"/>
            <a:ext cx="142701" cy="44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5237" y="980904"/>
            <a:ext cx="995015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637" y="277091"/>
            <a:ext cx="142701" cy="70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437" y="251843"/>
            <a:ext cx="2698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전 처리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436" y="648188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Age, Fare, Embarked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8D054-7D88-4362-BFD9-64BFF9B09560}"/>
              </a:ext>
            </a:extLst>
          </p:cNvPr>
          <p:cNvSpPr/>
          <p:nvPr/>
        </p:nvSpPr>
        <p:spPr>
          <a:xfrm>
            <a:off x="1482436" y="1141616"/>
            <a:ext cx="9088582" cy="873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F605B-5B65-452B-B9AE-8CFC1AF9DD5B}"/>
              </a:ext>
            </a:extLst>
          </p:cNvPr>
          <p:cNvSpPr txBox="1"/>
          <p:nvPr/>
        </p:nvSpPr>
        <p:spPr>
          <a:xfrm>
            <a:off x="1622414" y="1142303"/>
            <a:ext cx="8948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탐색 과정을 거친 결과 분석을 위해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Age, Fare, Embarked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변수의 결측 값 처리 과정이 필요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&gt; 263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결측 값 처리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Fare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&gt; 1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결측 값 처리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Embarked - &gt; 2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결측 값 처리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B0E109-7C21-45C0-BFA4-911333E9362E}"/>
              </a:ext>
            </a:extLst>
          </p:cNvPr>
          <p:cNvSpPr/>
          <p:nvPr/>
        </p:nvSpPr>
        <p:spPr>
          <a:xfrm>
            <a:off x="2267437" y="4300178"/>
            <a:ext cx="7742524" cy="18123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결측 값이 </a:t>
            </a:r>
            <a:r>
              <a:rPr lang="en-US" altLang="ko-KR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263</a:t>
            </a:r>
            <a:r>
              <a:rPr lang="ko-KR" altLang="en-US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개이기 때문에 </a:t>
            </a:r>
            <a:r>
              <a:rPr lang="en-US" altLang="ko-KR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Median</a:t>
            </a:r>
            <a:r>
              <a:rPr lang="ko-KR" altLang="en-US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대체하기보다는 다양한 방법으로 대체하는 방향 고려</a:t>
            </a:r>
            <a:endParaRPr lang="en-US" altLang="ko-KR" sz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결측 값 대체에 많이 활용되는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Median, Regression, </a:t>
            </a:r>
            <a:r>
              <a:rPr lang="en-US" altLang="ko-KR" sz="1200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Knn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Random forest</a:t>
            </a:r>
            <a:r>
              <a:rPr lang="ko-KR" altLang="en-US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활용하여 결측 값 처리</a:t>
            </a:r>
            <a:endParaRPr lang="en-US" altLang="ko-KR" sz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Knn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RF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튜닝 파라미터의 경우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 folds cv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결정</a:t>
            </a:r>
            <a:endParaRPr lang="en-US" altLang="ko-KR" sz="12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9A09C59-9881-40CA-960F-FA3C0EF2DF09}"/>
              </a:ext>
            </a:extLst>
          </p:cNvPr>
          <p:cNvSpPr/>
          <p:nvPr/>
        </p:nvSpPr>
        <p:spPr>
          <a:xfrm>
            <a:off x="2267437" y="2645763"/>
            <a:ext cx="7742524" cy="10826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Fare </a:t>
            </a:r>
            <a:r>
              <a:rPr lang="ko-KR" altLang="en-US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변수의 경우 결측 값이 </a:t>
            </a:r>
            <a:r>
              <a:rPr lang="en-US" altLang="ko-KR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개이기 때문에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Median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</a:t>
            </a:r>
            <a:r>
              <a:rPr lang="ko-KR" altLang="en-US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결측 값을 대체</a:t>
            </a:r>
            <a:endParaRPr lang="en-US" altLang="ko-KR" sz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Embarked </a:t>
            </a:r>
            <a:r>
              <a:rPr lang="ko-KR" altLang="en-US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변수의 경우 결측 값이 </a:t>
            </a:r>
            <a:r>
              <a:rPr lang="en-US" altLang="ko-KR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개이기 때문에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</a:t>
            </a:r>
            <a:r>
              <a:rPr lang="ko-KR" altLang="en-US" sz="1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결측 값을 대체</a:t>
            </a:r>
            <a:endParaRPr lang="en-US" altLang="ko-KR" sz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ko-KR" altLang="en-US" sz="1200" dirty="0">
              <a:solidFill>
                <a:srgbClr val="FF0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BD090-F52D-4349-AA3A-CF9BADCBCCA3}"/>
              </a:ext>
            </a:extLst>
          </p:cNvPr>
          <p:cNvSpPr txBox="1"/>
          <p:nvPr/>
        </p:nvSpPr>
        <p:spPr>
          <a:xfrm rot="19053532">
            <a:off x="1959260" y="4223371"/>
            <a:ext cx="76441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B0604000101010101" pitchFamily="50" charset="-127"/>
              </a:rPr>
              <a:t>Age</a:t>
            </a:r>
            <a:endParaRPr lang="ko-KR" altLang="en-US" sz="1400" dirty="0">
              <a:latin typeface="함초롬돋움" panose="020B0604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9ED257-E84E-4C6C-B33E-7588647F1935}"/>
              </a:ext>
            </a:extLst>
          </p:cNvPr>
          <p:cNvSpPr txBox="1"/>
          <p:nvPr/>
        </p:nvSpPr>
        <p:spPr>
          <a:xfrm rot="19053532">
            <a:off x="1656960" y="2441373"/>
            <a:ext cx="12209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B0604000101010101" pitchFamily="50" charset="-127"/>
              </a:rPr>
              <a:t>Fare, Embarked</a:t>
            </a:r>
            <a:endParaRPr lang="ko-KR" altLang="en-US" sz="1400" dirty="0"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32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07978" cy="769441"/>
              <a:chOff x="471977" y="2691080"/>
              <a:chExt cx="3807978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476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데이터 분석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476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데이터 분석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48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함초롬돋움" panose="020B0604000101010101" pitchFamily="50" charset="-127"/>
                  <a:ea typeface="THE명품고딕L" panose="02020603020101020101" pitchFamily="18" charset="-127"/>
                </a:rPr>
                <a:t>Part 3.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함초롬돋움" panose="020B0604000101010101" pitchFamily="50" charset="-127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89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72837" y="532794"/>
            <a:ext cx="142701" cy="44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5237" y="980904"/>
            <a:ext cx="995015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637" y="277091"/>
            <a:ext cx="142701" cy="70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437" y="251843"/>
            <a:ext cx="2274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8D054-7D88-4362-BFD9-64BFF9B09560}"/>
              </a:ext>
            </a:extLst>
          </p:cNvPr>
          <p:cNvSpPr/>
          <p:nvPr/>
        </p:nvSpPr>
        <p:spPr>
          <a:xfrm>
            <a:off x="1482436" y="1141615"/>
            <a:ext cx="9088582" cy="8892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F605B-5B65-452B-B9AE-8CFC1AF9DD5B}"/>
              </a:ext>
            </a:extLst>
          </p:cNvPr>
          <p:cNvSpPr txBox="1"/>
          <p:nvPr/>
        </p:nvSpPr>
        <p:spPr>
          <a:xfrm>
            <a:off x="1622414" y="1142303"/>
            <a:ext cx="8948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Logistic lasso, SVM, Random Forest, Boosting, Neural Network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방법을 활용하여 데이터 분석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데이터의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70%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학습데이터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30%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테스트 데이터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활용하여 각 방법론 별로 정확도를 저장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학습데이터와 테스트데이터를 나누는 과정에서 특정 방법론에 유리하게 데이터가 분할 될 수 있기 때문에 이 과정을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 반복한 후 정확도의 평균 값을 계산하여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결측 대체 방법 및 최적 방법론 결정</a:t>
            </a:r>
            <a:endParaRPr lang="en-US" altLang="ko-KR" sz="12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51C2FF-F4AC-49E5-89DF-63D79B40FCC1}"/>
              </a:ext>
            </a:extLst>
          </p:cNvPr>
          <p:cNvSpPr/>
          <p:nvPr/>
        </p:nvSpPr>
        <p:spPr>
          <a:xfrm>
            <a:off x="1550014" y="2776982"/>
            <a:ext cx="2175927" cy="72984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Train </a:t>
            </a: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데이터를 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임의로 </a:t>
            </a:r>
            <a:endParaRPr lang="en-US" altLang="ko-KR" sz="1200" b="1" dirty="0">
              <a:solidFill>
                <a:schemeClr val="bg1">
                  <a:lumMod val="8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정렬한 후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7:3</a:t>
            </a: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으로 분할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BA6832A-C76E-4056-A53B-EECE94BE9D36}"/>
              </a:ext>
            </a:extLst>
          </p:cNvPr>
          <p:cNvSpPr/>
          <p:nvPr/>
        </p:nvSpPr>
        <p:spPr>
          <a:xfrm rot="5400000">
            <a:off x="2406331" y="3658665"/>
            <a:ext cx="463296" cy="3693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CB4331-F790-4E8B-A267-14D11E1A08BB}"/>
              </a:ext>
            </a:extLst>
          </p:cNvPr>
          <p:cNvSpPr/>
          <p:nvPr/>
        </p:nvSpPr>
        <p:spPr>
          <a:xfrm>
            <a:off x="1550015" y="4179838"/>
            <a:ext cx="2175928" cy="72984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70%</a:t>
            </a: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모델 학습</a:t>
            </a:r>
            <a:endParaRPr lang="en-US" altLang="ko-KR" sz="1200" b="1" dirty="0">
              <a:solidFill>
                <a:schemeClr val="bg1">
                  <a:lumMod val="8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30%</a:t>
            </a: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예측</a:t>
            </a:r>
            <a:endParaRPr lang="en-US" altLang="ko-KR" sz="1200" b="1" dirty="0">
              <a:solidFill>
                <a:schemeClr val="bg1">
                  <a:lumMod val="8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튜닝은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5-folds-cv 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000" b="1" dirty="0">
              <a:solidFill>
                <a:schemeClr val="accent6">
                  <a:lumMod val="7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6FE3150-25C1-4F82-A2F3-722C9F145D12}"/>
              </a:ext>
            </a:extLst>
          </p:cNvPr>
          <p:cNvSpPr/>
          <p:nvPr/>
        </p:nvSpPr>
        <p:spPr>
          <a:xfrm>
            <a:off x="1550015" y="5582696"/>
            <a:ext cx="2175928" cy="72984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각 방법론 별로 결과 값 저장</a:t>
            </a:r>
          </a:p>
        </p:txBody>
      </p:sp>
      <p:sp>
        <p:nvSpPr>
          <p:cNvPr id="10" name="구름 9">
            <a:extLst>
              <a:ext uri="{FF2B5EF4-FFF2-40B4-BE49-F238E27FC236}">
                <a16:creationId xmlns:a16="http://schemas.microsoft.com/office/drawing/2014/main" id="{FB4C8DA5-9DFA-460F-A3D5-CA56951EFF27}"/>
              </a:ext>
            </a:extLst>
          </p:cNvPr>
          <p:cNvSpPr/>
          <p:nvPr/>
        </p:nvSpPr>
        <p:spPr>
          <a:xfrm>
            <a:off x="3985747" y="4173570"/>
            <a:ext cx="1609710" cy="729842"/>
          </a:xfrm>
          <a:prstGeom prst="cloud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</a:t>
            </a:r>
            <a:r>
              <a:rPr lang="ko-KR" altLang="en-US" sz="1200" b="1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 반복 후 결과 평균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3B3B69C-2F8E-47E1-BC1D-BC47CF98A203}"/>
              </a:ext>
            </a:extLst>
          </p:cNvPr>
          <p:cNvSpPr/>
          <p:nvPr/>
        </p:nvSpPr>
        <p:spPr>
          <a:xfrm rot="5400000">
            <a:off x="2406331" y="5061521"/>
            <a:ext cx="463296" cy="3693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5" name="화살표: 위로 굽음 24">
            <a:extLst>
              <a:ext uri="{FF2B5EF4-FFF2-40B4-BE49-F238E27FC236}">
                <a16:creationId xmlns:a16="http://schemas.microsoft.com/office/drawing/2014/main" id="{AD09CDF8-6EB7-4213-8AEF-D559B098A796}"/>
              </a:ext>
            </a:extLst>
          </p:cNvPr>
          <p:cNvSpPr/>
          <p:nvPr/>
        </p:nvSpPr>
        <p:spPr>
          <a:xfrm>
            <a:off x="4030279" y="5335398"/>
            <a:ext cx="705474" cy="612219"/>
          </a:xfrm>
          <a:prstGeom prst="bentUpArrow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6" name="화살표: 위로 굽음 25">
            <a:extLst>
              <a:ext uri="{FF2B5EF4-FFF2-40B4-BE49-F238E27FC236}">
                <a16:creationId xmlns:a16="http://schemas.microsoft.com/office/drawing/2014/main" id="{6E3FDA1C-57D7-410C-A0BE-14B11CF0FCDE}"/>
              </a:ext>
            </a:extLst>
          </p:cNvPr>
          <p:cNvSpPr/>
          <p:nvPr/>
        </p:nvSpPr>
        <p:spPr>
          <a:xfrm rot="16200000">
            <a:off x="3888066" y="2944230"/>
            <a:ext cx="889233" cy="705474"/>
          </a:xfrm>
          <a:prstGeom prst="bentUpArrow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98DDA3-B8CD-4823-8CC2-C3940847C88A}"/>
              </a:ext>
            </a:extLst>
          </p:cNvPr>
          <p:cNvSpPr txBox="1"/>
          <p:nvPr/>
        </p:nvSpPr>
        <p:spPr>
          <a:xfrm>
            <a:off x="7437743" y="2837223"/>
            <a:ext cx="25107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 반복 결과 평균 값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8D37690-1DBB-4B63-B25F-07D48983CE65}"/>
              </a:ext>
            </a:extLst>
          </p:cNvPr>
          <p:cNvCxnSpPr/>
          <p:nvPr/>
        </p:nvCxnSpPr>
        <p:spPr>
          <a:xfrm>
            <a:off x="5850559" y="2875032"/>
            <a:ext cx="0" cy="33269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CB42BCC2-B1EA-4873-92F9-842616259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39375"/>
              </p:ext>
            </p:extLst>
          </p:nvPr>
        </p:nvGraphicFramePr>
        <p:xfrm>
          <a:off x="6410843" y="3776545"/>
          <a:ext cx="456454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758">
                  <a:extLst>
                    <a:ext uri="{9D8B030D-6E8A-4147-A177-3AD203B41FA5}">
                      <a16:colId xmlns:a16="http://schemas.microsoft.com/office/drawing/2014/main" val="509858361"/>
                    </a:ext>
                  </a:extLst>
                </a:gridCol>
                <a:gridCol w="760758">
                  <a:extLst>
                    <a:ext uri="{9D8B030D-6E8A-4147-A177-3AD203B41FA5}">
                      <a16:colId xmlns:a16="http://schemas.microsoft.com/office/drawing/2014/main" val="2644887244"/>
                    </a:ext>
                  </a:extLst>
                </a:gridCol>
                <a:gridCol w="760758">
                  <a:extLst>
                    <a:ext uri="{9D8B030D-6E8A-4147-A177-3AD203B41FA5}">
                      <a16:colId xmlns:a16="http://schemas.microsoft.com/office/drawing/2014/main" val="1518356946"/>
                    </a:ext>
                  </a:extLst>
                </a:gridCol>
                <a:gridCol w="760758">
                  <a:extLst>
                    <a:ext uri="{9D8B030D-6E8A-4147-A177-3AD203B41FA5}">
                      <a16:colId xmlns:a16="http://schemas.microsoft.com/office/drawing/2014/main" val="1981804567"/>
                    </a:ext>
                  </a:extLst>
                </a:gridCol>
                <a:gridCol w="760758">
                  <a:extLst>
                    <a:ext uri="{9D8B030D-6E8A-4147-A177-3AD203B41FA5}">
                      <a16:colId xmlns:a16="http://schemas.microsoft.com/office/drawing/2014/main" val="1071284132"/>
                    </a:ext>
                  </a:extLst>
                </a:gridCol>
                <a:gridCol w="760758">
                  <a:extLst>
                    <a:ext uri="{9D8B030D-6E8A-4147-A177-3AD203B41FA5}">
                      <a16:colId xmlns:a16="http://schemas.microsoft.com/office/drawing/2014/main" val="385442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      방법론</a:t>
                      </a:r>
                      <a:endParaRPr lang="en-US" altLang="ko-KR" sz="9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just" latinLnBrk="1"/>
                      <a:r>
                        <a:rPr lang="ko-KR" altLang="en-US" sz="9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결측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Lasso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RF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XGB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SVM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NN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5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Med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0.7984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0.8237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0.8140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0.8186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0.7827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3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Reg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0.8050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0.8255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0.8140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0.8213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0.7845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4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Knn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0.8028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0.8244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0.8211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0.8233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0.7865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41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RF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0.8023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0.8307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0.8215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0.8191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0.7785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92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18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72837" y="532794"/>
            <a:ext cx="142701" cy="44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5237" y="980904"/>
            <a:ext cx="995015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637" y="277091"/>
            <a:ext cx="142701" cy="70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437" y="251843"/>
            <a:ext cx="2274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8D054-7D88-4362-BFD9-64BFF9B09560}"/>
              </a:ext>
            </a:extLst>
          </p:cNvPr>
          <p:cNvSpPr/>
          <p:nvPr/>
        </p:nvSpPr>
        <p:spPr>
          <a:xfrm>
            <a:off x="1482436" y="1141614"/>
            <a:ext cx="9088582" cy="95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F605B-5B65-452B-B9AE-8CFC1AF9DD5B}"/>
              </a:ext>
            </a:extLst>
          </p:cNvPr>
          <p:cNvSpPr txBox="1"/>
          <p:nvPr/>
        </p:nvSpPr>
        <p:spPr>
          <a:xfrm>
            <a:off x="1622414" y="1142303"/>
            <a:ext cx="8948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 방법론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(RF)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결측 치 대체 방법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(RF)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결정된 후 전체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데이터와 최적 방법론을 활용하여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모델을 학습시키고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데이터에 적합 시켜 예측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예측력이 다소 낮아 모든 방법론을 적용시켜 예측하고 결과를 앙상블로 합침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8856"/>
          <a:stretch/>
        </p:blipFill>
        <p:spPr>
          <a:xfrm>
            <a:off x="1962250" y="4842712"/>
            <a:ext cx="3336881" cy="1922744"/>
          </a:xfrm>
          <a:prstGeom prst="rect">
            <a:avLst/>
          </a:prstGeom>
        </p:spPr>
      </p:pic>
      <p:graphicFrame>
        <p:nvGraphicFramePr>
          <p:cNvPr id="23" name="표 36">
            <a:extLst>
              <a:ext uri="{FF2B5EF4-FFF2-40B4-BE49-F238E27FC236}">
                <a16:creationId xmlns:a16="http://schemas.microsoft.com/office/drawing/2014/main" id="{DEEDDBCC-0D1E-4A48-9B48-CFD99F390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03506"/>
              </p:ext>
            </p:extLst>
          </p:nvPr>
        </p:nvGraphicFramePr>
        <p:xfrm>
          <a:off x="5859625" y="5392531"/>
          <a:ext cx="5184672" cy="646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112">
                  <a:extLst>
                    <a:ext uri="{9D8B030D-6E8A-4147-A177-3AD203B41FA5}">
                      <a16:colId xmlns:a16="http://schemas.microsoft.com/office/drawing/2014/main" val="2644887244"/>
                    </a:ext>
                  </a:extLst>
                </a:gridCol>
                <a:gridCol w="864112">
                  <a:extLst>
                    <a:ext uri="{9D8B030D-6E8A-4147-A177-3AD203B41FA5}">
                      <a16:colId xmlns:a16="http://schemas.microsoft.com/office/drawing/2014/main" val="1518356946"/>
                    </a:ext>
                  </a:extLst>
                </a:gridCol>
                <a:gridCol w="864112">
                  <a:extLst>
                    <a:ext uri="{9D8B030D-6E8A-4147-A177-3AD203B41FA5}">
                      <a16:colId xmlns:a16="http://schemas.microsoft.com/office/drawing/2014/main" val="1981804567"/>
                    </a:ext>
                  </a:extLst>
                </a:gridCol>
                <a:gridCol w="864112">
                  <a:extLst>
                    <a:ext uri="{9D8B030D-6E8A-4147-A177-3AD203B41FA5}">
                      <a16:colId xmlns:a16="http://schemas.microsoft.com/office/drawing/2014/main" val="1071284132"/>
                    </a:ext>
                  </a:extLst>
                </a:gridCol>
                <a:gridCol w="864112">
                  <a:extLst>
                    <a:ext uri="{9D8B030D-6E8A-4147-A177-3AD203B41FA5}">
                      <a16:colId xmlns:a16="http://schemas.microsoft.com/office/drawing/2014/main" val="3854422255"/>
                    </a:ext>
                  </a:extLst>
                </a:gridCol>
                <a:gridCol w="864112">
                  <a:extLst>
                    <a:ext uri="{9D8B030D-6E8A-4147-A177-3AD203B41FA5}">
                      <a16:colId xmlns:a16="http://schemas.microsoft.com/office/drawing/2014/main" val="524061872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Lasso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RF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XGB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SVM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NN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Ensemble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51578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0.7655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0.7751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0.7703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0.79425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0.7464</a:t>
                      </a:r>
                      <a:endParaRPr lang="ko-KR" altLang="en-US" sz="11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0.79425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37849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80335" y="4915490"/>
            <a:ext cx="82669" cy="1849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72949" y="4915490"/>
            <a:ext cx="82669" cy="1849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6548" y="2203914"/>
            <a:ext cx="13789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일반 모델 </a:t>
            </a:r>
            <a:r>
              <a:rPr lang="ko-KR" altLang="en-US" sz="1200" dirty="0"/>
              <a:t> 정확도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8687D-8058-426E-AB28-CE03F6EE4BC5}"/>
              </a:ext>
            </a:extLst>
          </p:cNvPr>
          <p:cNvSpPr txBox="1"/>
          <p:nvPr/>
        </p:nvSpPr>
        <p:spPr>
          <a:xfrm>
            <a:off x="1609480" y="1746279"/>
            <a:ext cx="226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 </a:t>
            </a:r>
            <a:r>
              <a:rPr lang="en-US" altLang="ko-KR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RF </a:t>
            </a:r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예측 정확도 </a:t>
            </a:r>
            <a:r>
              <a:rPr lang="en-US" altLang="ko-KR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0.7511</a:t>
            </a:r>
            <a:endParaRPr lang="ko-KR" altLang="en-US" sz="12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9" name="표 36">
            <a:extLst>
              <a:ext uri="{FF2B5EF4-FFF2-40B4-BE49-F238E27FC236}">
                <a16:creationId xmlns:a16="http://schemas.microsoft.com/office/drawing/2014/main" id="{C6F3EE83-2012-4256-8AE1-83A71CA4A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26565"/>
              </p:ext>
            </p:extLst>
          </p:nvPr>
        </p:nvGraphicFramePr>
        <p:xfrm>
          <a:off x="3401355" y="2639494"/>
          <a:ext cx="5389290" cy="573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215">
                  <a:extLst>
                    <a:ext uri="{9D8B030D-6E8A-4147-A177-3AD203B41FA5}">
                      <a16:colId xmlns:a16="http://schemas.microsoft.com/office/drawing/2014/main" val="2644887244"/>
                    </a:ext>
                  </a:extLst>
                </a:gridCol>
                <a:gridCol w="898215">
                  <a:extLst>
                    <a:ext uri="{9D8B030D-6E8A-4147-A177-3AD203B41FA5}">
                      <a16:colId xmlns:a16="http://schemas.microsoft.com/office/drawing/2014/main" val="1518356946"/>
                    </a:ext>
                  </a:extLst>
                </a:gridCol>
                <a:gridCol w="898215">
                  <a:extLst>
                    <a:ext uri="{9D8B030D-6E8A-4147-A177-3AD203B41FA5}">
                      <a16:colId xmlns:a16="http://schemas.microsoft.com/office/drawing/2014/main" val="1981804567"/>
                    </a:ext>
                  </a:extLst>
                </a:gridCol>
                <a:gridCol w="898215">
                  <a:extLst>
                    <a:ext uri="{9D8B030D-6E8A-4147-A177-3AD203B41FA5}">
                      <a16:colId xmlns:a16="http://schemas.microsoft.com/office/drawing/2014/main" val="1071284132"/>
                    </a:ext>
                  </a:extLst>
                </a:gridCol>
                <a:gridCol w="898215">
                  <a:extLst>
                    <a:ext uri="{9D8B030D-6E8A-4147-A177-3AD203B41FA5}">
                      <a16:colId xmlns:a16="http://schemas.microsoft.com/office/drawing/2014/main" val="3854422255"/>
                    </a:ext>
                  </a:extLst>
                </a:gridCol>
                <a:gridCol w="898215">
                  <a:extLst>
                    <a:ext uri="{9D8B030D-6E8A-4147-A177-3AD203B41FA5}">
                      <a16:colId xmlns:a16="http://schemas.microsoft.com/office/drawing/2014/main" val="524061872"/>
                    </a:ext>
                  </a:extLst>
                </a:gridCol>
              </a:tblGrid>
              <a:tr h="28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Lasso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RF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XGB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SVM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NN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Ensemble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51578"/>
                  </a:ext>
                </a:extLst>
              </a:tr>
              <a:tr h="28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0.7655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0.7511</a:t>
                      </a:r>
                      <a:endParaRPr lang="ko-KR" altLang="en-US" sz="1100" dirty="0">
                        <a:solidFill>
                          <a:srgbClr val="0070C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0.7703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0.7799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0.7751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0.79425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378498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7EB607E-9B22-420E-A7A1-E4D517B23339}"/>
              </a:ext>
            </a:extLst>
          </p:cNvPr>
          <p:cNvSpPr/>
          <p:nvPr/>
        </p:nvSpPr>
        <p:spPr>
          <a:xfrm>
            <a:off x="3851330" y="1792445"/>
            <a:ext cx="212639" cy="18466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D6BDD-A067-4514-857A-D1AEF4EC5ECA}"/>
              </a:ext>
            </a:extLst>
          </p:cNvPr>
          <p:cNvSpPr txBox="1"/>
          <p:nvPr/>
        </p:nvSpPr>
        <p:spPr>
          <a:xfrm>
            <a:off x="4037800" y="1746279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다소 낮은 정확도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1E3E89E-463D-4498-A260-4FF897814917}"/>
              </a:ext>
            </a:extLst>
          </p:cNvPr>
          <p:cNvSpPr/>
          <p:nvPr/>
        </p:nvSpPr>
        <p:spPr>
          <a:xfrm>
            <a:off x="5360077" y="1792445"/>
            <a:ext cx="212639" cy="18466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8E0A31-837A-4D78-A3A7-D26CA03C035B}"/>
              </a:ext>
            </a:extLst>
          </p:cNvPr>
          <p:cNvSpPr txBox="1"/>
          <p:nvPr/>
        </p:nvSpPr>
        <p:spPr>
          <a:xfrm>
            <a:off x="5546547" y="1746279"/>
            <a:ext cx="4926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모든 방법론을 활용하여 예측하고 결과 값을 투표하는 앙상블 모델 활용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05FA40-E321-47CE-872C-4743D62EFF20}"/>
              </a:ext>
            </a:extLst>
          </p:cNvPr>
          <p:cNvSpPr/>
          <p:nvPr/>
        </p:nvSpPr>
        <p:spPr>
          <a:xfrm>
            <a:off x="1482436" y="3487688"/>
            <a:ext cx="9088582" cy="7701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81EC0E-5691-45D5-98BB-5C3C4F189396}"/>
              </a:ext>
            </a:extLst>
          </p:cNvPr>
          <p:cNvSpPr txBox="1"/>
          <p:nvPr/>
        </p:nvSpPr>
        <p:spPr>
          <a:xfrm>
            <a:off x="1622414" y="3463441"/>
            <a:ext cx="8948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예측력을 더 향상시키기 위해 기존 데이터 분석 결과를 통해서 모든 방법론이 예측에 실패한 케이스 파악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예측에 실패한 모든 케이스는 남자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생존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여자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사망 한 케이스</a:t>
            </a:r>
            <a:endParaRPr lang="en-US" altLang="ko-KR" sz="12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성별 변수가 너무 강력해서 성별로만 예측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탐색에서 남녀의 생존 분포가 다름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남성과 여성을 구분하여 모델링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NN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제외하고 나머지 방법의 예측력은 같거나 향상되었지만 최종 예측력은 변함 없음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B35F4-BF69-409B-B295-2E138785C6E2}"/>
              </a:ext>
            </a:extLst>
          </p:cNvPr>
          <p:cNvSpPr txBox="1"/>
          <p:nvPr/>
        </p:nvSpPr>
        <p:spPr>
          <a:xfrm>
            <a:off x="2775894" y="4523875"/>
            <a:ext cx="16193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예측에 실패한 케이스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D1A196-18DD-4903-81A6-6CC473DFF122}"/>
              </a:ext>
            </a:extLst>
          </p:cNvPr>
          <p:cNvSpPr txBox="1"/>
          <p:nvPr/>
        </p:nvSpPr>
        <p:spPr>
          <a:xfrm>
            <a:off x="7372178" y="4834721"/>
            <a:ext cx="16658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남녀 구분 모델 정확도</a:t>
            </a:r>
          </a:p>
        </p:txBody>
      </p:sp>
    </p:spTree>
    <p:extLst>
      <p:ext uri="{BB962C8B-B14F-4D97-AF65-F5344CB8AC3E}">
        <p14:creationId xmlns:p14="http://schemas.microsoft.com/office/powerpoint/2010/main" val="305901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72837" y="532794"/>
            <a:ext cx="142701" cy="44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5237" y="980904"/>
            <a:ext cx="995015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637" y="277091"/>
            <a:ext cx="142701" cy="70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437" y="251843"/>
            <a:ext cx="2274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8D054-7D88-4362-BFD9-64BFF9B09560}"/>
              </a:ext>
            </a:extLst>
          </p:cNvPr>
          <p:cNvSpPr/>
          <p:nvPr/>
        </p:nvSpPr>
        <p:spPr>
          <a:xfrm>
            <a:off x="1482436" y="1141614"/>
            <a:ext cx="9088582" cy="93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F605B-5B65-452B-B9AE-8CFC1AF9DD5B}"/>
              </a:ext>
            </a:extLst>
          </p:cNvPr>
          <p:cNvSpPr txBox="1"/>
          <p:nvPr/>
        </p:nvSpPr>
        <p:spPr>
          <a:xfrm>
            <a:off x="1572536" y="1100738"/>
            <a:ext cx="8948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추가적으로 사용하지 않았던 변수들을 다시 확인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Ticket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분석한 결과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티켓 번호가 같으면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가족이며 </a:t>
            </a:r>
            <a:r>
              <a:rPr lang="ko-KR" altLang="en-US" sz="1200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모두 사망하거나 모두 생존한 경향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파악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티켓 변수와 네임 변수를 활용하여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Family Group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변수를 추가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이름에서 성과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티켓을 결합하여 가족을 구분하는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Factor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만들고 이를 활용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모델과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남녀 구분 모델을 적용하여 예측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정확도 하락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F9A562-2E65-4B96-92EC-9B443A9C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6" y="2844685"/>
            <a:ext cx="4203469" cy="13029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3F4886-7814-439D-92FE-A3BB6253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36" y="4401607"/>
            <a:ext cx="4203469" cy="12018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107BAE-5AE4-44C2-A606-5093F94E3E08}"/>
              </a:ext>
            </a:extLst>
          </p:cNvPr>
          <p:cNvSpPr/>
          <p:nvPr/>
        </p:nvSpPr>
        <p:spPr>
          <a:xfrm>
            <a:off x="4953110" y="2968388"/>
            <a:ext cx="231119" cy="526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340B84-A803-4466-B7C2-CB1DB1F03545}"/>
              </a:ext>
            </a:extLst>
          </p:cNvPr>
          <p:cNvSpPr/>
          <p:nvPr/>
        </p:nvSpPr>
        <p:spPr>
          <a:xfrm>
            <a:off x="3036281" y="2971073"/>
            <a:ext cx="324208" cy="81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C54FFC-5549-4ECB-8A51-03B67FB284A1}"/>
              </a:ext>
            </a:extLst>
          </p:cNvPr>
          <p:cNvSpPr/>
          <p:nvPr/>
        </p:nvSpPr>
        <p:spPr>
          <a:xfrm>
            <a:off x="3030989" y="3084866"/>
            <a:ext cx="324208" cy="81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3D016-07F6-4B02-A1FD-06273FE7C67A}"/>
              </a:ext>
            </a:extLst>
          </p:cNvPr>
          <p:cNvSpPr/>
          <p:nvPr/>
        </p:nvSpPr>
        <p:spPr>
          <a:xfrm>
            <a:off x="3142821" y="3196118"/>
            <a:ext cx="324208" cy="81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1E09E1-04B0-43AD-A2B5-21EF1A72285D}"/>
              </a:ext>
            </a:extLst>
          </p:cNvPr>
          <p:cNvSpPr/>
          <p:nvPr/>
        </p:nvSpPr>
        <p:spPr>
          <a:xfrm>
            <a:off x="2547561" y="3296523"/>
            <a:ext cx="324208" cy="81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76CFD0-1E12-4DFC-B120-30A9B782209D}"/>
              </a:ext>
            </a:extLst>
          </p:cNvPr>
          <p:cNvSpPr/>
          <p:nvPr/>
        </p:nvSpPr>
        <p:spPr>
          <a:xfrm>
            <a:off x="3104942" y="3406681"/>
            <a:ext cx="324208" cy="81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B40D51-BF7F-4533-989C-E16D622ECD44}"/>
              </a:ext>
            </a:extLst>
          </p:cNvPr>
          <p:cNvSpPr/>
          <p:nvPr/>
        </p:nvSpPr>
        <p:spPr>
          <a:xfrm>
            <a:off x="2530937" y="4551578"/>
            <a:ext cx="324208" cy="14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3A6002-F4CE-48D9-8BAB-F4F395975C53}"/>
              </a:ext>
            </a:extLst>
          </p:cNvPr>
          <p:cNvSpPr/>
          <p:nvPr/>
        </p:nvSpPr>
        <p:spPr>
          <a:xfrm>
            <a:off x="2530936" y="4861759"/>
            <a:ext cx="249174" cy="161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152E9-B351-4FF7-9967-2F1A2B7F4455}"/>
              </a:ext>
            </a:extLst>
          </p:cNvPr>
          <p:cNvSpPr/>
          <p:nvPr/>
        </p:nvSpPr>
        <p:spPr>
          <a:xfrm>
            <a:off x="2539249" y="4725117"/>
            <a:ext cx="324208" cy="11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D521CF-17B9-4925-AB22-B810B8A71BA9}"/>
              </a:ext>
            </a:extLst>
          </p:cNvPr>
          <p:cNvSpPr/>
          <p:nvPr/>
        </p:nvSpPr>
        <p:spPr>
          <a:xfrm>
            <a:off x="4052064" y="4533766"/>
            <a:ext cx="288898" cy="472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36">
            <a:extLst>
              <a:ext uri="{FF2B5EF4-FFF2-40B4-BE49-F238E27FC236}">
                <a16:creationId xmlns:a16="http://schemas.microsoft.com/office/drawing/2014/main" id="{621DE0B1-A2A1-416E-BA8F-7D0B5F9AB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03781"/>
              </p:ext>
            </p:extLst>
          </p:nvPr>
        </p:nvGraphicFramePr>
        <p:xfrm>
          <a:off x="5966678" y="2810092"/>
          <a:ext cx="4604340" cy="56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390">
                  <a:extLst>
                    <a:ext uri="{9D8B030D-6E8A-4147-A177-3AD203B41FA5}">
                      <a16:colId xmlns:a16="http://schemas.microsoft.com/office/drawing/2014/main" val="2644887244"/>
                    </a:ext>
                  </a:extLst>
                </a:gridCol>
                <a:gridCol w="647634">
                  <a:extLst>
                    <a:ext uri="{9D8B030D-6E8A-4147-A177-3AD203B41FA5}">
                      <a16:colId xmlns:a16="http://schemas.microsoft.com/office/drawing/2014/main" val="151835694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81804567"/>
                    </a:ext>
                  </a:extLst>
                </a:gridCol>
                <a:gridCol w="781396">
                  <a:extLst>
                    <a:ext uri="{9D8B030D-6E8A-4147-A177-3AD203B41FA5}">
                      <a16:colId xmlns:a16="http://schemas.microsoft.com/office/drawing/2014/main" val="1071284132"/>
                    </a:ext>
                  </a:extLst>
                </a:gridCol>
                <a:gridCol w="773084">
                  <a:extLst>
                    <a:ext uri="{9D8B030D-6E8A-4147-A177-3AD203B41FA5}">
                      <a16:colId xmlns:a16="http://schemas.microsoft.com/office/drawing/2014/main" val="3854422255"/>
                    </a:ext>
                  </a:extLst>
                </a:gridCol>
                <a:gridCol w="903316">
                  <a:extLst>
                    <a:ext uri="{9D8B030D-6E8A-4147-A177-3AD203B41FA5}">
                      <a16:colId xmlns:a16="http://schemas.microsoft.com/office/drawing/2014/main" val="524061872"/>
                    </a:ext>
                  </a:extLst>
                </a:gridCol>
              </a:tblGrid>
              <a:tr h="28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Lasso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RF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XGB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SVM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NN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Ensemble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51578"/>
                  </a:ext>
                </a:extLst>
              </a:tr>
              <a:tr h="28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0.7655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0.7751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0.7799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0.7607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0.7177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rgbClr val="FF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0.78468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37849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5A08E4-B8F7-4E50-B379-F135817F9470}"/>
              </a:ext>
            </a:extLst>
          </p:cNvPr>
          <p:cNvSpPr txBox="1"/>
          <p:nvPr/>
        </p:nvSpPr>
        <p:spPr>
          <a:xfrm>
            <a:off x="7608251" y="2361557"/>
            <a:ext cx="1321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일반 모델 정확도</a:t>
            </a:r>
          </a:p>
        </p:txBody>
      </p:sp>
      <p:graphicFrame>
        <p:nvGraphicFramePr>
          <p:cNvPr id="32" name="표 36">
            <a:extLst>
              <a:ext uri="{FF2B5EF4-FFF2-40B4-BE49-F238E27FC236}">
                <a16:creationId xmlns:a16="http://schemas.microsoft.com/office/drawing/2014/main" id="{621DE0B1-A2A1-416E-BA8F-7D0B5F9AB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59931"/>
              </p:ext>
            </p:extLst>
          </p:nvPr>
        </p:nvGraphicFramePr>
        <p:xfrm>
          <a:off x="5966678" y="4803007"/>
          <a:ext cx="4604340" cy="56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390">
                  <a:extLst>
                    <a:ext uri="{9D8B030D-6E8A-4147-A177-3AD203B41FA5}">
                      <a16:colId xmlns:a16="http://schemas.microsoft.com/office/drawing/2014/main" val="2644887244"/>
                    </a:ext>
                  </a:extLst>
                </a:gridCol>
                <a:gridCol w="647634">
                  <a:extLst>
                    <a:ext uri="{9D8B030D-6E8A-4147-A177-3AD203B41FA5}">
                      <a16:colId xmlns:a16="http://schemas.microsoft.com/office/drawing/2014/main" val="151835694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81804567"/>
                    </a:ext>
                  </a:extLst>
                </a:gridCol>
                <a:gridCol w="781396">
                  <a:extLst>
                    <a:ext uri="{9D8B030D-6E8A-4147-A177-3AD203B41FA5}">
                      <a16:colId xmlns:a16="http://schemas.microsoft.com/office/drawing/2014/main" val="1071284132"/>
                    </a:ext>
                  </a:extLst>
                </a:gridCol>
                <a:gridCol w="773084">
                  <a:extLst>
                    <a:ext uri="{9D8B030D-6E8A-4147-A177-3AD203B41FA5}">
                      <a16:colId xmlns:a16="http://schemas.microsoft.com/office/drawing/2014/main" val="3854422255"/>
                    </a:ext>
                  </a:extLst>
                </a:gridCol>
                <a:gridCol w="903316">
                  <a:extLst>
                    <a:ext uri="{9D8B030D-6E8A-4147-A177-3AD203B41FA5}">
                      <a16:colId xmlns:a16="http://schemas.microsoft.com/office/drawing/2014/main" val="524061872"/>
                    </a:ext>
                  </a:extLst>
                </a:gridCol>
              </a:tblGrid>
              <a:tr h="28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Lasso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RF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XGB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SVM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NN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Ensemble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51578"/>
                  </a:ext>
                </a:extLst>
              </a:tr>
              <a:tr h="28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0.79425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0.7799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0.7799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0.7751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0.7751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0.7894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37849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B5A08E4-B8F7-4E50-B379-F135817F9470}"/>
              </a:ext>
            </a:extLst>
          </p:cNvPr>
          <p:cNvSpPr txBox="1"/>
          <p:nvPr/>
        </p:nvSpPr>
        <p:spPr>
          <a:xfrm>
            <a:off x="7435929" y="4354472"/>
            <a:ext cx="16658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남녀 구분 모델 정확도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D37690-1DBB-4B63-B25F-07D48983CE65}"/>
              </a:ext>
            </a:extLst>
          </p:cNvPr>
          <p:cNvCxnSpPr/>
          <p:nvPr/>
        </p:nvCxnSpPr>
        <p:spPr>
          <a:xfrm flipH="1">
            <a:off x="5817307" y="2286000"/>
            <a:ext cx="26539" cy="3915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5A08E4-B8F7-4E50-B379-F135817F9470}"/>
              </a:ext>
            </a:extLst>
          </p:cNvPr>
          <p:cNvSpPr txBox="1"/>
          <p:nvPr/>
        </p:nvSpPr>
        <p:spPr>
          <a:xfrm>
            <a:off x="2923572" y="2321583"/>
            <a:ext cx="1321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가족 데이터 확인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61804" y="2843344"/>
            <a:ext cx="374072" cy="684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61804" y="4413660"/>
            <a:ext cx="374072" cy="592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F33AEC-8020-447A-91B4-4033E7C6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560" y="5488887"/>
            <a:ext cx="4167801" cy="581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872837" y="532794"/>
            <a:ext cx="142701" cy="44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5237" y="980904"/>
            <a:ext cx="995015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637" y="277091"/>
            <a:ext cx="142701" cy="70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437" y="251843"/>
            <a:ext cx="2274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8D054-7D88-4362-BFD9-64BFF9B09560}"/>
              </a:ext>
            </a:extLst>
          </p:cNvPr>
          <p:cNvSpPr/>
          <p:nvPr/>
        </p:nvSpPr>
        <p:spPr>
          <a:xfrm>
            <a:off x="1482436" y="1141615"/>
            <a:ext cx="9088582" cy="5292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F605B-5B65-452B-B9AE-8CFC1AF9DD5B}"/>
              </a:ext>
            </a:extLst>
          </p:cNvPr>
          <p:cNvSpPr txBox="1"/>
          <p:nvPr/>
        </p:nvSpPr>
        <p:spPr>
          <a:xfrm>
            <a:off x="1622414" y="1142303"/>
            <a:ext cx="8948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탐색 과정에서 함께 탑승한 가족 수에 따른 생존과 사망 분포가 상이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혼자 탑승한 경우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1~3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명인 소가족인 경우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4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이상인 대가족인 경우를 구분하는 변수를 추가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0" name="표 36">
            <a:extLst>
              <a:ext uri="{FF2B5EF4-FFF2-40B4-BE49-F238E27FC236}">
                <a16:creationId xmlns:a16="http://schemas.microsoft.com/office/drawing/2014/main" id="{621DE0B1-A2A1-416E-BA8F-7D0B5F9AB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96472"/>
              </p:ext>
            </p:extLst>
          </p:nvPr>
        </p:nvGraphicFramePr>
        <p:xfrm>
          <a:off x="1325420" y="2300590"/>
          <a:ext cx="4604340" cy="56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390">
                  <a:extLst>
                    <a:ext uri="{9D8B030D-6E8A-4147-A177-3AD203B41FA5}">
                      <a16:colId xmlns:a16="http://schemas.microsoft.com/office/drawing/2014/main" val="2644887244"/>
                    </a:ext>
                  </a:extLst>
                </a:gridCol>
                <a:gridCol w="647634">
                  <a:extLst>
                    <a:ext uri="{9D8B030D-6E8A-4147-A177-3AD203B41FA5}">
                      <a16:colId xmlns:a16="http://schemas.microsoft.com/office/drawing/2014/main" val="151835694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81804567"/>
                    </a:ext>
                  </a:extLst>
                </a:gridCol>
                <a:gridCol w="781396">
                  <a:extLst>
                    <a:ext uri="{9D8B030D-6E8A-4147-A177-3AD203B41FA5}">
                      <a16:colId xmlns:a16="http://schemas.microsoft.com/office/drawing/2014/main" val="1071284132"/>
                    </a:ext>
                  </a:extLst>
                </a:gridCol>
                <a:gridCol w="773084">
                  <a:extLst>
                    <a:ext uri="{9D8B030D-6E8A-4147-A177-3AD203B41FA5}">
                      <a16:colId xmlns:a16="http://schemas.microsoft.com/office/drawing/2014/main" val="3854422255"/>
                    </a:ext>
                  </a:extLst>
                </a:gridCol>
                <a:gridCol w="903316">
                  <a:extLst>
                    <a:ext uri="{9D8B030D-6E8A-4147-A177-3AD203B41FA5}">
                      <a16:colId xmlns:a16="http://schemas.microsoft.com/office/drawing/2014/main" val="524061872"/>
                    </a:ext>
                  </a:extLst>
                </a:gridCol>
              </a:tblGrid>
              <a:tr h="28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Lasso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RF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XGB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SVM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NN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Ensemble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51578"/>
                  </a:ext>
                </a:extLst>
              </a:tr>
              <a:tr h="28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0.7607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0.7559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0.7416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0.78468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0.7177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0.7703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3784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5A08E4-B8F7-4E50-B379-F135817F9470}"/>
              </a:ext>
            </a:extLst>
          </p:cNvPr>
          <p:cNvSpPr txBox="1"/>
          <p:nvPr/>
        </p:nvSpPr>
        <p:spPr>
          <a:xfrm>
            <a:off x="2966993" y="1852055"/>
            <a:ext cx="1321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일반 모델 정확도</a:t>
            </a:r>
          </a:p>
        </p:txBody>
      </p:sp>
      <p:graphicFrame>
        <p:nvGraphicFramePr>
          <p:cNvPr id="19" name="표 36">
            <a:extLst>
              <a:ext uri="{FF2B5EF4-FFF2-40B4-BE49-F238E27FC236}">
                <a16:creationId xmlns:a16="http://schemas.microsoft.com/office/drawing/2014/main" id="{621DE0B1-A2A1-416E-BA8F-7D0B5F9AB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40069"/>
              </p:ext>
            </p:extLst>
          </p:nvPr>
        </p:nvGraphicFramePr>
        <p:xfrm>
          <a:off x="6083071" y="2300590"/>
          <a:ext cx="4604340" cy="56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390">
                  <a:extLst>
                    <a:ext uri="{9D8B030D-6E8A-4147-A177-3AD203B41FA5}">
                      <a16:colId xmlns:a16="http://schemas.microsoft.com/office/drawing/2014/main" val="2644887244"/>
                    </a:ext>
                  </a:extLst>
                </a:gridCol>
                <a:gridCol w="647634">
                  <a:extLst>
                    <a:ext uri="{9D8B030D-6E8A-4147-A177-3AD203B41FA5}">
                      <a16:colId xmlns:a16="http://schemas.microsoft.com/office/drawing/2014/main" val="151835694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81804567"/>
                    </a:ext>
                  </a:extLst>
                </a:gridCol>
                <a:gridCol w="781396">
                  <a:extLst>
                    <a:ext uri="{9D8B030D-6E8A-4147-A177-3AD203B41FA5}">
                      <a16:colId xmlns:a16="http://schemas.microsoft.com/office/drawing/2014/main" val="1071284132"/>
                    </a:ext>
                  </a:extLst>
                </a:gridCol>
                <a:gridCol w="773084">
                  <a:extLst>
                    <a:ext uri="{9D8B030D-6E8A-4147-A177-3AD203B41FA5}">
                      <a16:colId xmlns:a16="http://schemas.microsoft.com/office/drawing/2014/main" val="3854422255"/>
                    </a:ext>
                  </a:extLst>
                </a:gridCol>
                <a:gridCol w="903316">
                  <a:extLst>
                    <a:ext uri="{9D8B030D-6E8A-4147-A177-3AD203B41FA5}">
                      <a16:colId xmlns:a16="http://schemas.microsoft.com/office/drawing/2014/main" val="524061872"/>
                    </a:ext>
                  </a:extLst>
                </a:gridCol>
              </a:tblGrid>
              <a:tr h="28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Lasso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RF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XGB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SVM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NN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Ensemble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51578"/>
                  </a:ext>
                </a:extLst>
              </a:tr>
              <a:tr h="28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0.7703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0.7703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0.7894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0.7799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0.7703</a:t>
                      </a:r>
                      <a:endParaRPr lang="ko-KR" altLang="en-US" sz="11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0.79425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37849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B5A08E4-B8F7-4E50-B379-F135817F9470}"/>
              </a:ext>
            </a:extLst>
          </p:cNvPr>
          <p:cNvSpPr txBox="1"/>
          <p:nvPr/>
        </p:nvSpPr>
        <p:spPr>
          <a:xfrm>
            <a:off x="7552323" y="1852055"/>
            <a:ext cx="16658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남녀 구분 모델 정확도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05FA40-E321-47CE-872C-4743D62EFF20}"/>
              </a:ext>
            </a:extLst>
          </p:cNvPr>
          <p:cNvSpPr/>
          <p:nvPr/>
        </p:nvSpPr>
        <p:spPr>
          <a:xfrm>
            <a:off x="1482436" y="3363376"/>
            <a:ext cx="9088582" cy="944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81EC0E-5691-45D5-98BB-5C3C4F189396}"/>
              </a:ext>
            </a:extLst>
          </p:cNvPr>
          <p:cNvSpPr txBox="1"/>
          <p:nvPr/>
        </p:nvSpPr>
        <p:spPr>
          <a:xfrm>
            <a:off x="1647353" y="3389007"/>
            <a:ext cx="8948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모델은 </a:t>
            </a:r>
            <a:r>
              <a:rPr lang="en-US" altLang="ko-KR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</a:t>
            </a: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결측 값을 </a:t>
            </a:r>
            <a:r>
              <a:rPr lang="en-US" altLang="ko-KR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RF</a:t>
            </a: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예측하여 처리하고</a:t>
            </a:r>
            <a:r>
              <a:rPr lang="en-US" altLang="ko-KR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Lasso, SVM, RF, XGB, NN </a:t>
            </a: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방법을 결합한 </a:t>
            </a:r>
            <a:r>
              <a:rPr lang="en-US" altLang="ko-KR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Ensemble </a:t>
            </a: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모델로 결정</a:t>
            </a:r>
            <a:endParaRPr lang="en-US" altLang="ko-KR" sz="12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</a:t>
            </a:r>
            <a:r>
              <a:rPr lang="en-US" altLang="ko-KR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Accuracy</a:t>
            </a: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0.79425</a:t>
            </a: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2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 후 최종 예측력을 더욱 향상시키기 위한 방향</a:t>
            </a:r>
            <a:endParaRPr lang="en-US" altLang="ko-KR" sz="12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데이터에 대한 이해 변수 파생</a:t>
            </a:r>
            <a:r>
              <a:rPr lang="en-US" altLang="ko-KR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2. </a:t>
            </a: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모델링</a:t>
            </a:r>
            <a:r>
              <a:rPr lang="en-US" altLang="ko-KR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선실 등급별 </a:t>
            </a:r>
            <a:r>
              <a:rPr lang="en-US" altLang="ko-KR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 sz="1200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가족여부</a:t>
            </a: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별 모델링</a:t>
            </a:r>
            <a:r>
              <a:rPr lang="en-US" altLang="ko-KR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, 3. Test </a:t>
            </a:r>
            <a:r>
              <a: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데이터에 맞추어 튜닝</a:t>
            </a:r>
            <a:endParaRPr lang="en-US" altLang="ko-KR" sz="12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674210" y="5556517"/>
            <a:ext cx="560151" cy="159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77469"/>
              </p:ext>
            </p:extLst>
          </p:nvPr>
        </p:nvGraphicFramePr>
        <p:xfrm>
          <a:off x="1715193" y="4942101"/>
          <a:ext cx="3816532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488">
                  <a:extLst>
                    <a:ext uri="{9D8B030D-6E8A-4147-A177-3AD203B41FA5}">
                      <a16:colId xmlns:a16="http://schemas.microsoft.com/office/drawing/2014/main" val="1940536485"/>
                    </a:ext>
                  </a:extLst>
                </a:gridCol>
                <a:gridCol w="1234044">
                  <a:extLst>
                    <a:ext uri="{9D8B030D-6E8A-4147-A177-3AD203B41FA5}">
                      <a16:colId xmlns:a16="http://schemas.microsoft.com/office/drawing/2014/main" val="511039992"/>
                    </a:ext>
                  </a:extLst>
                </a:gridCol>
              </a:tblGrid>
              <a:tr h="228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Model</a:t>
                      </a:r>
                      <a:endParaRPr lang="ko-KR" altLang="en-US" sz="11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Accuracy</a:t>
                      </a:r>
                      <a:endParaRPr lang="ko-KR" altLang="en-US" sz="11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99824"/>
                  </a:ext>
                </a:extLst>
              </a:tr>
              <a:tr h="228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기본 변수 일반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0.79425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96801"/>
                  </a:ext>
                </a:extLst>
              </a:tr>
              <a:tr h="228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기본 변수 남녀 구분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0.79425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376084"/>
                  </a:ext>
                </a:extLst>
              </a:tr>
              <a:tr h="2289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Family G </a:t>
                      </a:r>
                      <a:r>
                        <a:rPr lang="ko-KR" altLang="en-US" sz="11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일반 모델</a:t>
                      </a:r>
                      <a:endParaRPr lang="ko-KR" altLang="en-US" sz="11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0.78468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114202"/>
                  </a:ext>
                </a:extLst>
              </a:tr>
              <a:tr h="228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Family G</a:t>
                      </a:r>
                      <a:r>
                        <a:rPr lang="en-US" altLang="ko-KR" sz="11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남녀 구분 모델</a:t>
                      </a:r>
                      <a:endParaRPr lang="ko-KR" altLang="en-US" sz="11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0.7894</a:t>
                      </a:r>
                      <a:endParaRPr lang="ko-KR" altLang="en-US" sz="11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90257"/>
                  </a:ext>
                </a:extLst>
              </a:tr>
              <a:tr h="228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가족 수 일반 모델</a:t>
                      </a:r>
                      <a:endParaRPr lang="ko-KR" altLang="en-US" sz="11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0.78468</a:t>
                      </a:r>
                      <a:endParaRPr lang="ko-KR" altLang="en-US" sz="11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544757"/>
                  </a:ext>
                </a:extLst>
              </a:tr>
              <a:tr h="228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가족 수 남녀 구분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0.79425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36138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B5A08E4-B8F7-4E50-B379-F135817F9470}"/>
              </a:ext>
            </a:extLst>
          </p:cNvPr>
          <p:cNvSpPr txBox="1"/>
          <p:nvPr/>
        </p:nvSpPr>
        <p:spPr>
          <a:xfrm>
            <a:off x="3209724" y="4592638"/>
            <a:ext cx="8274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모델 요약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5A08E4-B8F7-4E50-B379-F135817F9470}"/>
              </a:ext>
            </a:extLst>
          </p:cNvPr>
          <p:cNvSpPr txBox="1"/>
          <p:nvPr/>
        </p:nvSpPr>
        <p:spPr>
          <a:xfrm>
            <a:off x="7559594" y="4835063"/>
            <a:ext cx="1181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Accuracy</a:t>
            </a:r>
            <a:endParaRPr lang="ko-KR" altLang="en-US" sz="12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77745" y="30588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</a:rPr>
              <a:t>001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</a:rPr>
              <a:t>002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</a:rPr>
              <a:t>003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탐색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</a:t>
            </a:r>
            <a:r>
              <a:rPr lang="ko-KR" altLang="en-US" spc="-15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endParaRPr lang="ko-KR" altLang="en-US" spc="-15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함초롬돋움" panose="020B0604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07978" cy="769441"/>
              <a:chOff x="471977" y="2691080"/>
              <a:chExt cx="3807978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476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데이터 탐색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476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데이터 탐색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48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함초롬돋움" panose="020B0604000101010101" pitchFamily="50" charset="-127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함초롬돋움" panose="020B0604000101010101" pitchFamily="50" charset="-127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72837" y="532794"/>
            <a:ext cx="142701" cy="44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5237" y="980904"/>
            <a:ext cx="995015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637" y="277091"/>
            <a:ext cx="142701" cy="70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437" y="251843"/>
            <a:ext cx="2274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탐색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436" y="648188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변수에 대한 요약 및 설명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82436" y="1141615"/>
            <a:ext cx="9088582" cy="1031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2414" y="1142303"/>
            <a:ext cx="8796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데이터는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변수를 가짐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데이터의 개수는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891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데이터의 경우는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418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Fare, Embarked, Age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각각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263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결측 값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존재하며 향 후 결측 값 처리를 위한 과정이 필요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Cabin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데이터는 결측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1014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전체 데이터의 약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78%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차지하므로 분석에서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제외</a:t>
            </a:r>
            <a:endParaRPr lang="en-US" altLang="ko-KR" sz="12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변수의 경우 텍스트 형태의 데이터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F4B0BB-0046-40B1-A625-214F9822F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76908"/>
              </p:ext>
            </p:extLst>
          </p:nvPr>
        </p:nvGraphicFramePr>
        <p:xfrm>
          <a:off x="1811331" y="2462802"/>
          <a:ext cx="8418879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213">
                  <a:extLst>
                    <a:ext uri="{9D8B030D-6E8A-4147-A177-3AD203B41FA5}">
                      <a16:colId xmlns:a16="http://schemas.microsoft.com/office/drawing/2014/main" val="1593403365"/>
                    </a:ext>
                  </a:extLst>
                </a:gridCol>
                <a:gridCol w="4769840">
                  <a:extLst>
                    <a:ext uri="{9D8B030D-6E8A-4147-A177-3AD203B41FA5}">
                      <a16:colId xmlns:a16="http://schemas.microsoft.com/office/drawing/2014/main" val="3416561569"/>
                    </a:ext>
                  </a:extLst>
                </a:gridCol>
                <a:gridCol w="2409826">
                  <a:extLst>
                    <a:ext uri="{9D8B030D-6E8A-4147-A177-3AD203B41FA5}">
                      <a16:colId xmlns:a16="http://schemas.microsoft.com/office/drawing/2014/main" val="1149805343"/>
                    </a:ext>
                  </a:extLst>
                </a:gridCol>
              </a:tblGrid>
              <a:tr h="256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</a:rPr>
                        <a:t>변수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</a:rPr>
                        <a:t>변수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094771"/>
                  </a:ext>
                </a:extLst>
              </a:tr>
              <a:tr h="25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Survived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생존여부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, 1: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생존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, 0: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사망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종속변수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559501"/>
                  </a:ext>
                </a:extLst>
              </a:tr>
              <a:tr h="25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Sex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탑승자 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514001"/>
                  </a:ext>
                </a:extLst>
              </a:tr>
              <a:tr h="25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함초롬돋움" panose="020B0604000101010101" pitchFamily="50" charset="-127"/>
                        </a:rPr>
                        <a:t>Pclass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티켓의 등급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1: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일등석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, 2: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이등석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, 3: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삼등석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195573"/>
                  </a:ext>
                </a:extLst>
              </a:tr>
              <a:tr h="25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Age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탑승자 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결측 값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263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82766"/>
                  </a:ext>
                </a:extLst>
              </a:tr>
              <a:tr h="25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함초롬돋움" panose="020B0604000101010101" pitchFamily="50" charset="-127"/>
                        </a:rPr>
                        <a:t>SibSp</a:t>
                      </a:r>
                      <a:endParaRPr lang="en-US" altLang="ko-KR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함께 탑승한 형제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배우자의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86224"/>
                  </a:ext>
                </a:extLst>
              </a:tr>
              <a:tr h="25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Parch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함께 탑승한 자녀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부모의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209662"/>
                  </a:ext>
                </a:extLst>
              </a:tr>
              <a:tr h="25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Fare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티켓 요금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파운드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)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결측 값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665852"/>
                  </a:ext>
                </a:extLst>
              </a:tr>
              <a:tr h="25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Embarked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승객이 탑승한 곳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, C:Cherbourg, Q:Queenstown, S:Southampton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결측 값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26053"/>
                  </a:ext>
                </a:extLst>
              </a:tr>
              <a:tr h="25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Name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탑승자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80134"/>
                  </a:ext>
                </a:extLst>
              </a:tr>
              <a:tr h="25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Cabin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객실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분석제외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결측 값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1014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개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)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139062"/>
                  </a:ext>
                </a:extLst>
              </a:tr>
              <a:tr h="25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Ticket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티켓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분석제외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정보 없음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)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826453"/>
                  </a:ext>
                </a:extLst>
              </a:tr>
              <a:tr h="119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함초롬돋움" panose="020B0604000101010101" pitchFamily="50" charset="-127"/>
                        </a:rPr>
                        <a:t>PassengerId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탑승객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ID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분석제외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</a:rPr>
                        <a:t>정보 없음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</a:rPr>
                        <a:t>)</a:t>
                      </a:r>
                      <a:endParaRPr lang="ko-KR" altLang="en-US" sz="1200" dirty="0">
                        <a:latin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15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73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72837" y="532794"/>
            <a:ext cx="142701" cy="44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5237" y="980904"/>
            <a:ext cx="995015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637" y="277091"/>
            <a:ext cx="142701" cy="70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437" y="251843"/>
            <a:ext cx="2274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탐색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436" y="648188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Survived, Sex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82436" y="1141615"/>
            <a:ext cx="9088582" cy="872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2414" y="1142303"/>
            <a:ext cx="879671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Survived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변수의 경우 생존이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342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명으로 전체의 약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38.4%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차지하며 사망이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549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명으로 전체의 약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61.6%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비중을 차지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사망의 비중이 다소 높음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Sex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변수의 경우 남성이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577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 여성이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314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명으로 각각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64.8% 35.2%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비중을 차지하고 있으며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여성의 경우 약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74%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생존한 반면 남성은 약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19%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생존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1E5EFA4-CF0D-4C5F-AD67-D30BBD427A1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45" y="2496574"/>
            <a:ext cx="3960000" cy="39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A74F1D5-F2BC-4138-B206-46DB5243A22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55" y="2496574"/>
            <a:ext cx="3960000" cy="39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BE9F9-FEBF-4745-8EAF-42B368FBC861}"/>
              </a:ext>
            </a:extLst>
          </p:cNvPr>
          <p:cNvSpPr txBox="1"/>
          <p:nvPr/>
        </p:nvSpPr>
        <p:spPr>
          <a:xfrm rot="19053532">
            <a:off x="1296765" y="2365012"/>
            <a:ext cx="9559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B0604000101010101" pitchFamily="50" charset="-127"/>
              </a:rPr>
              <a:t>Survived</a:t>
            </a:r>
            <a:endParaRPr lang="ko-KR" altLang="en-US" sz="1400" dirty="0">
              <a:latin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B3AEBC-87E6-4CB0-BDB8-4EFE4D2EDD6E}"/>
              </a:ext>
            </a:extLst>
          </p:cNvPr>
          <p:cNvSpPr txBox="1"/>
          <p:nvPr/>
        </p:nvSpPr>
        <p:spPr>
          <a:xfrm rot="19053532">
            <a:off x="5892961" y="2365013"/>
            <a:ext cx="9559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B0604000101010101" pitchFamily="50" charset="-127"/>
              </a:rPr>
              <a:t>Sex</a:t>
            </a:r>
            <a:endParaRPr lang="ko-KR" altLang="en-US" sz="1400" dirty="0"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30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A6D481CC-1CAD-4537-881F-1551CC8A49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493142"/>
            <a:ext cx="8640000" cy="39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872837" y="532794"/>
            <a:ext cx="142701" cy="44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5237" y="980904"/>
            <a:ext cx="995015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637" y="277091"/>
            <a:ext cx="142701" cy="70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437" y="251843"/>
            <a:ext cx="2274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탐색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436" y="648188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en-US" altLang="ko-KR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Pclass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82436" y="1141615"/>
            <a:ext cx="9088582" cy="9932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2414" y="1142303"/>
            <a:ext cx="8948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Pclass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변수를 살펴보면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1,2,3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 선실이 각각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216, 184, 491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개이며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1,2,3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 선실 순으로 생존율이 낮음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티켓 등급별 생존 사망 비율을 성별에 따라 나누어 살펴보면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여성의 경우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1,2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 선실의 약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90%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이상이 생존한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반면</a:t>
            </a:r>
            <a:r>
              <a:rPr lang="en-US" altLang="ko-KR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</a:t>
            </a:r>
            <a:r>
              <a:rPr lang="ko-KR" altLang="en-US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 선실의 경우 </a:t>
            </a:r>
            <a:r>
              <a:rPr lang="en-US" altLang="ko-KR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50%</a:t>
            </a:r>
            <a:r>
              <a:rPr lang="ko-KR" altLang="en-US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생존</a:t>
            </a:r>
            <a:endParaRPr lang="en-US" altLang="ko-KR" sz="1200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남성의 경우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 선실의 약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40%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정도가 생존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하였고 </a:t>
            </a:r>
            <a:r>
              <a:rPr lang="en-US" altLang="ko-KR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2,3</a:t>
            </a:r>
            <a:r>
              <a:rPr lang="ko-KR" altLang="en-US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 선실의 경우 </a:t>
            </a:r>
            <a:r>
              <a:rPr lang="en-US" altLang="ko-KR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20%</a:t>
            </a:r>
            <a:r>
              <a:rPr lang="ko-KR" altLang="en-US" sz="1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이하가 생존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하여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 선실의 생존율이 다소 높으나 여성에 비해 전체적으로 생존율이 낮음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BE9F9-FEBF-4745-8EAF-42B368FBC861}"/>
              </a:ext>
            </a:extLst>
          </p:cNvPr>
          <p:cNvSpPr txBox="1"/>
          <p:nvPr/>
        </p:nvSpPr>
        <p:spPr>
          <a:xfrm rot="19053532">
            <a:off x="1311723" y="2403535"/>
            <a:ext cx="8417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함초롬돋움" panose="020B0604000101010101" pitchFamily="50" charset="-127"/>
              </a:rPr>
              <a:t>Pclass</a:t>
            </a:r>
            <a:endParaRPr lang="ko-KR" altLang="en-US" sz="1400" dirty="0"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5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2" y="2495453"/>
            <a:ext cx="8640000" cy="39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872837" y="532794"/>
            <a:ext cx="142701" cy="44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5237" y="980904"/>
            <a:ext cx="995015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637" y="277091"/>
            <a:ext cx="142701" cy="70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437" y="251843"/>
            <a:ext cx="2274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탐색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436" y="648188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4) Age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결측치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263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8D054-7D88-4362-BFD9-64BFF9B09560}"/>
              </a:ext>
            </a:extLst>
          </p:cNvPr>
          <p:cNvSpPr/>
          <p:nvPr/>
        </p:nvSpPr>
        <p:spPr>
          <a:xfrm>
            <a:off x="1482436" y="1141615"/>
            <a:ext cx="9088582" cy="1015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F605B-5B65-452B-B9AE-8CFC1AF9DD5B}"/>
              </a:ext>
            </a:extLst>
          </p:cNvPr>
          <p:cNvSpPr txBox="1"/>
          <p:nvPr/>
        </p:nvSpPr>
        <p:spPr>
          <a:xfrm>
            <a:off x="1622414" y="1142303"/>
            <a:ext cx="8948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탑승자의 나이의 분포를 살펴보면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20~30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대가 많음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 및 생사 여부에 따른 생존율을 비교한 결과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0-5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10-15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세의 생존율이 높고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초과 초 고령층의 생존율이 낮음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 및 생사 여부에 따른 생존율을 성별로 나누어 파악한 결과 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여성의 경우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5-10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생존율이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낮고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고령층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생존율이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매우 높음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여성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5-10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세의 경우 특이하게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 선실에 탑승한 사람이 모두 사망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남성의 경우는 다른 연령대에 비해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미만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어린이의</a:t>
            </a:r>
            <a:r>
              <a:rPr lang="ko-KR" altLang="en-US" sz="1200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생존율이 높음</a:t>
            </a:r>
            <a:endParaRPr lang="en-US" altLang="ko-KR" sz="12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B3AEBC-87E6-4CB0-BDB8-4EFE4D2EDD6E}"/>
              </a:ext>
            </a:extLst>
          </p:cNvPr>
          <p:cNvSpPr txBox="1"/>
          <p:nvPr/>
        </p:nvSpPr>
        <p:spPr>
          <a:xfrm rot="19053532">
            <a:off x="1370809" y="2302160"/>
            <a:ext cx="76441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B0604000101010101" pitchFamily="50" charset="-127"/>
              </a:rPr>
              <a:t>Age</a:t>
            </a:r>
            <a:endParaRPr lang="ko-KR" altLang="en-US" sz="1400" dirty="0"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1B9CE770-56D2-4E30-9A7F-97DFFA1041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2" y="2501497"/>
            <a:ext cx="8640000" cy="39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B3AEBC-87E6-4CB0-BDB8-4EFE4D2EDD6E}"/>
              </a:ext>
            </a:extLst>
          </p:cNvPr>
          <p:cNvSpPr txBox="1"/>
          <p:nvPr/>
        </p:nvSpPr>
        <p:spPr>
          <a:xfrm rot="19053532">
            <a:off x="1083195" y="2464408"/>
            <a:ext cx="137935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B0604000101010101" pitchFamily="50" charset="-127"/>
              </a:rPr>
              <a:t>Family</a:t>
            </a:r>
            <a:endParaRPr lang="ko-KR" altLang="en-US" sz="1400" dirty="0">
              <a:latin typeface="함초롬돋움" panose="020B0604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2837" y="532794"/>
            <a:ext cx="142701" cy="44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5237" y="980904"/>
            <a:ext cx="995015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637" y="277091"/>
            <a:ext cx="142701" cy="70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437" y="251843"/>
            <a:ext cx="2274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탐색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436" y="648188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5) </a:t>
            </a:r>
            <a:r>
              <a:rPr lang="en-US" altLang="ko-KR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SibSp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Parch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8D054-7D88-4362-BFD9-64BFF9B09560}"/>
              </a:ext>
            </a:extLst>
          </p:cNvPr>
          <p:cNvSpPr/>
          <p:nvPr/>
        </p:nvSpPr>
        <p:spPr>
          <a:xfrm>
            <a:off x="1482436" y="1141616"/>
            <a:ext cx="9088582" cy="6610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F605B-5B65-452B-B9AE-8CFC1AF9DD5B}"/>
              </a:ext>
            </a:extLst>
          </p:cNvPr>
          <p:cNvSpPr txBox="1"/>
          <p:nvPr/>
        </p:nvSpPr>
        <p:spPr>
          <a:xfrm>
            <a:off x="1622414" y="1142303"/>
            <a:ext cx="894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SibSp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변수와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Parch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변수를 합하여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Family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변수를 만들어 함께 탑승한 가족의 수에 따른 생존 사망을 파악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이상의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대가족인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경우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사망률이 높고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혼자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탑승한 경우도 사망률이 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높은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경향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선실 등급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별로 살펴본 결과 </a:t>
            </a:r>
            <a:r>
              <a:rPr lang="ko-KR" altLang="en-US" sz="1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혼자 탑승한 경우와 </a:t>
            </a:r>
            <a:r>
              <a:rPr lang="en-US" altLang="ko-KR" sz="1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이상의 대가족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경우 대부분이 </a:t>
            </a:r>
            <a:r>
              <a:rPr lang="en-US" altLang="ko-KR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 선실을 이용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했기 때문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22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1" y="2558474"/>
            <a:ext cx="8640000" cy="39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872837" y="532794"/>
            <a:ext cx="142701" cy="44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5237" y="980904"/>
            <a:ext cx="995015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6637" y="277091"/>
            <a:ext cx="142701" cy="70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437" y="251843"/>
            <a:ext cx="2274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6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탐색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436" y="648188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6) Fare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결측치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8D054-7D88-4362-BFD9-64BFF9B09560}"/>
              </a:ext>
            </a:extLst>
          </p:cNvPr>
          <p:cNvSpPr/>
          <p:nvPr/>
        </p:nvSpPr>
        <p:spPr>
          <a:xfrm>
            <a:off x="1482436" y="1141616"/>
            <a:ext cx="9088582" cy="918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F605B-5B65-452B-B9AE-8CFC1AF9DD5B}"/>
              </a:ext>
            </a:extLst>
          </p:cNvPr>
          <p:cNvSpPr txBox="1"/>
          <p:nvPr/>
        </p:nvSpPr>
        <p:spPr>
          <a:xfrm>
            <a:off x="1622414" y="1142303"/>
            <a:ext cx="8948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사망인 경우와 생존인 경우 요금의 분포가 차이를 보임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선실 등급이 낮을수록 요금이 낮기 때문에 선실등급의 영향일 수 있음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선실 등급별 요금에 따른 생존 사망비율을 확인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사망률이 높은 </a:t>
            </a:r>
            <a:r>
              <a:rPr lang="en-US" altLang="ko-KR" sz="105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2~3</a:t>
            </a:r>
            <a:r>
              <a:rPr lang="ko-KR" altLang="en-US" sz="105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 선실의 대부분이 </a:t>
            </a:r>
            <a:r>
              <a:rPr lang="ko-KR" altLang="en-US" sz="105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요금이 낮아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생존과 사망의 요금 분포가 차이를 보임</a:t>
            </a:r>
            <a:endParaRPr lang="en-US" altLang="ko-KR" sz="105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B3AEBC-87E6-4CB0-BDB8-4EFE4D2EDD6E}"/>
              </a:ext>
            </a:extLst>
          </p:cNvPr>
          <p:cNvSpPr txBox="1"/>
          <p:nvPr/>
        </p:nvSpPr>
        <p:spPr>
          <a:xfrm rot="19053532">
            <a:off x="1390663" y="2438025"/>
            <a:ext cx="76441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B0604000101010101" pitchFamily="50" charset="-127"/>
              </a:rPr>
              <a:t>Fare</a:t>
            </a:r>
            <a:endParaRPr lang="ko-KR" altLang="en-US" sz="1400" dirty="0"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46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8573</TotalTime>
  <Words>1360</Words>
  <Application>Microsoft Office PowerPoint</Application>
  <PresentationFormat>와이드스크린</PresentationFormat>
  <Paragraphs>280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jaebyung.lee</cp:lastModifiedBy>
  <cp:revision>506</cp:revision>
  <cp:lastPrinted>2020-02-07T11:38:28Z</cp:lastPrinted>
  <dcterms:created xsi:type="dcterms:W3CDTF">2015-07-07T04:48:58Z</dcterms:created>
  <dcterms:modified xsi:type="dcterms:W3CDTF">2020-02-09T08:58:37Z</dcterms:modified>
</cp:coreProperties>
</file>