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4" r:id="rId5"/>
    <p:sldId id="265" r:id="rId6"/>
    <p:sldId id="258" r:id="rId7"/>
    <p:sldId id="259" r:id="rId8"/>
    <p:sldId id="262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0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E70962-FE97-4DCA-8F93-D014692DC64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6E8190-3164-4351-AB77-34796ED5C9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F1F0B-B5BB-4CC0-B8F2-DFD10051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34569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Downscaling Deep </a:t>
            </a:r>
            <a:r>
              <a:rPr lang="en-US" altLang="ko-KR" sz="6000" dirty="0" err="1"/>
              <a:t>ConvNet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D47E3-73A8-487D-ABF4-18CF9EEB2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9719"/>
            <a:ext cx="9144000" cy="13306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정재철 </a:t>
            </a:r>
            <a:r>
              <a:rPr lang="en-US" altLang="ko-KR" dirty="0"/>
              <a:t>(2014-17952)</a:t>
            </a:r>
          </a:p>
          <a:p>
            <a:r>
              <a:rPr lang="ko-KR" altLang="en-US" dirty="0"/>
              <a:t>황보준호 </a:t>
            </a:r>
            <a:r>
              <a:rPr lang="en-US" altLang="ko-KR" dirty="0"/>
              <a:t>(2015-19099)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4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AC9E-0AF0-4F49-8C78-BFA617CC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B209A42-B3C1-43A8-96EF-B3EF50A34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18058"/>
              </p:ext>
            </p:extLst>
          </p:nvPr>
        </p:nvGraphicFramePr>
        <p:xfrm>
          <a:off x="1097280" y="1875492"/>
          <a:ext cx="10294970" cy="376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153">
                  <a:extLst>
                    <a:ext uri="{9D8B030D-6E8A-4147-A177-3AD203B41FA5}">
                      <a16:colId xmlns:a16="http://schemas.microsoft.com/office/drawing/2014/main" val="158759897"/>
                    </a:ext>
                  </a:extLst>
                </a:gridCol>
                <a:gridCol w="2301981">
                  <a:extLst>
                    <a:ext uri="{9D8B030D-6E8A-4147-A177-3AD203B41FA5}">
                      <a16:colId xmlns:a16="http://schemas.microsoft.com/office/drawing/2014/main" val="2124180283"/>
                    </a:ext>
                  </a:extLst>
                </a:gridCol>
                <a:gridCol w="1716209">
                  <a:extLst>
                    <a:ext uri="{9D8B030D-6E8A-4147-A177-3AD203B41FA5}">
                      <a16:colId xmlns:a16="http://schemas.microsoft.com/office/drawing/2014/main" val="128581729"/>
                    </a:ext>
                  </a:extLst>
                </a:gridCol>
                <a:gridCol w="1716209">
                  <a:extLst>
                    <a:ext uri="{9D8B030D-6E8A-4147-A177-3AD203B41FA5}">
                      <a16:colId xmlns:a16="http://schemas.microsoft.com/office/drawing/2014/main" val="1869760197"/>
                    </a:ext>
                  </a:extLst>
                </a:gridCol>
                <a:gridCol w="1716209">
                  <a:extLst>
                    <a:ext uri="{9D8B030D-6E8A-4147-A177-3AD203B41FA5}">
                      <a16:colId xmlns:a16="http://schemas.microsoft.com/office/drawing/2014/main" val="1809148226"/>
                    </a:ext>
                  </a:extLst>
                </a:gridCol>
                <a:gridCol w="1716209">
                  <a:extLst>
                    <a:ext uri="{9D8B030D-6E8A-4147-A177-3AD203B41FA5}">
                      <a16:colId xmlns:a16="http://schemas.microsoft.com/office/drawing/2014/main" val="1431040460"/>
                    </a:ext>
                  </a:extLst>
                </a:gridCol>
              </a:tblGrid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Model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#params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Top1 acc.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Top5 acc.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Resolution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94551"/>
                  </a:ext>
                </a:extLst>
              </a:tr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EfficientNet-B0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4.1M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79.73%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94.75%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224x224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756144"/>
                  </a:ext>
                </a:extLst>
              </a:tr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EfficientNet-A0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3.5M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76.56%</a:t>
                      </a:r>
                      <a:endParaRPr lang="ko-KR" sz="24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92.80%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195x195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329085"/>
                  </a:ext>
                </a:extLst>
              </a:tr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MobileNetV2 (w=1.2)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3.5M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75.09%</a:t>
                      </a:r>
                      <a:endParaRPr lang="ko-KR" sz="24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92.19%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195x195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12965"/>
                  </a:ext>
                </a:extLst>
              </a:tr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EfficientNet-A1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2.3M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F0"/>
                          </a:solidFill>
                          <a:effectLst/>
                        </a:rPr>
                        <a:t>74.60%</a:t>
                      </a:r>
                      <a:endParaRPr lang="ko-KR" sz="2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92.67%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180x180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563960"/>
                  </a:ext>
                </a:extLst>
              </a:tr>
              <a:tr h="6269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MobileNetV2 (w=1.0)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2.3M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F0"/>
                          </a:solidFill>
                          <a:effectLst/>
                        </a:rPr>
                        <a:t>73.87%</a:t>
                      </a:r>
                      <a:endParaRPr lang="ko-KR" sz="2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90.84%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180x180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69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8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FAE69-F166-4A56-BDA5-DED3C32D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/</a:t>
            </a:r>
            <a:r>
              <a:rPr lang="ko-KR" altLang="en-US" dirty="0"/>
              <a:t>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14AA4-4974-46D3-9B3C-89DD40D4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3848"/>
            <a:ext cx="10058400" cy="210548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/>
              <a:t> 비슷한 수의 </a:t>
            </a:r>
            <a:r>
              <a:rPr lang="en-US" altLang="ko-KR" sz="3200" dirty="0"/>
              <a:t>parameter</a:t>
            </a:r>
            <a:r>
              <a:rPr lang="ko-KR" altLang="en-US" sz="3200" dirty="0"/>
              <a:t>일 때 </a:t>
            </a:r>
            <a:r>
              <a:rPr lang="en-US" altLang="ko-KR" sz="3200" dirty="0" err="1"/>
              <a:t>EfficientNet</a:t>
            </a:r>
            <a:r>
              <a:rPr lang="ko-KR" altLang="en-US" sz="3200" dirty="0"/>
              <a:t>의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test accuracy</a:t>
            </a:r>
            <a:r>
              <a:rPr lang="ko-KR" altLang="en-US" sz="3200" dirty="0"/>
              <a:t>가 더 높았다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3200" dirty="0"/>
              <a:t>down scaling</a:t>
            </a:r>
            <a:r>
              <a:rPr lang="ko-KR" altLang="en-US" sz="3200" dirty="0"/>
              <a:t>에 대해서도 </a:t>
            </a:r>
            <a:r>
              <a:rPr lang="en-US" altLang="ko-KR" sz="3200" dirty="0" err="1"/>
              <a:t>EfficientNet</a:t>
            </a:r>
            <a:r>
              <a:rPr lang="ko-KR" altLang="en-US" sz="3200" dirty="0"/>
              <a:t>의  </a:t>
            </a:r>
            <a:r>
              <a:rPr lang="en-US" altLang="ko-KR" sz="3200" dirty="0"/>
              <a:t>scaling </a:t>
            </a:r>
            <a:r>
              <a:rPr lang="ko-KR" altLang="en-US" sz="3200" dirty="0"/>
              <a:t>방식이 잘 적용된다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11FFC-5061-4148-A0D5-14A77E75BE65}"/>
              </a:ext>
            </a:extLst>
          </p:cNvPr>
          <p:cNvSpPr txBox="1"/>
          <p:nvPr/>
        </p:nvSpPr>
        <p:spPr>
          <a:xfrm>
            <a:off x="1097280" y="4408611"/>
            <a:ext cx="1022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기존의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</a:t>
            </a: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모델보다 </a:t>
            </a:r>
            <a:r>
              <a:rPr lang="en-US" altLang="ko-KR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EfficientNet</a:t>
            </a: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scaling</a:t>
            </a: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parameter </a:t>
            </a: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FLOPS</a:t>
            </a:r>
            <a:r>
              <a: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수를 줄이는데 효율적일 것이다</a:t>
            </a:r>
          </a:p>
        </p:txBody>
      </p:sp>
    </p:spTree>
    <p:extLst>
      <p:ext uri="{BB962C8B-B14F-4D97-AF65-F5344CB8AC3E}">
        <p14:creationId xmlns:p14="http://schemas.microsoft.com/office/powerpoint/2010/main" val="9214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BB8C8-E118-40E2-8AA9-CFD1BD30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08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E20B7-EB50-4828-897E-DCDC8459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Accuracy vs Complexity tradeoff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Deeper and bigger nets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최근 모바일에 </a:t>
            </a:r>
            <a:r>
              <a:rPr lang="ko-KR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적용시도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많은 </a:t>
            </a:r>
            <a:r>
              <a:rPr lang="ko-KR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연산량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때문에 어려움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F0B9D-C14F-4EC9-9705-F92E38F3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3" y="3890440"/>
            <a:ext cx="3886419" cy="2282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88E60F-0255-44D9-BD93-6E9FB2CB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68" y="3546446"/>
            <a:ext cx="1613702" cy="274372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4855890-9038-4B70-88BC-F2396B2601E4}"/>
              </a:ext>
            </a:extLst>
          </p:cNvPr>
          <p:cNvSpPr/>
          <p:nvPr/>
        </p:nvSpPr>
        <p:spPr>
          <a:xfrm>
            <a:off x="5135499" y="4402405"/>
            <a:ext cx="1981962" cy="125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물음표">
            <a:extLst>
              <a:ext uri="{FF2B5EF4-FFF2-40B4-BE49-F238E27FC236}">
                <a16:creationId xmlns:a16="http://schemas.microsoft.com/office/drawing/2014/main" id="{D358A78E-E009-48A0-AA8E-ECCE8D608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2056" y="4343659"/>
            <a:ext cx="914400" cy="914400"/>
          </a:xfrm>
          <a:prstGeom prst="rect">
            <a:avLst/>
          </a:prstGeom>
        </p:spPr>
      </p:pic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5F973BD8-842F-43E1-A894-D41303435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035" y="4343659"/>
            <a:ext cx="914400" cy="914400"/>
          </a:xfrm>
          <a:prstGeom prst="rect">
            <a:avLst/>
          </a:prstGeom>
        </p:spPr>
      </p:pic>
      <p:pic>
        <p:nvPicPr>
          <p:cNvPr id="12" name="그래픽 11" descr="물음표">
            <a:extLst>
              <a:ext uri="{FF2B5EF4-FFF2-40B4-BE49-F238E27FC236}">
                <a16:creationId xmlns:a16="http://schemas.microsoft.com/office/drawing/2014/main" id="{E31F517E-71A3-4BC4-8583-860C214E3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138" y="4343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C19E6-C00F-43F6-ADB0-95D554DE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11" y="1559129"/>
            <a:ext cx="8558449" cy="46437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6E93CF-0D03-4DDC-AB91-8FCBE0D0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 scaling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다양한 방법들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0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E79B9-2881-4556-90F5-913A6A89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개별 요소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9E8511-2050-4F6E-8CDF-53B20696F3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05" y="2177337"/>
            <a:ext cx="9429750" cy="36290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5F8C2-8234-48E5-A46A-BEED30AD4DD8}"/>
              </a:ext>
            </a:extLst>
          </p:cNvPr>
          <p:cNvGrpSpPr/>
          <p:nvPr/>
        </p:nvGrpSpPr>
        <p:grpSpPr>
          <a:xfrm>
            <a:off x="4152552" y="387271"/>
            <a:ext cx="7533312" cy="2363780"/>
            <a:chOff x="4152552" y="387271"/>
            <a:chExt cx="7533312" cy="236378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4EB0F86-D50C-4281-B401-5792F131620E}"/>
                </a:ext>
              </a:extLst>
            </p:cNvPr>
            <p:cNvCxnSpPr>
              <a:cxnSpLocks/>
              <a:stCxn id="14" idx="8"/>
            </p:cNvCxnSpPr>
            <p:nvPr/>
          </p:nvCxnSpPr>
          <p:spPr>
            <a:xfrm flipH="1">
              <a:off x="4152552" y="1301170"/>
              <a:ext cx="5346592" cy="112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D3B2BEB-812F-48A1-94C2-348464681594}"/>
                </a:ext>
              </a:extLst>
            </p:cNvPr>
            <p:cNvCxnSpPr>
              <a:cxnSpLocks/>
              <a:stCxn id="14" idx="8"/>
            </p:cNvCxnSpPr>
            <p:nvPr/>
          </p:nvCxnSpPr>
          <p:spPr>
            <a:xfrm flipH="1">
              <a:off x="7038364" y="1301170"/>
              <a:ext cx="2460780" cy="132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830F310-062D-4547-853A-94BB0383E139}"/>
                </a:ext>
              </a:extLst>
            </p:cNvPr>
            <p:cNvCxnSpPr>
              <a:cxnSpLocks/>
              <a:stCxn id="14" idx="8"/>
            </p:cNvCxnSpPr>
            <p:nvPr/>
          </p:nvCxnSpPr>
          <p:spPr>
            <a:xfrm>
              <a:off x="9499144" y="1301170"/>
              <a:ext cx="576034" cy="1449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말풍선: 타원형 13">
              <a:extLst>
                <a:ext uri="{FF2B5EF4-FFF2-40B4-BE49-F238E27FC236}">
                  <a16:creationId xmlns:a16="http://schemas.microsoft.com/office/drawing/2014/main" id="{340A23A3-8B85-4CD0-A0B0-09F818E50DF6}"/>
                </a:ext>
              </a:extLst>
            </p:cNvPr>
            <p:cNvSpPr/>
            <p:nvPr/>
          </p:nvSpPr>
          <p:spPr>
            <a:xfrm>
              <a:off x="8598715" y="387271"/>
              <a:ext cx="3087149" cy="812355"/>
            </a:xfrm>
            <a:prstGeom prst="wedgeEllipseCallou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</a:rPr>
                <a:t>Saturation!!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5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C5199-A7BA-4769-843A-6CFDE8A9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CD27C-E76E-4F4E-BC33-1C8AAC4C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Compound scaling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Baseline model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에 대해서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Weight, Height, Resolution </a:t>
            </a:r>
          </a:p>
          <a:p>
            <a:pPr marL="0" indent="0">
              <a:buNone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동시에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22A922A-834F-4CDB-B7BF-9EEBE82E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7" y="1947522"/>
            <a:ext cx="6963125" cy="40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B8CE-4939-46B8-AF82-597B5864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7212"/>
            <a:ext cx="10058400" cy="145075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Scaling down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2B532-9DC2-4593-9F82-DD85F1FB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논문에는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을 크게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하는 경우에 대해서만 나옴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 B0, B1, B2, …</a:t>
            </a:r>
          </a:p>
          <a:p>
            <a:pPr marL="0">
              <a:buNone/>
            </a:pP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논문에 나온 방법으로 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을 작게 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하면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A0, A1, A2…</a:t>
            </a:r>
          </a:p>
          <a:p>
            <a:pPr marL="384048" lvl="2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954B7-0774-4BCE-9F76-990260A2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6971"/>
          </a:xfrm>
        </p:spPr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645B5-DD25-453F-B2C2-D67F60A4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en-US" altLang="ko-KR" sz="3200" dirty="0" err="1"/>
              <a:t>EfficientNet</a:t>
            </a:r>
            <a:r>
              <a:rPr lang="en-US" altLang="ko-KR" sz="3200" dirty="0"/>
              <a:t> B0</a:t>
            </a:r>
            <a:r>
              <a:rPr lang="ko-KR" altLang="en-US" sz="3200" dirty="0"/>
              <a:t>를 역으로 </a:t>
            </a:r>
            <a:r>
              <a:rPr lang="en-US" altLang="ko-KR" sz="3200" dirty="0"/>
              <a:t>scaling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EfficientNet</a:t>
            </a:r>
            <a:r>
              <a:rPr lang="en-US" altLang="ko-KR" sz="3200" dirty="0"/>
              <a:t> A0 : FLOPS</a:t>
            </a:r>
            <a:r>
              <a:rPr lang="ko-KR" altLang="en-US" sz="3200" dirty="0"/>
              <a:t> </a:t>
            </a:r>
            <a:r>
              <a:rPr lang="en-US" altLang="ko-KR" sz="3200" dirty="0"/>
              <a:t>0.5</a:t>
            </a:r>
            <a:r>
              <a:rPr lang="ko-KR" altLang="en-US" sz="3200" dirty="0"/>
              <a:t>배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EfficientNet</a:t>
            </a:r>
            <a:r>
              <a:rPr lang="ko-KR" altLang="en-US" sz="3200" dirty="0"/>
              <a:t> </a:t>
            </a:r>
            <a:r>
              <a:rPr lang="en-US" altLang="ko-KR" sz="3200" dirty="0"/>
              <a:t>A1 : FLOPS 0.35</a:t>
            </a:r>
            <a:r>
              <a:rPr lang="ko-KR" altLang="en-US" sz="3200" dirty="0"/>
              <a:t>배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en-US" altLang="ko-KR" sz="3200" dirty="0" err="1"/>
              <a:t>Mobilenet</a:t>
            </a:r>
            <a:r>
              <a:rPr lang="ko-KR" altLang="en-US" sz="3200" dirty="0"/>
              <a:t>의 </a:t>
            </a:r>
            <a:r>
              <a:rPr lang="en-US" altLang="ko-KR" sz="3200" dirty="0"/>
              <a:t>resolution </a:t>
            </a:r>
            <a:r>
              <a:rPr lang="ko-KR" altLang="en-US" sz="3200" dirty="0"/>
              <a:t>및 </a:t>
            </a:r>
            <a:r>
              <a:rPr lang="en-US" altLang="ko-KR" sz="3200" dirty="0"/>
              <a:t>depth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EfficientNet</a:t>
            </a:r>
            <a:r>
              <a:rPr lang="en-US" altLang="ko-KR" sz="3200" dirty="0"/>
              <a:t> A0, A1</a:t>
            </a:r>
            <a:r>
              <a:rPr lang="ko-KR" altLang="en-US" sz="3200" dirty="0"/>
              <a:t>의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parameter </a:t>
            </a:r>
            <a:r>
              <a:rPr lang="ko-KR" altLang="en-US" sz="3200" dirty="0"/>
              <a:t>수와 동일하도록 </a:t>
            </a:r>
            <a:r>
              <a:rPr lang="en-US" altLang="ko-KR" sz="3200" dirty="0"/>
              <a:t>scaling</a:t>
            </a:r>
            <a:r>
              <a:rPr lang="ko-KR" altLang="en-US" sz="3200" dirty="0"/>
              <a:t>하여 성능 비교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6122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1646-5135-4808-B11F-E15C4F3A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7B44D0C-73B2-4B8B-A057-B92457EDB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72358"/>
              </p:ext>
            </p:extLst>
          </p:nvPr>
        </p:nvGraphicFramePr>
        <p:xfrm>
          <a:off x="1097280" y="2127938"/>
          <a:ext cx="10058399" cy="3207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108">
                  <a:extLst>
                    <a:ext uri="{9D8B030D-6E8A-4147-A177-3AD203B41FA5}">
                      <a16:colId xmlns:a16="http://schemas.microsoft.com/office/drawing/2014/main" val="1583814701"/>
                    </a:ext>
                  </a:extLst>
                </a:gridCol>
                <a:gridCol w="1643303">
                  <a:extLst>
                    <a:ext uri="{9D8B030D-6E8A-4147-A177-3AD203B41FA5}">
                      <a16:colId xmlns:a16="http://schemas.microsoft.com/office/drawing/2014/main" val="2287180694"/>
                    </a:ext>
                  </a:extLst>
                </a:gridCol>
                <a:gridCol w="1646650">
                  <a:extLst>
                    <a:ext uri="{9D8B030D-6E8A-4147-A177-3AD203B41FA5}">
                      <a16:colId xmlns:a16="http://schemas.microsoft.com/office/drawing/2014/main" val="3227659626"/>
                    </a:ext>
                  </a:extLst>
                </a:gridCol>
                <a:gridCol w="1764906">
                  <a:extLst>
                    <a:ext uri="{9D8B030D-6E8A-4147-A177-3AD203B41FA5}">
                      <a16:colId xmlns:a16="http://schemas.microsoft.com/office/drawing/2014/main" val="2771399041"/>
                    </a:ext>
                  </a:extLst>
                </a:gridCol>
                <a:gridCol w="1708009">
                  <a:extLst>
                    <a:ext uri="{9D8B030D-6E8A-4147-A177-3AD203B41FA5}">
                      <a16:colId xmlns:a16="http://schemas.microsoft.com/office/drawing/2014/main" val="1296133823"/>
                    </a:ext>
                  </a:extLst>
                </a:gridCol>
                <a:gridCol w="1480423">
                  <a:extLst>
                    <a:ext uri="{9D8B030D-6E8A-4147-A177-3AD203B41FA5}">
                      <a16:colId xmlns:a16="http://schemas.microsoft.com/office/drawing/2014/main" val="1269560633"/>
                    </a:ext>
                  </a:extLst>
                </a:gridCol>
              </a:tblGrid>
              <a:tr h="801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Width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Depth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Resolution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Dropout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#params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151746"/>
                  </a:ext>
                </a:extLst>
              </a:tr>
              <a:tr h="801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EfficientNet-B0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224x224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4.1M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412859"/>
                  </a:ext>
                </a:extLst>
              </a:tr>
              <a:tr h="801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EfficientNet-A0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195x195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3.5M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624663"/>
                  </a:ext>
                </a:extLst>
              </a:tr>
              <a:tr h="801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EfficientNet-A1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180x180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0.2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2.3M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69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B8AFC-414C-4DB6-A94F-FB19AA08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사용한 </a:t>
            </a:r>
            <a:r>
              <a:rPr lang="en-US" altLang="ko-KR" dirty="0">
                <a:latin typeface="+mn-ea"/>
                <a:ea typeface="+mn-ea"/>
              </a:rPr>
              <a:t>dataset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3C4BA-009E-4176-8B6A-6C46C6A5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206" y="1845734"/>
            <a:ext cx="3387474" cy="4538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Flowers 102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 ImageNet </a:t>
            </a:r>
            <a:r>
              <a:rPr lang="ko-KR" altLang="en-US" sz="2800" dirty="0"/>
              <a:t>보다 훨씬 작음</a:t>
            </a:r>
            <a:endParaRPr lang="en-US" altLang="ko-K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/>
              <a:t>300MB</a:t>
            </a:r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72F466-FD34-4899-9891-DE98E3EC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7" y="1845734"/>
            <a:ext cx="6620593" cy="43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36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281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Wingdings</vt:lpstr>
      <vt:lpstr>추억</vt:lpstr>
      <vt:lpstr>Downscaling Deep ConvNet</vt:lpstr>
      <vt:lpstr>Background</vt:lpstr>
      <vt:lpstr>Model scaling의 다양한 방법들</vt:lpstr>
      <vt:lpstr>개별 요소 Scaling의 문제점</vt:lpstr>
      <vt:lpstr>EfficientNet</vt:lpstr>
      <vt:lpstr>Scaling down</vt:lpstr>
      <vt:lpstr>Method</vt:lpstr>
      <vt:lpstr>Model architecture</vt:lpstr>
      <vt:lpstr>사용한 dataset</vt:lpstr>
      <vt:lpstr>결과</vt:lpstr>
      <vt:lpstr>Analysis /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Efficientnet  negative scaling</dc:title>
  <dc:creator>ECE</dc:creator>
  <cp:lastModifiedBy>ECE</cp:lastModifiedBy>
  <cp:revision>28</cp:revision>
  <dcterms:created xsi:type="dcterms:W3CDTF">2019-12-15T06:48:06Z</dcterms:created>
  <dcterms:modified xsi:type="dcterms:W3CDTF">2019-12-15T09:55:40Z</dcterms:modified>
</cp:coreProperties>
</file>