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1" r:id="rId45"/>
    <p:sldId id="298" r:id="rId46"/>
    <p:sldId id="299" r:id="rId47"/>
    <p:sldId id="300" r:id="rId4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 snapToGrid="0">
      <p:cViewPr>
        <p:scale>
          <a:sx n="75" d="100"/>
          <a:sy n="75" d="100"/>
        </p:scale>
        <p:origin x="-1637" y="-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4326-B006-419F-8692-0722823DDEBA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D79EB-5784-40DF-8ACF-F277097F3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60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8480" y="-711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E17B-D1C3-4C1E-B7EC-FA58594E69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02/08/2017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888480" y="-711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D6E17B-D1C3-4C1E-B7EC-FA58594E69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8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0" y="6373080"/>
            <a:ext cx="914292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38160" y="6360840"/>
            <a:ext cx="26863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Frank Wagner Cabral Wesner – S. Student PPgEEC/CT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wagner.rn@gmail.com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Yang Azevedo Tavares – Student and Researcher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yangtavares@gmail.com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/>
          <p:nvPr/>
        </p:nvPicPr>
        <p:blipFill>
          <a:blip r:embed="rId15"/>
          <a:srcRect t="12732" b="3095"/>
          <a:stretch/>
        </p:blipFill>
        <p:spPr>
          <a:xfrm>
            <a:off x="2649600" y="6389640"/>
            <a:ext cx="3872880" cy="48024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6"/>
          <a:stretch/>
        </p:blipFill>
        <p:spPr>
          <a:xfrm>
            <a:off x="8333280" y="6512400"/>
            <a:ext cx="784080" cy="253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0"/>
            <a:ext cx="9141120" cy="187560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6513969" y="6381360"/>
            <a:ext cx="18874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Carlos Alberto </a:t>
            </a:r>
            <a:r>
              <a:rPr lang="pt-BR" sz="7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Valderrama </a:t>
            </a:r>
            <a:r>
              <a:rPr lang="pt-BR" sz="7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Sakuyama</a:t>
            </a:r>
            <a:r>
              <a:rPr lang="pt-BR" sz="7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Professor </a:t>
            </a:r>
            <a:r>
              <a:rPr lang="pt-BR" sz="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</a:t>
            </a: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UMONS - </a:t>
            </a:r>
            <a:r>
              <a:rPr lang="pt-BR" sz="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Belgium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Samuel Xavier de Souza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Professor </a:t>
            </a:r>
            <a:r>
              <a:rPr lang="pt-BR" sz="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</a:t>
            </a: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UFRN – </a:t>
            </a:r>
            <a:r>
              <a:rPr lang="pt-BR" sz="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Brazil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8480" y="-711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E17B-D1C3-4C1E-B7EC-FA58594E699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Espaço Reservado para Número de Slide 5"/>
          <p:cNvSpPr txBox="1">
            <a:spLocks/>
          </p:cNvSpPr>
          <p:nvPr userDrawn="1"/>
        </p:nvSpPr>
        <p:spPr>
          <a:xfrm>
            <a:off x="7091680" y="-711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/</a:t>
            </a:r>
            <a:r>
              <a:rPr lang="pt-BR" dirty="0" smtClean="0"/>
              <a:t>47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36763" y="2644727"/>
            <a:ext cx="5064370" cy="872196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 Overlay </a:t>
            </a:r>
            <a:r>
              <a:rPr lang="pt-B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mplementation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flow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Vivado </a:t>
            </a: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HLx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Tools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/>
          <p:cNvPicPr/>
          <p:nvPr/>
        </p:nvPicPr>
        <p:blipFill>
          <a:blip r:embed="rId2"/>
          <a:srcRect b="81167"/>
          <a:stretch/>
        </p:blipFill>
        <p:spPr>
          <a:xfrm>
            <a:off x="276480" y="2056560"/>
            <a:ext cx="4186800" cy="95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7" name="Picture 3"/>
          <p:cNvPicPr/>
          <p:nvPr/>
        </p:nvPicPr>
        <p:blipFill>
          <a:blip r:embed="rId3"/>
          <a:stretch/>
        </p:blipFill>
        <p:spPr>
          <a:xfrm>
            <a:off x="360000" y="1505760"/>
            <a:ext cx="1727280" cy="33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" name="CustomShape 1"/>
          <p:cNvSpPr/>
          <p:nvPr/>
        </p:nvSpPr>
        <p:spPr>
          <a:xfrm rot="3550200">
            <a:off x="1872720" y="23107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79" name="Picture 4"/>
          <p:cNvPicPr/>
          <p:nvPr/>
        </p:nvPicPr>
        <p:blipFill>
          <a:blip r:embed="rId4"/>
          <a:stretch/>
        </p:blipFill>
        <p:spPr>
          <a:xfrm>
            <a:off x="4808880" y="1968840"/>
            <a:ext cx="4010400" cy="2899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0" name="CustomShape 2"/>
          <p:cNvSpPr/>
          <p:nvPr/>
        </p:nvSpPr>
        <p:spPr>
          <a:xfrm rot="3550200">
            <a:off x="7602840" y="240804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81" name="CustomShape 3"/>
          <p:cNvSpPr/>
          <p:nvPr/>
        </p:nvSpPr>
        <p:spPr>
          <a:xfrm rot="3550200">
            <a:off x="6666840" y="28378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82" name="Picture 5"/>
          <p:cNvPicPr/>
          <p:nvPr/>
        </p:nvPicPr>
        <p:blipFill>
          <a:blip r:embed="rId5"/>
          <a:stretch/>
        </p:blipFill>
        <p:spPr>
          <a:xfrm>
            <a:off x="4862520" y="1460160"/>
            <a:ext cx="1832760" cy="33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2"/>
          <p:cNvPicPr/>
          <p:nvPr/>
        </p:nvPicPr>
        <p:blipFill>
          <a:blip r:embed="rId6"/>
          <a:srcRect l="61" t="7589" r="16623" b="79446"/>
          <a:stretch/>
        </p:blipFill>
        <p:spPr>
          <a:xfrm>
            <a:off x="276480" y="3225124"/>
            <a:ext cx="3945600" cy="82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5" name="Picture 2"/>
          <p:cNvPicPr/>
          <p:nvPr/>
        </p:nvPicPr>
        <p:blipFill>
          <a:blip r:embed="rId7"/>
          <a:srcRect t="26712" r="21450" b="50383"/>
          <a:stretch/>
        </p:blipFill>
        <p:spPr>
          <a:xfrm>
            <a:off x="4808880" y="5040540"/>
            <a:ext cx="4103280" cy="863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CustomShape 5"/>
          <p:cNvSpPr/>
          <p:nvPr/>
        </p:nvSpPr>
        <p:spPr>
          <a:xfrm>
            <a:off x="3459960" y="864000"/>
            <a:ext cx="197892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HLS code standards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/>
          <p:nvPr/>
        </p:nvPicPr>
        <p:blipFill>
          <a:blip r:embed="rId2"/>
          <a:srcRect t="24004" b="17501"/>
          <a:stretch/>
        </p:blipFill>
        <p:spPr>
          <a:xfrm>
            <a:off x="3708000" y="1398960"/>
            <a:ext cx="1323000" cy="61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8" name="CustomShape 1"/>
          <p:cNvSpPr/>
          <p:nvPr/>
        </p:nvSpPr>
        <p:spPr>
          <a:xfrm rot="3550200">
            <a:off x="4075560" y="11818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246040" y="764640"/>
            <a:ext cx="44690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Simulation is performed to validate the code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3"/>
          <p:cNvPicPr/>
          <p:nvPr/>
        </p:nvPicPr>
        <p:blipFill>
          <a:blip r:embed="rId3"/>
          <a:stretch/>
        </p:blipFill>
        <p:spPr>
          <a:xfrm>
            <a:off x="1114920" y="2565000"/>
            <a:ext cx="2089080" cy="311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1" name="CustomShape 3"/>
          <p:cNvSpPr/>
          <p:nvPr/>
        </p:nvSpPr>
        <p:spPr>
          <a:xfrm>
            <a:off x="516240" y="2168640"/>
            <a:ext cx="34059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Afterward this window is showed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4"/>
          <p:cNvPicPr/>
          <p:nvPr/>
        </p:nvPicPr>
        <p:blipFill>
          <a:blip r:embed="rId4"/>
          <a:stretch/>
        </p:blipFill>
        <p:spPr>
          <a:xfrm>
            <a:off x="4140000" y="3933000"/>
            <a:ext cx="4680720" cy="146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3" name="CustomShape 4"/>
          <p:cNvSpPr/>
          <p:nvPr/>
        </p:nvSpPr>
        <p:spPr>
          <a:xfrm rot="3550200">
            <a:off x="7170120" y="46234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4140000" y="3585600"/>
            <a:ext cx="39592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 the log window with the result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893400" y="764640"/>
            <a:ext cx="12196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Synthesis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3"/>
          <p:cNvPicPr/>
          <p:nvPr/>
        </p:nvPicPr>
        <p:blipFill>
          <a:blip r:embed="rId2"/>
          <a:stretch/>
        </p:blipFill>
        <p:spPr>
          <a:xfrm>
            <a:off x="110160" y="2015640"/>
            <a:ext cx="4251600" cy="340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8" name="Picture 4"/>
          <p:cNvPicPr/>
          <p:nvPr/>
        </p:nvPicPr>
        <p:blipFill>
          <a:blip r:embed="rId3"/>
          <a:stretch/>
        </p:blipFill>
        <p:spPr>
          <a:xfrm>
            <a:off x="4615920" y="2061000"/>
            <a:ext cx="4275720" cy="3332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9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2"/>
          <a:stretch/>
        </p:blipFill>
        <p:spPr>
          <a:xfrm>
            <a:off x="832332" y="1801080"/>
            <a:ext cx="7526160" cy="171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" name="CustomShape 2"/>
          <p:cNvSpPr/>
          <p:nvPr/>
        </p:nvSpPr>
        <p:spPr>
          <a:xfrm>
            <a:off x="216000" y="992160"/>
            <a:ext cx="7757280" cy="116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000" b="1" strike="noStrike" spc="-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Latency</a:t>
            </a:r>
            <a:endParaRPr lang="pt-BR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latency of the design is the number of cycle it takes to output the result</a:t>
            </a:r>
            <a:endParaRPr lang="pt-BR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16000" y="3623400"/>
            <a:ext cx="851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</a:t>
            </a: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Throughput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throughput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design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cycles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between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 inputs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3"/>
          <a:stretch/>
        </p:blipFill>
        <p:spPr>
          <a:xfrm>
            <a:off x="1429233" y="4392000"/>
            <a:ext cx="6364800" cy="185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608000" y="830520"/>
            <a:ext cx="3536280" cy="1688760"/>
          </a:xfrm>
          <a:prstGeom prst="rect">
            <a:avLst/>
          </a:prstGeom>
          <a:ln>
            <a:solidFill>
              <a:srgbClr val="0088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4613760" y="830880"/>
            <a:ext cx="7380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foo_top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 rot="5400000">
            <a:off x="5834880" y="1495440"/>
            <a:ext cx="459720" cy="357120"/>
          </a:xfrm>
          <a:prstGeom prst="trapezoid">
            <a:avLst>
              <a:gd name="adj" fmla="val 25000"/>
            </a:avLst>
          </a:prstGeom>
          <a:ln>
            <a:solidFill>
              <a:srgbClr val="8A8C0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5527080" y="1598040"/>
            <a:ext cx="357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5475600" y="1789920"/>
            <a:ext cx="408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CustomShape 7"/>
          <p:cNvSpPr/>
          <p:nvPr/>
        </p:nvSpPr>
        <p:spPr>
          <a:xfrm>
            <a:off x="6655680" y="1521720"/>
            <a:ext cx="357120" cy="459720"/>
          </a:xfrm>
          <a:prstGeom prst="rect">
            <a:avLst/>
          </a:prstGeom>
          <a:ln>
            <a:solidFill>
              <a:srgbClr val="8A8C0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12" name="CustomShape 8"/>
          <p:cNvSpPr/>
          <p:nvPr/>
        </p:nvSpPr>
        <p:spPr>
          <a:xfrm rot="5400000">
            <a:off x="6675840" y="1809720"/>
            <a:ext cx="114120" cy="152640"/>
          </a:xfrm>
          <a:prstGeom prst="triangle">
            <a:avLst>
              <a:gd name="adj" fmla="val 50000"/>
            </a:avLst>
          </a:prstGeom>
          <a:ln>
            <a:solidFill>
              <a:srgbClr val="0088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9"/>
          <p:cNvSpPr/>
          <p:nvPr/>
        </p:nvSpPr>
        <p:spPr>
          <a:xfrm>
            <a:off x="6246000" y="1675440"/>
            <a:ext cx="408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>
            <a:off x="7013880" y="1675440"/>
            <a:ext cx="408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Line 11"/>
          <p:cNvSpPr/>
          <p:nvPr/>
        </p:nvSpPr>
        <p:spPr>
          <a:xfrm flipV="1">
            <a:off x="7116480" y="1291320"/>
            <a:ext cx="360" cy="3841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Line 12"/>
          <p:cNvSpPr/>
          <p:nvPr/>
        </p:nvSpPr>
        <p:spPr>
          <a:xfrm flipH="1" flipV="1">
            <a:off x="5526720" y="1290600"/>
            <a:ext cx="1589760" cy="7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Line 13"/>
          <p:cNvSpPr/>
          <p:nvPr/>
        </p:nvSpPr>
        <p:spPr>
          <a:xfrm flipV="1">
            <a:off x="5526720" y="1290600"/>
            <a:ext cx="360" cy="307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4"/>
          <p:cNvSpPr/>
          <p:nvPr/>
        </p:nvSpPr>
        <p:spPr>
          <a:xfrm>
            <a:off x="5032440" y="1637280"/>
            <a:ext cx="4759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a[N]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5"/>
          <p:cNvSpPr/>
          <p:nvPr/>
        </p:nvSpPr>
        <p:spPr>
          <a:xfrm>
            <a:off x="7455600" y="1521720"/>
            <a:ext cx="2732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330480" y="2664000"/>
            <a:ext cx="8380800" cy="351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1" name="CustomShape 16"/>
          <p:cNvSpPr/>
          <p:nvPr/>
        </p:nvSpPr>
        <p:spPr>
          <a:xfrm>
            <a:off x="407520" y="936000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Unrolling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Reduces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latency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07520" y="936000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Pipelining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Reduces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throughput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3"/>
          <p:cNvPicPr/>
          <p:nvPr/>
        </p:nvPicPr>
        <p:blipFill>
          <a:blip r:embed="rId2"/>
          <a:stretch/>
        </p:blipFill>
        <p:spPr>
          <a:xfrm>
            <a:off x="1266480" y="2232000"/>
            <a:ext cx="6364800" cy="185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magem 125"/>
          <p:cNvPicPr/>
          <p:nvPr/>
        </p:nvPicPr>
        <p:blipFill>
          <a:blip r:embed="rId2"/>
          <a:stretch/>
        </p:blipFill>
        <p:spPr>
          <a:xfrm>
            <a:off x="388800" y="2106164"/>
            <a:ext cx="4218480" cy="3237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5112323" y="785190"/>
            <a:ext cx="3628407" cy="5463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8" name="CustomShape 2"/>
          <p:cNvSpPr/>
          <p:nvPr/>
        </p:nvSpPr>
        <p:spPr>
          <a:xfrm>
            <a:off x="504000" y="868320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</a:t>
            </a:r>
            <a:r>
              <a:rPr lang="pt-BR" sz="2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Vivado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fixed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loop for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latency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estimation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63520" y="665640"/>
            <a:ext cx="3839760" cy="97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Cosimulation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Shows overall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latency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Latency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2"/>
          <a:stretch/>
        </p:blipFill>
        <p:spPr>
          <a:xfrm>
            <a:off x="360000" y="1978200"/>
            <a:ext cx="3751920" cy="183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2" name="Imagem 131"/>
          <p:cNvPicPr/>
          <p:nvPr/>
        </p:nvPicPr>
        <p:blipFill>
          <a:blip r:embed="rId3"/>
          <a:stretch/>
        </p:blipFill>
        <p:spPr>
          <a:xfrm>
            <a:off x="3019680" y="4320000"/>
            <a:ext cx="3675600" cy="176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" name="Imagem 132"/>
          <p:cNvPicPr/>
          <p:nvPr/>
        </p:nvPicPr>
        <p:blipFill>
          <a:blip r:embed="rId4"/>
          <a:stretch/>
        </p:blipFill>
        <p:spPr>
          <a:xfrm>
            <a:off x="4824000" y="2035080"/>
            <a:ext cx="3761280" cy="178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63520" y="864000"/>
            <a:ext cx="383976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Imagem 135"/>
          <p:cNvPicPr/>
          <p:nvPr/>
        </p:nvPicPr>
        <p:blipFill>
          <a:blip r:embed="rId2"/>
          <a:stretch/>
        </p:blipFill>
        <p:spPr>
          <a:xfrm>
            <a:off x="4515729" y="1596600"/>
            <a:ext cx="4516574" cy="37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7" name="Imagem 136"/>
          <p:cNvPicPr/>
          <p:nvPr/>
        </p:nvPicPr>
        <p:blipFill>
          <a:blip r:embed="rId3"/>
          <a:stretch/>
        </p:blipFill>
        <p:spPr>
          <a:xfrm>
            <a:off x="110325" y="1596600"/>
            <a:ext cx="4236591" cy="37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0640" y="830243"/>
            <a:ext cx="3839760" cy="97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AXI </a:t>
            </a: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protocol</a:t>
            </a:r>
            <a:endParaRPr lang="pt-BR" sz="20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Advanced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eXtensible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ARM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Advanced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Microcontroller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Bus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(AMBA)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specification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nterface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between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processing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system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programmable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sections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chip.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"/>
          <p:cNvPicPr/>
          <p:nvPr/>
        </p:nvPicPr>
        <p:blipFill rotWithShape="1">
          <a:blip r:embed="rId2"/>
          <a:srcRect l="12981" t="19661" r="16923" b="16843"/>
          <a:stretch/>
        </p:blipFill>
        <p:spPr>
          <a:xfrm>
            <a:off x="3920400" y="1641960"/>
            <a:ext cx="4928178" cy="334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39640" y="1878536"/>
            <a:ext cx="755964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 </a:t>
            </a:r>
            <a:r>
              <a:rPr lang="pt-BR" sz="30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Overlay </a:t>
            </a:r>
            <a:r>
              <a:rPr lang="pt-BR" sz="30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call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="" xmlns:a16="http://schemas.microsoft.com/office/drawing/2014/main" id="{5466E567-A756-4976-8969-DFD7301D454F}"/>
              </a:ext>
            </a:extLst>
          </p:cNvPr>
          <p:cNvSpPr/>
          <p:nvPr/>
        </p:nvSpPr>
        <p:spPr>
          <a:xfrm>
            <a:off x="3680208" y="771009"/>
            <a:ext cx="1660902" cy="396609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746720" y="764640"/>
            <a:ext cx="6066000" cy="63828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 we have to define the IO ports to access our function from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FPGA to our final Python code, using INTERFACE Directives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2"/>
          <p:cNvPicPr/>
          <p:nvPr/>
        </p:nvPicPr>
        <p:blipFill>
          <a:blip r:embed="rId2"/>
          <a:stretch/>
        </p:blipFill>
        <p:spPr>
          <a:xfrm>
            <a:off x="187920" y="1460520"/>
            <a:ext cx="3037320" cy="303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" name="Picture 4"/>
          <p:cNvPicPr/>
          <p:nvPr/>
        </p:nvPicPr>
        <p:blipFill>
          <a:blip r:embed="rId3"/>
          <a:stretch/>
        </p:blipFill>
        <p:spPr>
          <a:xfrm>
            <a:off x="3576960" y="1431720"/>
            <a:ext cx="2218320" cy="36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4" name="Picture 5"/>
          <p:cNvPicPr/>
          <p:nvPr/>
        </p:nvPicPr>
        <p:blipFill>
          <a:blip r:embed="rId4"/>
          <a:stretch/>
        </p:blipFill>
        <p:spPr>
          <a:xfrm>
            <a:off x="6372360" y="1431720"/>
            <a:ext cx="2008800" cy="37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5" name="Picture 6"/>
          <p:cNvPicPr/>
          <p:nvPr/>
        </p:nvPicPr>
        <p:blipFill>
          <a:blip r:embed="rId5"/>
          <a:stretch/>
        </p:blipFill>
        <p:spPr>
          <a:xfrm>
            <a:off x="667440" y="1845000"/>
            <a:ext cx="2078280" cy="459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6" name="CustomShape 2"/>
          <p:cNvSpPr/>
          <p:nvPr/>
        </p:nvSpPr>
        <p:spPr>
          <a:xfrm rot="3550200">
            <a:off x="2562480" y="19447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47" name="CustomShape 3"/>
          <p:cNvSpPr/>
          <p:nvPr/>
        </p:nvSpPr>
        <p:spPr>
          <a:xfrm rot="3550200">
            <a:off x="2575080" y="26647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48" name="CustomShape 4"/>
          <p:cNvSpPr/>
          <p:nvPr/>
        </p:nvSpPr>
        <p:spPr>
          <a:xfrm rot="3550200">
            <a:off x="2621520" y="411984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49" name="Picture 7"/>
          <p:cNvPicPr/>
          <p:nvPr/>
        </p:nvPicPr>
        <p:blipFill>
          <a:blip r:embed="rId6"/>
          <a:stretch/>
        </p:blipFill>
        <p:spPr>
          <a:xfrm>
            <a:off x="3667320" y="1845000"/>
            <a:ext cx="2055600" cy="4564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0" name="CustomShape 5"/>
          <p:cNvSpPr/>
          <p:nvPr/>
        </p:nvSpPr>
        <p:spPr>
          <a:xfrm rot="3550200">
            <a:off x="5586840" y="26794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51" name="CustomShape 6"/>
          <p:cNvSpPr/>
          <p:nvPr/>
        </p:nvSpPr>
        <p:spPr>
          <a:xfrm rot="3550200">
            <a:off x="5595840" y="41317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52" name="Picture 8"/>
          <p:cNvPicPr/>
          <p:nvPr/>
        </p:nvPicPr>
        <p:blipFill>
          <a:blip r:embed="rId7"/>
          <a:stretch/>
        </p:blipFill>
        <p:spPr>
          <a:xfrm>
            <a:off x="6372360" y="1845000"/>
            <a:ext cx="2081160" cy="461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" name="CustomShape 7"/>
          <p:cNvSpPr/>
          <p:nvPr/>
        </p:nvSpPr>
        <p:spPr>
          <a:xfrm rot="3550200">
            <a:off x="8301240" y="26946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54" name="CustomShape 8"/>
          <p:cNvSpPr/>
          <p:nvPr/>
        </p:nvSpPr>
        <p:spPr>
          <a:xfrm rot="3550200">
            <a:off x="8310240" y="41464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55" name="CustomShape 9"/>
          <p:cNvSpPr/>
          <p:nvPr/>
        </p:nvSpPr>
        <p:spPr>
          <a:xfrm rot="16200000">
            <a:off x="-1408680" y="3853080"/>
            <a:ext cx="3645720" cy="36360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ap_start, ap_done, ap_idle, ap_ready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 rot="16200000">
            <a:off x="2923560" y="3825360"/>
            <a:ext cx="931320" cy="36360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 rot="16200000">
            <a:off x="5757480" y="3864240"/>
            <a:ext cx="728640" cy="36360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>
            <a:off x="2195640" y="1917000"/>
            <a:ext cx="4761360" cy="1894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0" name="CustomShape 1"/>
          <p:cNvSpPr/>
          <p:nvPr/>
        </p:nvSpPr>
        <p:spPr>
          <a:xfrm>
            <a:off x="2603040" y="764640"/>
            <a:ext cx="38638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inserting directives will be like this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133720" y="764640"/>
            <a:ext cx="5345280" cy="63828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Everything is done, but we have to Synthesize again and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then we can export IP to be used in 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2"/>
          <a:srcRect r="2620" b="30845"/>
          <a:stretch/>
        </p:blipFill>
        <p:spPr>
          <a:xfrm>
            <a:off x="179640" y="2637000"/>
            <a:ext cx="2568240" cy="159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4" name="Picture 2"/>
          <p:cNvPicPr/>
          <p:nvPr/>
        </p:nvPicPr>
        <p:blipFill>
          <a:blip r:embed="rId3"/>
          <a:srcRect b="5935"/>
          <a:stretch/>
        </p:blipFill>
        <p:spPr>
          <a:xfrm>
            <a:off x="2680920" y="1491120"/>
            <a:ext cx="4304160" cy="102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5" name="Picture 2"/>
          <p:cNvPicPr/>
          <p:nvPr/>
        </p:nvPicPr>
        <p:blipFill>
          <a:blip r:embed="rId4"/>
          <a:stretch/>
        </p:blipFill>
        <p:spPr>
          <a:xfrm>
            <a:off x="2843640" y="2637000"/>
            <a:ext cx="3871080" cy="3715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6" name="Picture 3"/>
          <p:cNvPicPr/>
          <p:nvPr/>
        </p:nvPicPr>
        <p:blipFill>
          <a:blip r:embed="rId5"/>
          <a:stretch/>
        </p:blipFill>
        <p:spPr>
          <a:xfrm>
            <a:off x="6921000" y="2637000"/>
            <a:ext cx="1970640" cy="2125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7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698840" y="764640"/>
            <a:ext cx="58298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can also backup our work to distribute to other machines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2"/>
          <p:cNvPicPr/>
          <p:nvPr/>
        </p:nvPicPr>
        <p:blipFill>
          <a:blip r:embed="rId2"/>
          <a:stretch/>
        </p:blipFill>
        <p:spPr>
          <a:xfrm>
            <a:off x="539640" y="1433520"/>
            <a:ext cx="3008880" cy="432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0" name="Picture 2"/>
          <p:cNvPicPr/>
          <p:nvPr/>
        </p:nvPicPr>
        <p:blipFill>
          <a:blip r:embed="rId3"/>
          <a:stretch/>
        </p:blipFill>
        <p:spPr>
          <a:xfrm>
            <a:off x="3996000" y="1471320"/>
            <a:ext cx="4768560" cy="212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1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/>
          <p:cNvPicPr/>
          <p:nvPr/>
        </p:nvPicPr>
        <p:blipFill>
          <a:blip r:embed="rId2"/>
          <a:stretch/>
        </p:blipFill>
        <p:spPr>
          <a:xfrm>
            <a:off x="3987360" y="1268640"/>
            <a:ext cx="1065600" cy="79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3" name="CustomShape 1"/>
          <p:cNvSpPr/>
          <p:nvPr/>
        </p:nvSpPr>
        <p:spPr>
          <a:xfrm>
            <a:off x="1274040" y="764640"/>
            <a:ext cx="66406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 let’s create a </a:t>
            </a: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2017.2 project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interface with PYNQ board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3"/>
          <a:stretch/>
        </p:blipFill>
        <p:spPr>
          <a:xfrm>
            <a:off x="1434960" y="2205720"/>
            <a:ext cx="6317280" cy="2132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5" name="Picture 3"/>
          <p:cNvPicPr/>
          <p:nvPr/>
        </p:nvPicPr>
        <p:blipFill>
          <a:blip r:embed="rId4"/>
          <a:stretch/>
        </p:blipFill>
        <p:spPr>
          <a:xfrm>
            <a:off x="1468800" y="4582080"/>
            <a:ext cx="6342480" cy="172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6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/>
          <p:cNvPicPr/>
          <p:nvPr/>
        </p:nvPicPr>
        <p:blipFill>
          <a:blip r:embed="rId2"/>
          <a:stretch/>
        </p:blipFill>
        <p:spPr>
          <a:xfrm>
            <a:off x="1784520" y="1246680"/>
            <a:ext cx="5688000" cy="302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8" name="CustomShape 1"/>
          <p:cNvSpPr/>
          <p:nvPr/>
        </p:nvSpPr>
        <p:spPr>
          <a:xfrm>
            <a:off x="1446840" y="764640"/>
            <a:ext cx="63633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Still in the Vivado project creation wizard select parts for the board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Picture 3"/>
          <p:cNvPicPr/>
          <p:nvPr/>
        </p:nvPicPr>
        <p:blipFill>
          <a:blip r:embed="rId3"/>
          <a:stretch/>
        </p:blipFill>
        <p:spPr>
          <a:xfrm>
            <a:off x="2111760" y="4365000"/>
            <a:ext cx="5033520" cy="2051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0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229480" y="764640"/>
            <a:ext cx="47980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Click on IP Catalog to add IP created in 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3"/>
          <p:cNvPicPr/>
          <p:nvPr/>
        </p:nvPicPr>
        <p:blipFill>
          <a:blip r:embed="rId2"/>
          <a:stretch/>
        </p:blipFill>
        <p:spPr>
          <a:xfrm>
            <a:off x="3636000" y="1248480"/>
            <a:ext cx="1865520" cy="1315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3" name="CustomShape 2"/>
          <p:cNvSpPr/>
          <p:nvPr/>
        </p:nvSpPr>
        <p:spPr>
          <a:xfrm rot="3550200">
            <a:off x="4728600" y="20934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84" name="Picture 4"/>
          <p:cNvPicPr/>
          <p:nvPr/>
        </p:nvPicPr>
        <p:blipFill>
          <a:blip r:embed="rId3"/>
          <a:stretch/>
        </p:blipFill>
        <p:spPr>
          <a:xfrm>
            <a:off x="547560" y="3141000"/>
            <a:ext cx="4239360" cy="229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5" name="CustomShape 3"/>
          <p:cNvSpPr/>
          <p:nvPr/>
        </p:nvSpPr>
        <p:spPr>
          <a:xfrm>
            <a:off x="1549440" y="2635200"/>
            <a:ext cx="60570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Right Click on Vivado Repository and select the folder of your IP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5"/>
          <p:cNvPicPr/>
          <p:nvPr/>
        </p:nvPicPr>
        <p:blipFill>
          <a:blip r:embed="rId4"/>
          <a:stretch/>
        </p:blipFill>
        <p:spPr>
          <a:xfrm>
            <a:off x="5095440" y="3141000"/>
            <a:ext cx="3363840" cy="316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7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251640" y="1205640"/>
            <a:ext cx="913320" cy="94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9" name="Picture 3"/>
          <p:cNvPicPr/>
          <p:nvPr/>
        </p:nvPicPr>
        <p:blipFill>
          <a:blip r:embed="rId3"/>
          <a:stretch/>
        </p:blipFill>
        <p:spPr>
          <a:xfrm>
            <a:off x="245520" y="2277000"/>
            <a:ext cx="3268800" cy="85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0" name="CustomShape 1"/>
          <p:cNvSpPr/>
          <p:nvPr/>
        </p:nvSpPr>
        <p:spPr>
          <a:xfrm>
            <a:off x="1475280" y="764640"/>
            <a:ext cx="63068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your custom IP and ZYNQ7 Processing System to the Diagram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4860000" y="1226880"/>
            <a:ext cx="913320" cy="94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2" name="CustomShape 2"/>
          <p:cNvSpPr/>
          <p:nvPr/>
        </p:nvSpPr>
        <p:spPr>
          <a:xfrm rot="3550200">
            <a:off x="762120" y="10954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93" name="CustomShape 3"/>
          <p:cNvSpPr/>
          <p:nvPr/>
        </p:nvSpPr>
        <p:spPr>
          <a:xfrm rot="3550200">
            <a:off x="5388120" y="111996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94" name="Picture 3"/>
          <p:cNvPicPr/>
          <p:nvPr/>
        </p:nvPicPr>
        <p:blipFill>
          <a:blip r:embed="rId4"/>
          <a:stretch/>
        </p:blipFill>
        <p:spPr>
          <a:xfrm>
            <a:off x="4849920" y="2266200"/>
            <a:ext cx="3618360" cy="89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5" name="Picture 4"/>
          <p:cNvPicPr/>
          <p:nvPr/>
        </p:nvPicPr>
        <p:blipFill>
          <a:blip r:embed="rId5"/>
          <a:stretch/>
        </p:blipFill>
        <p:spPr>
          <a:xfrm>
            <a:off x="1446120" y="3357000"/>
            <a:ext cx="6171120" cy="272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6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675440" y="764640"/>
            <a:ext cx="59061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Run Block Automation and Run Connection Automation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3"/>
          <p:cNvPicPr/>
          <p:nvPr/>
        </p:nvPicPr>
        <p:blipFill>
          <a:blip r:embed="rId2"/>
          <a:stretch/>
        </p:blipFill>
        <p:spPr>
          <a:xfrm>
            <a:off x="1115640" y="1845000"/>
            <a:ext cx="6876000" cy="288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9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28</a:t>
            </a:fld>
            <a:endParaRPr lang="pt-BR"/>
          </a:p>
        </p:txBody>
      </p:sp>
      <p:pic>
        <p:nvPicPr>
          <p:cNvPr id="6" name="Picture 4"/>
          <p:cNvPicPr/>
          <p:nvPr/>
        </p:nvPicPr>
        <p:blipFill rotWithShape="1">
          <a:blip r:embed="rId3"/>
          <a:srcRect t="18085" b="73354"/>
          <a:stretch/>
        </p:blipFill>
        <p:spPr>
          <a:xfrm>
            <a:off x="1542960" y="1412240"/>
            <a:ext cx="6171120" cy="233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stomShape 3"/>
          <p:cNvSpPr/>
          <p:nvPr/>
        </p:nvSpPr>
        <p:spPr>
          <a:xfrm rot="3550200">
            <a:off x="5609756" y="1196778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179640" y="1268640"/>
            <a:ext cx="1770480" cy="86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1" name="CustomShape 1"/>
          <p:cNvSpPr/>
          <p:nvPr/>
        </p:nvSpPr>
        <p:spPr>
          <a:xfrm>
            <a:off x="485280" y="764640"/>
            <a:ext cx="81507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Click on Regenerate Layout to rearrange the diagram and in Validate Design to check it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Picture 2"/>
          <p:cNvPicPr/>
          <p:nvPr/>
        </p:nvPicPr>
        <p:blipFill>
          <a:blip r:embed="rId3"/>
          <a:stretch/>
        </p:blipFill>
        <p:spPr>
          <a:xfrm>
            <a:off x="2071440" y="1269720"/>
            <a:ext cx="6793560" cy="297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3" name="Picture 2"/>
          <p:cNvPicPr/>
          <p:nvPr/>
        </p:nvPicPr>
        <p:blipFill>
          <a:blip r:embed="rId4"/>
          <a:srcRect t="27120" b="23596"/>
          <a:stretch/>
        </p:blipFill>
        <p:spPr>
          <a:xfrm>
            <a:off x="270360" y="4619160"/>
            <a:ext cx="589320" cy="34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" name="Picture 3"/>
          <p:cNvPicPr/>
          <p:nvPr/>
        </p:nvPicPr>
        <p:blipFill>
          <a:blip r:embed="rId5"/>
          <a:srcRect l="1225" t="3180" r="1087" b="4507"/>
          <a:stretch/>
        </p:blipFill>
        <p:spPr>
          <a:xfrm>
            <a:off x="2151360" y="4437360"/>
            <a:ext cx="6372720" cy="182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5" name="CustomShape 2"/>
          <p:cNvSpPr/>
          <p:nvPr/>
        </p:nvSpPr>
        <p:spPr>
          <a:xfrm rot="3550200">
            <a:off x="686160" y="12265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06" name="CustomShape 3"/>
          <p:cNvSpPr/>
          <p:nvPr/>
        </p:nvSpPr>
        <p:spPr>
          <a:xfrm rot="3550200">
            <a:off x="789480" y="440244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/>
          <p:nvPr/>
        </p:nvPicPr>
        <p:blipFill>
          <a:blip r:embed="rId2"/>
          <a:stretch/>
        </p:blipFill>
        <p:spPr>
          <a:xfrm>
            <a:off x="1115640" y="701640"/>
            <a:ext cx="7030800" cy="5272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230705" y="1521858"/>
            <a:ext cx="1856520" cy="103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0" name="Picture 3"/>
          <p:cNvPicPr/>
          <p:nvPr/>
        </p:nvPicPr>
        <p:blipFill>
          <a:blip r:embed="rId3"/>
          <a:stretch/>
        </p:blipFill>
        <p:spPr>
          <a:xfrm>
            <a:off x="2616590" y="1336431"/>
            <a:ext cx="6306175" cy="4822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stomShape 1">
            <a:extLst>
              <a:ext uri="{FF2B5EF4-FFF2-40B4-BE49-F238E27FC236}">
                <a16:creationId xmlns="" xmlns:a16="http://schemas.microsoft.com/office/drawing/2014/main" id="{FA527876-5972-4C61-85C3-C3D0E488986C}"/>
              </a:ext>
            </a:extLst>
          </p:cNvPr>
          <p:cNvSpPr/>
          <p:nvPr/>
        </p:nvSpPr>
        <p:spPr>
          <a:xfrm>
            <a:off x="2853955" y="813254"/>
            <a:ext cx="3298929" cy="374843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Switches Interface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3"/>
          <p:cNvPicPr/>
          <p:nvPr/>
        </p:nvPicPr>
        <p:blipFill>
          <a:blip r:embed="rId2"/>
          <a:stretch/>
        </p:blipFill>
        <p:spPr>
          <a:xfrm>
            <a:off x="576000" y="2917440"/>
            <a:ext cx="1247400" cy="1586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3" name="Picture 4"/>
          <p:cNvPicPr/>
          <p:nvPr/>
        </p:nvPicPr>
        <p:blipFill>
          <a:blip r:embed="rId3"/>
          <a:stretch/>
        </p:blipFill>
        <p:spPr>
          <a:xfrm>
            <a:off x="2504048" y="2415933"/>
            <a:ext cx="5677477" cy="3794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4" name="Picture 5"/>
          <p:cNvPicPr/>
          <p:nvPr/>
        </p:nvPicPr>
        <p:blipFill>
          <a:blip r:embed="rId4"/>
          <a:stretch/>
        </p:blipFill>
        <p:spPr>
          <a:xfrm>
            <a:off x="576000" y="766066"/>
            <a:ext cx="6139800" cy="1548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Imagem 215"/>
          <p:cNvPicPr/>
          <p:nvPr/>
        </p:nvPicPr>
        <p:blipFill>
          <a:blip r:embed="rId2"/>
          <a:stretch/>
        </p:blipFill>
        <p:spPr>
          <a:xfrm>
            <a:off x="1986120" y="2374920"/>
            <a:ext cx="5190480" cy="165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"/>
          <p:cNvPicPr/>
          <p:nvPr/>
        </p:nvPicPr>
        <p:blipFill>
          <a:blip r:embed="rId2"/>
          <a:stretch/>
        </p:blipFill>
        <p:spPr>
          <a:xfrm>
            <a:off x="3201120" y="1774080"/>
            <a:ext cx="2951640" cy="39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8" name="CustomShape 1"/>
          <p:cNvSpPr/>
          <p:nvPr/>
        </p:nvSpPr>
        <p:spPr>
          <a:xfrm>
            <a:off x="581760" y="764640"/>
            <a:ext cx="79574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on Address Editor the memory address to be passed to MMIO in Python code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2"/>
          <p:cNvPicPr/>
          <p:nvPr/>
        </p:nvPicPr>
        <p:blipFill>
          <a:blip r:embed="rId3"/>
          <a:stretch/>
        </p:blipFill>
        <p:spPr>
          <a:xfrm>
            <a:off x="2843640" y="2782080"/>
            <a:ext cx="3665880" cy="172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0" name="CustomShape 2"/>
          <p:cNvSpPr/>
          <p:nvPr/>
        </p:nvSpPr>
        <p:spPr>
          <a:xfrm rot="3550200">
            <a:off x="5514840" y="158436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21" name="CustomShape 3"/>
          <p:cNvSpPr/>
          <p:nvPr/>
        </p:nvSpPr>
        <p:spPr>
          <a:xfrm rot="3550200">
            <a:off x="6522840" y="39618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22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Imagem 222"/>
          <p:cNvPicPr/>
          <p:nvPr/>
        </p:nvPicPr>
        <p:blipFill>
          <a:blip r:embed="rId4"/>
          <a:stretch/>
        </p:blipFill>
        <p:spPr>
          <a:xfrm>
            <a:off x="1872000" y="5080680"/>
            <a:ext cx="5190480" cy="246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4" name="CustomShape 5"/>
          <p:cNvSpPr/>
          <p:nvPr/>
        </p:nvSpPr>
        <p:spPr>
          <a:xfrm rot="3550200">
            <a:off x="6231510" y="4825248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225" name="Imagem 224"/>
          <p:cNvPicPr/>
          <p:nvPr/>
        </p:nvPicPr>
        <p:blipFill>
          <a:blip r:embed="rId5"/>
          <a:stretch/>
        </p:blipFill>
        <p:spPr>
          <a:xfrm>
            <a:off x="2376000" y="5406840"/>
            <a:ext cx="4647600" cy="20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53040" y="764640"/>
            <a:ext cx="78156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 sources and right click on the Design project to create a Create HDL Wrapper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Picture 2"/>
          <p:cNvPicPr/>
          <p:nvPr/>
        </p:nvPicPr>
        <p:blipFill>
          <a:blip r:embed="rId2"/>
          <a:srcRect t="4081" r="17261" b="70921"/>
          <a:stretch/>
        </p:blipFill>
        <p:spPr>
          <a:xfrm>
            <a:off x="440640" y="1422720"/>
            <a:ext cx="2654640" cy="1343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8" name="Picture 2"/>
          <p:cNvPicPr/>
          <p:nvPr/>
        </p:nvPicPr>
        <p:blipFill>
          <a:blip r:embed="rId3"/>
          <a:stretch/>
        </p:blipFill>
        <p:spPr>
          <a:xfrm>
            <a:off x="3492000" y="1340640"/>
            <a:ext cx="5333040" cy="183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9" name="CustomShape 2"/>
          <p:cNvSpPr/>
          <p:nvPr/>
        </p:nvSpPr>
        <p:spPr>
          <a:xfrm rot="3550200">
            <a:off x="1872360" y="20430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30" name="CustomShape 3"/>
          <p:cNvSpPr/>
          <p:nvPr/>
        </p:nvSpPr>
        <p:spPr>
          <a:xfrm rot="3550200">
            <a:off x="4267080" y="12060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31" name="CustomShape 4"/>
          <p:cNvSpPr/>
          <p:nvPr/>
        </p:nvSpPr>
        <p:spPr>
          <a:xfrm rot="3550200">
            <a:off x="6309360" y="21078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32" name="CustomShape 5"/>
          <p:cNvSpPr/>
          <p:nvPr/>
        </p:nvSpPr>
        <p:spPr>
          <a:xfrm rot="3550200">
            <a:off x="8754120" y="27234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233" name="Picture 3"/>
          <p:cNvPicPr/>
          <p:nvPr/>
        </p:nvPicPr>
        <p:blipFill>
          <a:blip r:embed="rId4"/>
          <a:stretch/>
        </p:blipFill>
        <p:spPr>
          <a:xfrm>
            <a:off x="125640" y="3501000"/>
            <a:ext cx="6218640" cy="24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4" name="Picture 2"/>
          <p:cNvPicPr/>
          <p:nvPr/>
        </p:nvPicPr>
        <p:blipFill>
          <a:blip r:embed="rId5"/>
          <a:stretch/>
        </p:blipFill>
        <p:spPr>
          <a:xfrm>
            <a:off x="6504120" y="3529440"/>
            <a:ext cx="2380320" cy="23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5" name="CustomShape 6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3"/>
          <p:cNvPicPr/>
          <p:nvPr/>
        </p:nvPicPr>
        <p:blipFill>
          <a:blip r:embed="rId2"/>
          <a:stretch/>
        </p:blipFill>
        <p:spPr>
          <a:xfrm>
            <a:off x="2150419" y="3209040"/>
            <a:ext cx="417960" cy="36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8" name="CustomShape 1"/>
          <p:cNvSpPr/>
          <p:nvPr/>
        </p:nvSpPr>
        <p:spPr>
          <a:xfrm>
            <a:off x="1115640" y="764640"/>
            <a:ext cx="68904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 we can generate the bitstream wich will be used on Python Overlay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731459" y="3209040"/>
            <a:ext cx="19922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Generate Bitstream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4"/>
          <p:cNvPicPr/>
          <p:nvPr/>
        </p:nvPicPr>
        <p:blipFill>
          <a:blip r:embed="rId3"/>
          <a:srcRect b="8739"/>
          <a:stretch/>
        </p:blipFill>
        <p:spPr>
          <a:xfrm>
            <a:off x="5306953" y="3134340"/>
            <a:ext cx="2478600" cy="51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4" name="CustomShape 3"/>
          <p:cNvSpPr/>
          <p:nvPr/>
        </p:nvSpPr>
        <p:spPr>
          <a:xfrm rot="3550200">
            <a:off x="2605459" y="30322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179443" y="705593"/>
            <a:ext cx="68464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sources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expand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wrapper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until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primeNumber_io_s_axi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4"/>
          <p:cNvPicPr/>
          <p:nvPr/>
        </p:nvPicPr>
        <p:blipFill>
          <a:blip r:embed="rId2"/>
          <a:stretch/>
        </p:blipFill>
        <p:spPr>
          <a:xfrm>
            <a:off x="844062" y="2489982"/>
            <a:ext cx="6708281" cy="2362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1" name="CustomShape 2"/>
          <p:cNvSpPr/>
          <p:nvPr/>
        </p:nvSpPr>
        <p:spPr>
          <a:xfrm rot="3550200">
            <a:off x="7646900" y="4373729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46240" y="764640"/>
            <a:ext cx="86295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the usefull addresses related to ap_start, ap_ready, data signal of position and prime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2"/>
          <a:stretch/>
        </p:blipFill>
        <p:spPr>
          <a:xfrm>
            <a:off x="1041480" y="1260720"/>
            <a:ext cx="6553800" cy="4975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" name="CustomShape 2"/>
          <p:cNvSpPr/>
          <p:nvPr/>
        </p:nvSpPr>
        <p:spPr>
          <a:xfrm rot="18050400" flipH="1">
            <a:off x="1408320" y="197280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7" name="CustomShape 3"/>
          <p:cNvSpPr/>
          <p:nvPr/>
        </p:nvSpPr>
        <p:spPr>
          <a:xfrm rot="18050400" flipH="1">
            <a:off x="1417320" y="461880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8" name="CustomShape 4"/>
          <p:cNvSpPr/>
          <p:nvPr/>
        </p:nvSpPr>
        <p:spPr>
          <a:xfrm rot="18050400" flipH="1">
            <a:off x="1417320" y="507780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9" name="CustomShape 5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6360" y="764640"/>
            <a:ext cx="90486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 we can write the .tcl file that will be companion to the bitstream file located in same folder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773720" y="1268640"/>
            <a:ext cx="55738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Tcl Console type the command write_bd_tcl [filename]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4"/>
          <p:cNvPicPr/>
          <p:nvPr/>
        </p:nvPicPr>
        <p:blipFill>
          <a:blip r:embed="rId2"/>
          <a:stretch/>
        </p:blipFill>
        <p:spPr>
          <a:xfrm>
            <a:off x="2120400" y="1772640"/>
            <a:ext cx="4880880" cy="192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3" name="CustomShape 3"/>
          <p:cNvSpPr/>
          <p:nvPr/>
        </p:nvSpPr>
        <p:spPr>
          <a:xfrm>
            <a:off x="395640" y="3861000"/>
            <a:ext cx="83520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Locate bitstream primenumber_wrapper.bit and copy and rename it to primenumber.bit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Picture 5"/>
          <p:cNvPicPr/>
          <p:nvPr/>
        </p:nvPicPr>
        <p:blipFill>
          <a:blip r:embed="rId3"/>
          <a:stretch/>
        </p:blipFill>
        <p:spPr>
          <a:xfrm>
            <a:off x="687600" y="4338000"/>
            <a:ext cx="7915680" cy="9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5" name="Picture 6"/>
          <p:cNvPicPr/>
          <p:nvPr/>
        </p:nvPicPr>
        <p:blipFill>
          <a:blip r:embed="rId4"/>
          <a:stretch/>
        </p:blipFill>
        <p:spPr>
          <a:xfrm>
            <a:off x="3552120" y="5311440"/>
            <a:ext cx="2170800" cy="1068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977480" y="764640"/>
            <a:ext cx="516672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Locate and conect to your Pynq board on the network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Picture 2"/>
          <p:cNvPicPr/>
          <p:nvPr/>
        </p:nvPicPr>
        <p:blipFill>
          <a:blip r:embed="rId2"/>
          <a:srcRect l="25197" r="37401" b="96916"/>
          <a:stretch/>
        </p:blipFill>
        <p:spPr>
          <a:xfrm>
            <a:off x="2838240" y="1268640"/>
            <a:ext cx="3444840" cy="268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9" name="Picture 2"/>
          <p:cNvPicPr/>
          <p:nvPr/>
        </p:nvPicPr>
        <p:blipFill>
          <a:blip r:embed="rId2"/>
          <a:srcRect l="-32" t="33998" b="57189"/>
          <a:stretch/>
        </p:blipFill>
        <p:spPr>
          <a:xfrm>
            <a:off x="1183320" y="1725120"/>
            <a:ext cx="6752880" cy="56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0" name="Picture 3"/>
          <p:cNvPicPr/>
          <p:nvPr/>
        </p:nvPicPr>
        <p:blipFill>
          <a:blip r:embed="rId3"/>
          <a:stretch/>
        </p:blipFill>
        <p:spPr>
          <a:xfrm>
            <a:off x="693000" y="3429000"/>
            <a:ext cx="7733160" cy="165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1" name="CustomShape 2"/>
          <p:cNvSpPr/>
          <p:nvPr/>
        </p:nvSpPr>
        <p:spPr>
          <a:xfrm>
            <a:off x="1634040" y="2676240"/>
            <a:ext cx="57870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a browser access Jupyter interface located at port 9090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342680" y="22140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4350240" y="32130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4350240" y="42210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2657880" y="827280"/>
            <a:ext cx="361692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routine applyed to the project 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3480840" y="155664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C/C++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3492000" y="2565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3492000" y="3573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</a:t>
            </a:r>
            <a:endParaRPr lang="pt-B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3502800" y="4581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 rot="5400000" flipH="1">
            <a:off x="5563080" y="27252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5868000" y="2565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Constrains /Directives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 rot="5400000" flipH="1">
            <a:off x="5574159" y="37089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0"/>
          <p:cNvSpPr/>
          <p:nvPr/>
        </p:nvSpPr>
        <p:spPr>
          <a:xfrm>
            <a:off x="5879079" y="35487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Constrains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4"/>
          <p:cNvPicPr/>
          <p:nvPr/>
        </p:nvPicPr>
        <p:blipFill>
          <a:blip r:embed="rId2"/>
          <a:stretch/>
        </p:blipFill>
        <p:spPr>
          <a:xfrm>
            <a:off x="1360800" y="1327680"/>
            <a:ext cx="2416680" cy="2115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4" name="Picture 5"/>
          <p:cNvPicPr/>
          <p:nvPr/>
        </p:nvPicPr>
        <p:blipFill>
          <a:blip r:embed="rId3"/>
          <a:srcRect l="12143" r="11539"/>
          <a:stretch/>
        </p:blipFill>
        <p:spPr>
          <a:xfrm>
            <a:off x="1502640" y="3744720"/>
            <a:ext cx="2132640" cy="656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5" name="CustomShape 1"/>
          <p:cNvSpPr/>
          <p:nvPr/>
        </p:nvSpPr>
        <p:spPr>
          <a:xfrm>
            <a:off x="1299960" y="764640"/>
            <a:ext cx="65217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folder, rename it and upload your project files to that folder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" name="Picture 2"/>
          <p:cNvPicPr/>
          <p:nvPr/>
        </p:nvPicPr>
        <p:blipFill>
          <a:blip r:embed="rId4"/>
          <a:srcRect b="86692"/>
          <a:stretch/>
        </p:blipFill>
        <p:spPr>
          <a:xfrm>
            <a:off x="5231160" y="1411200"/>
            <a:ext cx="2437200" cy="83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7" name="Picture 2"/>
          <p:cNvPicPr/>
          <p:nvPr/>
        </p:nvPicPr>
        <p:blipFill>
          <a:blip r:embed="rId4"/>
          <a:srcRect t="92504"/>
          <a:stretch/>
        </p:blipFill>
        <p:spPr>
          <a:xfrm>
            <a:off x="5231160" y="2243880"/>
            <a:ext cx="2437200" cy="46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8" name="CustomShape 2"/>
          <p:cNvSpPr/>
          <p:nvPr/>
        </p:nvSpPr>
        <p:spPr>
          <a:xfrm rot="18050400" flipH="1">
            <a:off x="5325840" y="210888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79" name="CustomShape 3"/>
          <p:cNvSpPr/>
          <p:nvPr/>
        </p:nvSpPr>
        <p:spPr>
          <a:xfrm rot="18050400" flipH="1">
            <a:off x="5047920" y="125496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280" name="Picture 2"/>
          <p:cNvPicPr/>
          <p:nvPr/>
        </p:nvPicPr>
        <p:blipFill>
          <a:blip r:embed="rId5"/>
          <a:stretch/>
        </p:blipFill>
        <p:spPr>
          <a:xfrm>
            <a:off x="5439960" y="2922480"/>
            <a:ext cx="1846800" cy="1494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1" name="Picture 3"/>
          <p:cNvPicPr/>
          <p:nvPr/>
        </p:nvPicPr>
        <p:blipFill>
          <a:blip r:embed="rId6"/>
          <a:stretch/>
        </p:blipFill>
        <p:spPr>
          <a:xfrm>
            <a:off x="971640" y="4797000"/>
            <a:ext cx="7056360" cy="115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2" name="CustomShape 4"/>
          <p:cNvSpPr/>
          <p:nvPr/>
        </p:nvSpPr>
        <p:spPr>
          <a:xfrm rot="18050400" flipH="1">
            <a:off x="7115040" y="503496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83" name="CustomShape 5"/>
          <p:cNvSpPr/>
          <p:nvPr/>
        </p:nvSpPr>
        <p:spPr>
          <a:xfrm rot="18050400" flipH="1">
            <a:off x="7115040" y="542808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40</a:t>
            </a:fld>
            <a:endParaRPr lang="pt-BR"/>
          </a:p>
        </p:txBody>
      </p:sp>
      <p:sp>
        <p:nvSpPr>
          <p:cNvPr id="15" name="CustomShape 3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922477" y="787956"/>
            <a:ext cx="1161886" cy="374843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263880" y="1660680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PYNQ includes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MMIO Python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simplify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communication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between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Zynq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PS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PL.</a:t>
            </a: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MMIO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area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PL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specifying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start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address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range 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Imagem 287"/>
          <p:cNvPicPr/>
          <p:nvPr/>
        </p:nvPicPr>
        <p:blipFill>
          <a:blip r:embed="rId2"/>
          <a:stretch/>
        </p:blipFill>
        <p:spPr>
          <a:xfrm>
            <a:off x="3024000" y="4713480"/>
            <a:ext cx="3552120" cy="54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41</a:t>
            </a:fld>
            <a:endParaRPr lang="pt-BR"/>
          </a:p>
        </p:txBody>
      </p:sp>
      <p:sp>
        <p:nvSpPr>
          <p:cNvPr id="7" name="CustomShape 3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14120" y="764640"/>
            <a:ext cx="88930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your Python code on the Jupyter Notebook interface to test your HLS on the Pynq board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Picture 4"/>
          <p:cNvPicPr/>
          <p:nvPr/>
        </p:nvPicPr>
        <p:blipFill>
          <a:blip r:embed="rId2"/>
          <a:srcRect l="7559" r="3374" b="5700"/>
          <a:stretch/>
        </p:blipFill>
        <p:spPr>
          <a:xfrm>
            <a:off x="340560" y="1268640"/>
            <a:ext cx="1899360" cy="220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1" name="Picture 2"/>
          <p:cNvPicPr/>
          <p:nvPr/>
        </p:nvPicPr>
        <p:blipFill>
          <a:blip r:embed="rId3"/>
          <a:stretch/>
        </p:blipFill>
        <p:spPr>
          <a:xfrm>
            <a:off x="2411640" y="1268640"/>
            <a:ext cx="6564960" cy="367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3" name="Picture 2"/>
          <p:cNvPicPr/>
          <p:nvPr/>
        </p:nvPicPr>
        <p:blipFill>
          <a:blip r:embed="rId4"/>
          <a:srcRect t="19696" r="50000" b="59567"/>
          <a:stretch/>
        </p:blipFill>
        <p:spPr>
          <a:xfrm>
            <a:off x="27360" y="5085360"/>
            <a:ext cx="2669400" cy="8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4" name="Picture 2"/>
          <p:cNvPicPr/>
          <p:nvPr/>
        </p:nvPicPr>
        <p:blipFill>
          <a:blip r:embed="rId4"/>
          <a:srcRect l="148" t="72472" r="39755" b="11396"/>
          <a:stretch/>
        </p:blipFill>
        <p:spPr>
          <a:xfrm>
            <a:off x="5754960" y="5178240"/>
            <a:ext cx="3208320" cy="65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5" name="Picture 2"/>
          <p:cNvPicPr/>
          <p:nvPr/>
        </p:nvPicPr>
        <p:blipFill>
          <a:blip r:embed="rId5"/>
          <a:stretch/>
        </p:blipFill>
        <p:spPr>
          <a:xfrm>
            <a:off x="5515920" y="1196640"/>
            <a:ext cx="2502000" cy="117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6" name="CustomShape 3"/>
          <p:cNvSpPr/>
          <p:nvPr/>
        </p:nvSpPr>
        <p:spPr>
          <a:xfrm flipV="1">
            <a:off x="1619640" y="3572280"/>
            <a:ext cx="3239280" cy="160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4"/>
          <p:cNvSpPr/>
          <p:nvPr/>
        </p:nvSpPr>
        <p:spPr>
          <a:xfrm flipV="1">
            <a:off x="1619640" y="3106440"/>
            <a:ext cx="2735280" cy="20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5"/>
          <p:cNvSpPr/>
          <p:nvPr/>
        </p:nvSpPr>
        <p:spPr>
          <a:xfrm flipH="1" flipV="1">
            <a:off x="4786560" y="2923560"/>
            <a:ext cx="1438920" cy="225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6"/>
          <p:cNvSpPr/>
          <p:nvPr/>
        </p:nvSpPr>
        <p:spPr>
          <a:xfrm flipV="1">
            <a:off x="6228360" y="4508280"/>
            <a:ext cx="358920" cy="66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7"/>
          <p:cNvSpPr/>
          <p:nvPr/>
        </p:nvSpPr>
        <p:spPr>
          <a:xfrm flipV="1">
            <a:off x="7668360" y="4507560"/>
            <a:ext cx="574920" cy="107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8"/>
          <p:cNvSpPr/>
          <p:nvPr/>
        </p:nvSpPr>
        <p:spPr>
          <a:xfrm flipH="1">
            <a:off x="5003280" y="2277000"/>
            <a:ext cx="2087280" cy="43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9"/>
          <p:cNvSpPr/>
          <p:nvPr/>
        </p:nvSpPr>
        <p:spPr>
          <a:xfrm flipV="1">
            <a:off x="1619640" y="4220280"/>
            <a:ext cx="5146560" cy="95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42</a:t>
            </a:fld>
            <a:endParaRPr lang="pt-BR"/>
          </a:p>
        </p:txBody>
      </p:sp>
      <p:sp>
        <p:nvSpPr>
          <p:cNvPr id="17" name="CustomShape 3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940760" y="764640"/>
            <a:ext cx="52401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pure Python and copiled C++ to compare with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Imagem 303"/>
          <p:cNvPicPr/>
          <p:nvPr/>
        </p:nvPicPr>
        <p:blipFill>
          <a:blip r:embed="rId2"/>
          <a:stretch/>
        </p:blipFill>
        <p:spPr>
          <a:xfrm>
            <a:off x="1877760" y="1179000"/>
            <a:ext cx="5429520" cy="514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43</a:t>
            </a:fld>
            <a:endParaRPr lang="pt-BR"/>
          </a:p>
        </p:txBody>
      </p:sp>
      <p:sp>
        <p:nvSpPr>
          <p:cNvPr id="7" name="CustomShape 3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139440" y="764640"/>
            <a:ext cx="26877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</a:t>
            </a:r>
            <a:r>
              <a:rPr lang="pt-BR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</a:t>
            </a:r>
            <a:r>
              <a:rPr lang="pt-BR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D4BEC4D6-D51E-499F-A752-4798E855EC25}"/>
              </a:ext>
            </a:extLst>
          </p:cNvPr>
          <p:cNvPicPr/>
          <p:nvPr/>
        </p:nvPicPr>
        <p:blipFill rotWithShape="1">
          <a:blip r:embed="rId2"/>
          <a:srcRect t="86173" r="52801" b="8065"/>
          <a:stretch/>
        </p:blipFill>
        <p:spPr>
          <a:xfrm>
            <a:off x="1955317" y="4455623"/>
            <a:ext cx="3115456" cy="468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E2398EE5-5FC8-4770-A03D-A4B8DCBF7DE4}"/>
              </a:ext>
            </a:extLst>
          </p:cNvPr>
          <p:cNvPicPr/>
          <p:nvPr/>
        </p:nvPicPr>
        <p:blipFill rotWithShape="1">
          <a:blip r:embed="rId2"/>
          <a:srcRect l="8195" t="64301" r="34174" b="30778"/>
          <a:stretch/>
        </p:blipFill>
        <p:spPr>
          <a:xfrm>
            <a:off x="1907112" y="2319250"/>
            <a:ext cx="3920108" cy="492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7592E922-1F08-47C6-B750-56BB0D12FD0B}"/>
              </a:ext>
            </a:extLst>
          </p:cNvPr>
          <p:cNvPicPr/>
          <p:nvPr/>
        </p:nvPicPr>
        <p:blipFill rotWithShape="1">
          <a:blip r:embed="rId3"/>
          <a:srcRect l="4675" t="89689" r="53063" b="2170"/>
          <a:stretch/>
        </p:blipFill>
        <p:spPr>
          <a:xfrm>
            <a:off x="1941670" y="3416532"/>
            <a:ext cx="3431850" cy="48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stomShape 3">
            <a:extLst>
              <a:ext uri="{FF2B5EF4-FFF2-40B4-BE49-F238E27FC236}">
                <a16:creationId xmlns="" xmlns:a16="http://schemas.microsoft.com/office/drawing/2014/main" id="{00E53297-5A95-4759-8B58-58047A78AAC6}"/>
              </a:ext>
            </a:extLst>
          </p:cNvPr>
          <p:cNvSpPr/>
          <p:nvPr/>
        </p:nvSpPr>
        <p:spPr>
          <a:xfrm>
            <a:off x="277948" y="1794544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Runtimes</a:t>
            </a:r>
            <a:r>
              <a:rPr lang="en-US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Overlay</a:t>
            </a: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 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 rot="3549600">
            <a:off x="3585594" y="4302053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1" name="CustomShape 4"/>
          <p:cNvSpPr/>
          <p:nvPr/>
        </p:nvSpPr>
        <p:spPr>
          <a:xfrm rot="3549600">
            <a:off x="4737050" y="3236663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2" name="CustomShape 4"/>
          <p:cNvSpPr/>
          <p:nvPr/>
        </p:nvSpPr>
        <p:spPr>
          <a:xfrm rot="3549600">
            <a:off x="5832801" y="2103791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44</a:t>
            </a:fld>
            <a:endParaRPr lang="pt-BR"/>
          </a:p>
        </p:txBody>
      </p:sp>
      <p:sp>
        <p:nvSpPr>
          <p:cNvPr id="13" name="CustomShape 3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596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515320" y="2592000"/>
            <a:ext cx="396432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F9F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Demo!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="" xmlns:a16="http://schemas.microsoft.com/office/drawing/2014/main" id="{63BEBC69-7E6A-471C-A64D-00309C0CE792}"/>
              </a:ext>
            </a:extLst>
          </p:cNvPr>
          <p:cNvSpPr/>
          <p:nvPr/>
        </p:nvSpPr>
        <p:spPr>
          <a:xfrm>
            <a:off x="3212958" y="816091"/>
            <a:ext cx="2569043" cy="365595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="" xmlns:a16="http://schemas.microsoft.com/office/drawing/2014/main" id="{8FC7328D-705E-4741-9E2E-CC4A08DB7E92}"/>
              </a:ext>
            </a:extLst>
          </p:cNvPr>
          <p:cNvSpPr/>
          <p:nvPr/>
        </p:nvSpPr>
        <p:spPr>
          <a:xfrm>
            <a:off x="416117" y="1801356"/>
            <a:ext cx="8162724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time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extensive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common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enhanced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performance</a:t>
            </a: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PYNQ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handy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Processing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System (PS)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Programmable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(PL)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Vivado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improve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specifications</a:t>
            </a:r>
            <a:endParaRPr lang="pt-BR" spc="-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future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improve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Vivado HLS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beat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compiled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589120" y="2967480"/>
            <a:ext cx="396432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 err="1">
                <a:solidFill>
                  <a:srgbClr val="F9F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</a:t>
            </a:r>
            <a:r>
              <a:rPr lang="pt-BR" sz="5400" b="1" strike="noStrike" spc="-1" dirty="0">
                <a:solidFill>
                  <a:srgbClr val="F9F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5400" b="1" strike="noStrike" spc="-1" dirty="0" err="1">
                <a:solidFill>
                  <a:srgbClr val="F9F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261058" y="756326"/>
            <a:ext cx="4588626" cy="39083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files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distributed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80505" y="1388225"/>
            <a:ext cx="8414607" cy="1203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wagnerrn</a:t>
            </a: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pynq-primenumber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yangtavares.com/ 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            2017/07/31/creating-a-simple-overlay-for-pynq-z1-board-from-vivado-hlx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63976" y="4315211"/>
            <a:ext cx="8414607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References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Xilinx Labs Tutorials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pynq.readthedocs.io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github.com/Xilinx/PYNQ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/>
          <p:nvPr/>
        </p:nvPicPr>
        <p:blipFill>
          <a:blip r:embed="rId2"/>
          <a:srcRect t="-465" b="-126"/>
          <a:stretch/>
        </p:blipFill>
        <p:spPr>
          <a:xfrm>
            <a:off x="251640" y="692640"/>
            <a:ext cx="2951280" cy="562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CustomShape 1"/>
          <p:cNvSpPr/>
          <p:nvPr/>
        </p:nvSpPr>
        <p:spPr>
          <a:xfrm>
            <a:off x="3288360" y="717600"/>
            <a:ext cx="2523159" cy="36180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pt-BR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++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 flipH="1">
            <a:off x="2050920" y="1888920"/>
            <a:ext cx="1943280" cy="146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0" name="CustomShape 3"/>
          <p:cNvSpPr/>
          <p:nvPr/>
        </p:nvSpPr>
        <p:spPr>
          <a:xfrm flipH="1">
            <a:off x="1906920" y="3186360"/>
            <a:ext cx="2092320" cy="67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1" name="CustomShape 4"/>
          <p:cNvSpPr/>
          <p:nvPr/>
        </p:nvSpPr>
        <p:spPr>
          <a:xfrm flipH="1">
            <a:off x="2050920" y="5085360"/>
            <a:ext cx="1925280" cy="57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pic>
        <p:nvPicPr>
          <p:cNvPr id="62" name="Picture 2"/>
          <p:cNvPicPr/>
          <p:nvPr/>
        </p:nvPicPr>
        <p:blipFill>
          <a:blip r:embed="rId2"/>
          <a:srcRect t="52814" b="35144"/>
          <a:stretch/>
        </p:blipFill>
        <p:spPr>
          <a:xfrm>
            <a:off x="3992400" y="2652840"/>
            <a:ext cx="4986720" cy="113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Picture 2"/>
          <p:cNvPicPr/>
          <p:nvPr/>
        </p:nvPicPr>
        <p:blipFill>
          <a:blip r:embed="rId2"/>
          <a:srcRect t="39760" b="46776"/>
          <a:stretch/>
        </p:blipFill>
        <p:spPr>
          <a:xfrm>
            <a:off x="3996000" y="1254600"/>
            <a:ext cx="4969800" cy="1267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4" name="Picture 2"/>
          <p:cNvPicPr/>
          <p:nvPr/>
        </p:nvPicPr>
        <p:blipFill>
          <a:blip r:embed="rId2"/>
          <a:srcRect t="76354"/>
          <a:stretch/>
        </p:blipFill>
        <p:spPr>
          <a:xfrm>
            <a:off x="3983040" y="4060080"/>
            <a:ext cx="4982760" cy="2232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CustomShape 5"/>
          <p:cNvSpPr/>
          <p:nvPr/>
        </p:nvSpPr>
        <p:spPr>
          <a:xfrm>
            <a:off x="3484080" y="1764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C/C++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2771640" y="1269360"/>
            <a:ext cx="3746520" cy="503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7" name="CustomShape 1"/>
          <p:cNvSpPr/>
          <p:nvPr/>
        </p:nvSpPr>
        <p:spPr>
          <a:xfrm>
            <a:off x="1621800" y="827280"/>
            <a:ext cx="570492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function() code for calculating the Prime Number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484080" y="1764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C/C++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/>
          <p:nvPr/>
        </p:nvPicPr>
        <p:blipFill>
          <a:blip r:embed="rId2"/>
          <a:stretch/>
        </p:blipFill>
        <p:spPr>
          <a:xfrm>
            <a:off x="1733840" y="1546200"/>
            <a:ext cx="5590080" cy="403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0" name="CustomShape 1"/>
          <p:cNvSpPr/>
          <p:nvPr/>
        </p:nvSpPr>
        <p:spPr>
          <a:xfrm>
            <a:off x="1764720" y="1016640"/>
            <a:ext cx="54810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main() of your code will be used for time comparison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484080" y="1764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C/C++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84930" y="989598"/>
            <a:ext cx="420035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Let’s</a:t>
            </a:r>
            <a:r>
              <a:rPr lang="pt-BR" dirty="0" smtClean="0"/>
              <a:t> Open Vivado HLS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New Project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6242"/>
            <a:ext cx="10477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59" y="2060848"/>
            <a:ext cx="6699250" cy="384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5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/>
          <p:nvPr/>
        </p:nvPicPr>
        <p:blipFill>
          <a:blip r:embed="rId2"/>
          <a:stretch/>
        </p:blipFill>
        <p:spPr>
          <a:xfrm>
            <a:off x="3957840" y="1702800"/>
            <a:ext cx="5040000" cy="400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Picture 2"/>
          <p:cNvPicPr/>
          <p:nvPr/>
        </p:nvPicPr>
        <p:blipFill>
          <a:blip r:embed="rId3"/>
          <a:stretch/>
        </p:blipFill>
        <p:spPr>
          <a:xfrm>
            <a:off x="107640" y="1864440"/>
            <a:ext cx="3671640" cy="371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4" name="CustomShape 1"/>
          <p:cNvSpPr/>
          <p:nvPr/>
        </p:nvSpPr>
        <p:spPr>
          <a:xfrm>
            <a:off x="2201400" y="864720"/>
            <a:ext cx="4375800" cy="63828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new project on Vivado HLS with part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xc7z020clg400-1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</TotalTime>
  <Words>744</Words>
  <Application>Microsoft Office PowerPoint</Application>
  <PresentationFormat>Apresentação na tela (4:3)</PresentationFormat>
  <Paragraphs>207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Wagner Wesner</dc:creator>
  <dc:description/>
  <cp:lastModifiedBy>Wagner Wesner</cp:lastModifiedBy>
  <cp:revision>151</cp:revision>
  <dcterms:created xsi:type="dcterms:W3CDTF">2017-07-24T17:28:01Z</dcterms:created>
  <dcterms:modified xsi:type="dcterms:W3CDTF">2017-08-02T15:37:42Z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