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9" r:id="rId2"/>
    <p:sldId id="330" r:id="rId3"/>
    <p:sldId id="331" r:id="rId4"/>
    <p:sldId id="329" r:id="rId5"/>
    <p:sldId id="320" r:id="rId6"/>
    <p:sldId id="321" r:id="rId7"/>
    <p:sldId id="323" r:id="rId8"/>
    <p:sldId id="325" r:id="rId9"/>
    <p:sldId id="328" r:id="rId10"/>
    <p:sldId id="327" r:id="rId11"/>
    <p:sldId id="294" r:id="rId12"/>
    <p:sldId id="293" r:id="rId13"/>
    <p:sldId id="292" r:id="rId14"/>
    <p:sldId id="300" r:id="rId15"/>
    <p:sldId id="296" r:id="rId16"/>
    <p:sldId id="301" r:id="rId17"/>
    <p:sldId id="297" r:id="rId18"/>
    <p:sldId id="260" r:id="rId19"/>
    <p:sldId id="261" r:id="rId20"/>
    <p:sldId id="262" r:id="rId21"/>
    <p:sldId id="263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312" r:id="rId31"/>
    <p:sldId id="315" r:id="rId32"/>
    <p:sldId id="287" r:id="rId33"/>
    <p:sldId id="317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2" autoAdjust="0"/>
  </p:normalViewPr>
  <p:slideViewPr>
    <p:cSldViewPr>
      <p:cViewPr varScale="1">
        <p:scale>
          <a:sx n="85" d="100"/>
          <a:sy n="85" d="100"/>
        </p:scale>
        <p:origin x="-120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529DF-B53D-438C-929E-5E21087BBD09}" type="datetimeFigureOut">
              <a:rPr lang="pt-BR" smtClean="0"/>
              <a:t>01/08/2017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3363D-4486-47E9-9FAB-273912973C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9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EDCC52-029E-4847-89E9-1227EEEB13D7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5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3878BC-EEB8-4873-B012-C8586A6B88DC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24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D5A90E9-C28F-4E88-A2EF-97E7C0A523F7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4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09D3B7-966B-4FB1-9741-1F1E4DB563D1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8533666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0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2C7E81-C3FF-4F55-A8F2-CFAD5028523E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9E2DA6-568A-401A-823F-CF62C93A15D1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32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6666A3-8FB1-40D2-85BF-C681B60409AA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4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FFDAD0-D6A9-4334-AB93-746911E29724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2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E0D0C5-5D6B-48A3-BDFE-39D54D04FDC9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2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CDD011-8FB2-43FD-B952-B8FA5C92DD2B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9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63B4EA-3BB0-4A27-B3D3-645A8D8AE977}" type="datetime1">
              <a:rPr lang="pt-BR" smtClean="0"/>
              <a:t>01/08/2017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8"/>
          <p:cNvSpPr txBox="1">
            <a:spLocks/>
          </p:cNvSpPr>
          <p:nvPr userDrawn="1"/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5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0" y="6372939"/>
            <a:ext cx="914400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-37982" y="6360775"/>
            <a:ext cx="268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Frank Wagner Cabral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Wesner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– S.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PPgEEC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/CT</a:t>
            </a: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wagner.rn@gmail.com</a:t>
            </a:r>
          </a:p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 Azevedo Tavares –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Researcher</a:t>
            </a:r>
            <a:endParaRPr lang="pt-BR" sz="700" i="1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yangtavares@gmail.com</a:t>
            </a:r>
            <a:endParaRPr lang="pt-BR" sz="7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3089"/>
          <a:stretch/>
        </p:blipFill>
        <p:spPr bwMode="auto">
          <a:xfrm>
            <a:off x="2649458" y="6389717"/>
            <a:ext cx="3873906" cy="48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94" y="6512513"/>
            <a:ext cx="785160" cy="25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tângulo 10"/>
          <p:cNvSpPr/>
          <p:nvPr userDrawn="1"/>
        </p:nvSpPr>
        <p:spPr>
          <a:xfrm>
            <a:off x="0" y="0"/>
            <a:ext cx="9142029" cy="1886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6572036" y="6381328"/>
            <a:ext cx="188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Carlos Alberto Valderrama </a:t>
            </a: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Professor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UMONS - </a:t>
            </a:r>
            <a:r>
              <a:rPr lang="pt-BR" sz="7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Belgium</a:t>
            </a:r>
            <a:endParaRPr lang="pt-BR" sz="7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Samuel Xavier de Souza</a:t>
            </a:r>
            <a:endParaRPr lang="pt-BR" sz="700" i="1" baseline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pt-BR" sz="7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Professor</a:t>
            </a:r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700" i="1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</a:t>
            </a:r>
            <a:r>
              <a:rPr lang="pt-BR" sz="700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UFRN – </a:t>
            </a:r>
            <a:r>
              <a:rPr lang="pt-BR" sz="700" i="1" baseline="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Brazil</a:t>
            </a:r>
            <a:endParaRPr lang="pt-BR" sz="7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7812360" y="1"/>
            <a:ext cx="1294918" cy="260648"/>
          </a:xfrm>
          <a:prstGeom prst="rect">
            <a:avLst/>
          </a:prstGeom>
        </p:spPr>
        <p:txBody>
          <a:bodyPr/>
          <a:lstStyle>
            <a:lvl1pPr>
              <a:defRPr sz="1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fld id="{3D5AE9D9-1CF9-4EA8-971E-01E5BD0A6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23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38" y="2937718"/>
            <a:ext cx="570515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A </a:t>
            </a:r>
            <a:r>
              <a:rPr lang="pt-BR" dirty="0" smtClean="0"/>
              <a:t>PYNQ </a:t>
            </a:r>
            <a:r>
              <a:rPr lang="pt-BR" dirty="0" smtClean="0"/>
              <a:t>Overlay </a:t>
            </a:r>
            <a:r>
              <a:rPr lang="pt-BR" dirty="0" err="1" smtClean="0"/>
              <a:t>Implementation</a:t>
            </a:r>
            <a:r>
              <a:rPr lang="pt-BR" dirty="0" smtClean="0"/>
              <a:t> 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HLx</a:t>
            </a:r>
            <a:r>
              <a:rPr lang="pt-BR" dirty="0" smtClean="0"/>
              <a:t> Tools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6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4" b="17490"/>
          <a:stretch/>
        </p:blipFill>
        <p:spPr bwMode="auto">
          <a:xfrm>
            <a:off x="3707904" y="1398833"/>
            <a:ext cx="1323975" cy="618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3549505">
            <a:off x="4075492" y="1182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215691" y="764704"/>
            <a:ext cx="453047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 </a:t>
            </a:r>
            <a:r>
              <a:rPr lang="pt-BR" dirty="0" err="1"/>
              <a:t>S</a:t>
            </a:r>
            <a:r>
              <a:rPr lang="pt-BR" dirty="0" err="1" smtClean="0"/>
              <a:t>imulation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performed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validate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72" y="2564904"/>
            <a:ext cx="2090020" cy="311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16232" y="2168602"/>
            <a:ext cx="34069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Afterward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showed</a:t>
            </a:r>
            <a:endParaRPr lang="pt-B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933056"/>
            <a:ext cx="4681673" cy="146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ta para baixo 9"/>
          <p:cNvSpPr/>
          <p:nvPr/>
        </p:nvSpPr>
        <p:spPr>
          <a:xfrm rot="3549505">
            <a:off x="7169762" y="462432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4139952" y="3585770"/>
            <a:ext cx="39604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 smtClean="0"/>
              <a:t>Finally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log </a:t>
            </a:r>
            <a:r>
              <a:rPr lang="pt-BR" dirty="0" err="1" smtClean="0"/>
              <a:t>window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endParaRPr lang="pt-BR" dirty="0" smtClean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21624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518594" y="764704"/>
            <a:ext cx="19704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 </a:t>
            </a:r>
            <a:r>
              <a:rPr lang="pt-BR" dirty="0" err="1" smtClean="0"/>
              <a:t>Synthesis</a:t>
            </a:r>
            <a:r>
              <a:rPr lang="pt-BR" dirty="0" smtClean="0"/>
              <a:t> </a:t>
            </a:r>
            <a:r>
              <a:rPr lang="pt-BR" dirty="0" err="1" smtClean="0"/>
              <a:t>reports</a:t>
            </a:r>
            <a:endParaRPr lang="pt-B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6" y="2015735"/>
            <a:ext cx="4252659" cy="3405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755" y="2060848"/>
            <a:ext cx="4276725" cy="333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4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07223" y="764704"/>
            <a:ext cx="6146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define </a:t>
            </a:r>
            <a:r>
              <a:rPr lang="pt-BR" dirty="0" err="1" smtClean="0"/>
              <a:t>the</a:t>
            </a:r>
            <a:r>
              <a:rPr lang="pt-BR" dirty="0" smtClean="0"/>
              <a:t> IO </a:t>
            </a:r>
            <a:r>
              <a:rPr lang="pt-BR" dirty="0" err="1" smtClean="0"/>
              <a:t>ports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 </a:t>
            </a:r>
            <a:r>
              <a:rPr lang="pt-BR" dirty="0" err="1" smtClean="0"/>
              <a:t>from</a:t>
            </a:r>
            <a:endParaRPr lang="pt-BR" dirty="0"/>
          </a:p>
          <a:p>
            <a:r>
              <a:rPr lang="pt-BR" dirty="0" smtClean="0"/>
              <a:t>FPGA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final Python </a:t>
            </a:r>
            <a:r>
              <a:rPr lang="pt-BR" dirty="0" err="1" smtClean="0"/>
              <a:t>code</a:t>
            </a:r>
            <a:r>
              <a:rPr lang="pt-BR" dirty="0" smtClean="0"/>
              <a:t>, </a:t>
            </a:r>
            <a:r>
              <a:rPr lang="pt-BR" dirty="0" err="1" smtClean="0"/>
              <a:t>using</a:t>
            </a:r>
            <a:r>
              <a:rPr lang="pt-BR" dirty="0" smtClean="0"/>
              <a:t> INTERFACE </a:t>
            </a:r>
            <a:r>
              <a:rPr lang="pt-BR" dirty="0" err="1" smtClean="0"/>
              <a:t>Directives</a:t>
            </a:r>
            <a:endParaRPr lang="pt-B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" y="1460341"/>
            <a:ext cx="3038475" cy="30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811" y="1431766"/>
            <a:ext cx="2219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31766"/>
            <a:ext cx="2009775" cy="37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6" y="1844824"/>
            <a:ext cx="2079512" cy="4594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2562144" y="194538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2574887" y="26654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2621416" y="412052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65" y="1844823"/>
            <a:ext cx="2056663" cy="4565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5586480" y="2680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3549505">
            <a:off x="5595445" y="4132525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3"/>
            <a:ext cx="2082306" cy="461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eta para baixo 14"/>
          <p:cNvSpPr/>
          <p:nvPr/>
        </p:nvSpPr>
        <p:spPr>
          <a:xfrm rot="3549505">
            <a:off x="8301083" y="269525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 rot="3549505">
            <a:off x="8310048" y="41474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 rot="16200000">
            <a:off x="-1429017" y="3849373"/>
            <a:ext cx="369004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ap_done</a:t>
            </a:r>
            <a:r>
              <a:rPr lang="pt-BR" dirty="0" smtClean="0"/>
              <a:t>, </a:t>
            </a:r>
            <a:r>
              <a:rPr lang="pt-BR" dirty="0" err="1" smtClean="0"/>
              <a:t>ap_idle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endParaRPr lang="pt-BR" dirty="0" smtClean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2919902" y="3821772"/>
            <a:ext cx="9444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position</a:t>
            </a: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5755166" y="3860595"/>
            <a:ext cx="7393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smtClean="0"/>
              <a:t>prime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837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762500" cy="1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699792" y="764704"/>
            <a:ext cx="39766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After</a:t>
            </a:r>
            <a:r>
              <a:rPr lang="pt-BR" dirty="0" smtClean="0"/>
              <a:t> </a:t>
            </a:r>
            <a:r>
              <a:rPr lang="pt-BR" dirty="0" err="1" smtClean="0"/>
              <a:t>inserting</a:t>
            </a:r>
            <a:r>
              <a:rPr lang="pt-BR" dirty="0" smtClean="0"/>
              <a:t> </a:t>
            </a:r>
            <a:r>
              <a:rPr lang="pt-BR" dirty="0" err="1" smtClean="0"/>
              <a:t>directives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endParaRPr lang="pt-BR" dirty="0" smtClean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3834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51720" y="764704"/>
            <a:ext cx="551054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Everything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/>
              <a:t> </a:t>
            </a:r>
            <a:r>
              <a:rPr lang="pt-BR" dirty="0" err="1" smtClean="0"/>
              <a:t>done</a:t>
            </a:r>
            <a:r>
              <a:rPr lang="pt-BR" dirty="0" smtClean="0"/>
              <a:t>, </a:t>
            </a:r>
            <a:r>
              <a:rPr lang="pt-BR" dirty="0" err="1" smtClean="0"/>
              <a:t>but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Synthesize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endParaRPr lang="pt-BR" dirty="0" smtClean="0"/>
          </a:p>
          <a:p>
            <a:pPr algn="ctr"/>
            <a:r>
              <a:rPr lang="pt-BR" dirty="0" err="1" smtClean="0"/>
              <a:t>then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export</a:t>
            </a:r>
            <a:r>
              <a:rPr lang="pt-BR" dirty="0" smtClean="0"/>
              <a:t> IP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in Vivado 2017.2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 b="30843"/>
          <a:stretch/>
        </p:blipFill>
        <p:spPr bwMode="auto">
          <a:xfrm>
            <a:off x="179512" y="2636912"/>
            <a:ext cx="2569387" cy="159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34"/>
          <a:stretch/>
        </p:blipFill>
        <p:spPr bwMode="auto">
          <a:xfrm>
            <a:off x="2680819" y="1491263"/>
            <a:ext cx="4305300" cy="1021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36912"/>
            <a:ext cx="3872143" cy="3716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873" y="2636912"/>
            <a:ext cx="1971607" cy="212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32203" y="764704"/>
            <a:ext cx="59641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also</a:t>
            </a:r>
            <a:r>
              <a:rPr lang="pt-BR" dirty="0" smtClean="0"/>
              <a:t> backup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distribute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other</a:t>
            </a:r>
            <a:r>
              <a:rPr lang="pt-BR" dirty="0" smtClean="0"/>
              <a:t> </a:t>
            </a:r>
            <a:r>
              <a:rPr lang="pt-BR" dirty="0" err="1" smtClean="0"/>
              <a:t>machines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33446"/>
            <a:ext cx="300990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71174"/>
            <a:ext cx="4769726" cy="2124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</a:t>
            </a:r>
            <a:r>
              <a:rPr lang="pt-BR" dirty="0" smtClean="0"/>
              <a:t>HLS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7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449" y="1268760"/>
            <a:ext cx="106680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229339" y="764704"/>
            <a:ext cx="65830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let’s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Vivado 217.2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interface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84" y="2205856"/>
            <a:ext cx="631825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10" y="4582120"/>
            <a:ext cx="6343650" cy="172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27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62" y="1246854"/>
            <a:ext cx="5689176" cy="3024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403648" y="764704"/>
            <a:ext cx="645080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Still in </a:t>
            </a:r>
            <a:r>
              <a:rPr lang="pt-BR" dirty="0" err="1" smtClean="0"/>
              <a:t>the</a:t>
            </a:r>
            <a:r>
              <a:rPr lang="pt-BR" dirty="0" smtClean="0"/>
              <a:t> Vivado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creation</a:t>
            </a:r>
            <a:r>
              <a:rPr lang="pt-BR" dirty="0" smtClean="0"/>
              <a:t> </a:t>
            </a:r>
            <a:r>
              <a:rPr lang="pt-BR" dirty="0" err="1" smtClean="0"/>
              <a:t>wizard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parts</a:t>
            </a:r>
            <a:r>
              <a:rPr lang="pt-BR" dirty="0" smtClean="0"/>
              <a:t> for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695" y="4365104"/>
            <a:ext cx="5034709" cy="205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5079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196632" y="764704"/>
            <a:ext cx="486485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IP </a:t>
            </a:r>
            <a:r>
              <a:rPr lang="pt-BR" dirty="0" err="1" smtClean="0"/>
              <a:t>Catalog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IP </a:t>
            </a:r>
            <a:r>
              <a:rPr lang="pt-BR" dirty="0" err="1" smtClean="0"/>
              <a:t>created</a:t>
            </a:r>
            <a:r>
              <a:rPr lang="pt-BR" dirty="0" smtClean="0"/>
              <a:t> in Vivado HLS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48510"/>
            <a:ext cx="1866451" cy="131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4728469" y="209437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9" y="3140968"/>
            <a:ext cx="4240535" cy="2300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1475656" y="2635371"/>
            <a:ext cx="620593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 smtClean="0"/>
              <a:t> Vivado </a:t>
            </a:r>
            <a:r>
              <a:rPr lang="pt-BR" dirty="0" err="1" smtClean="0"/>
              <a:t>Repository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select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folder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IP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03" y="3140968"/>
            <a:ext cx="3364929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64566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81075"/>
            <a:ext cx="1746576" cy="1673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238610" y="764704"/>
            <a:ext cx="47809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need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Design </a:t>
            </a:r>
            <a:r>
              <a:rPr lang="pt-BR" dirty="0" err="1" smtClean="0"/>
              <a:t>by</a:t>
            </a:r>
            <a:r>
              <a:rPr lang="pt-BR" dirty="0" smtClean="0"/>
              <a:t> click in it</a:t>
            </a:r>
          </a:p>
        </p:txBody>
      </p:sp>
      <p:sp>
        <p:nvSpPr>
          <p:cNvPr id="5" name="Seta para baixo 4"/>
          <p:cNvSpPr/>
          <p:nvPr/>
        </p:nvSpPr>
        <p:spPr>
          <a:xfrm rot="3549505">
            <a:off x="5235405" y="252585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99" y="3356992"/>
            <a:ext cx="2982817" cy="214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17284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39552" y="1484784"/>
            <a:ext cx="7560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pt-BR" sz="3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25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05756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7" y="2276871"/>
            <a:ext cx="3269984" cy="85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37412" y="764704"/>
            <a:ext cx="638335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custom</a:t>
            </a:r>
            <a:r>
              <a:rPr lang="pt-BR" dirty="0" smtClean="0"/>
              <a:t> IP </a:t>
            </a:r>
            <a:r>
              <a:rPr lang="pt-BR" dirty="0" err="1" smtClean="0"/>
              <a:t>and</a:t>
            </a:r>
            <a:r>
              <a:rPr lang="pt-BR" dirty="0" smtClean="0"/>
              <a:t> ZYNQ7 </a:t>
            </a:r>
            <a:r>
              <a:rPr lang="pt-BR" dirty="0" err="1" smtClean="0"/>
              <a:t>Processing</a:t>
            </a:r>
            <a:r>
              <a:rPr lang="pt-BR" dirty="0" smtClean="0"/>
              <a:t> System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Diagram</a:t>
            </a:r>
            <a:r>
              <a:rPr lang="pt-BR" dirty="0"/>
              <a:t> </a:t>
            </a:r>
            <a:endParaRPr lang="pt-B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26871"/>
            <a:ext cx="914400" cy="94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761945" y="1096161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5387820" y="112081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7" y="2266192"/>
            <a:ext cx="36195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94" y="3356992"/>
            <a:ext cx="6172200" cy="273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6754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39403" y="764704"/>
            <a:ext cx="597939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/>
              <a:t>R</a:t>
            </a:r>
            <a:r>
              <a:rPr lang="pt-BR" dirty="0" err="1" smtClean="0"/>
              <a:t>un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 Automation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 Connection Automation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6877050" cy="288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8992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177165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4" y="764704"/>
            <a:ext cx="81874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Click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Regenerate</a:t>
            </a:r>
            <a:r>
              <a:rPr lang="pt-BR" dirty="0" smtClean="0"/>
              <a:t> Layout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rearrange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diagram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in </a:t>
            </a:r>
            <a:r>
              <a:rPr lang="pt-BR" dirty="0" err="1" smtClean="0"/>
              <a:t>Validate</a:t>
            </a:r>
            <a:r>
              <a:rPr lang="pt-BR" dirty="0" smtClean="0"/>
              <a:t> Design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check</a:t>
            </a:r>
            <a:r>
              <a:rPr lang="pt-BR" dirty="0" smtClean="0"/>
              <a:t> it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15" y="1269758"/>
            <a:ext cx="6794500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5" b="23587"/>
          <a:stretch/>
        </p:blipFill>
        <p:spPr bwMode="auto">
          <a:xfrm>
            <a:off x="270538" y="4619180"/>
            <a:ext cx="590550" cy="34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" t="3180" r="1086" b="4512"/>
          <a:stretch/>
        </p:blipFill>
        <p:spPr bwMode="auto">
          <a:xfrm>
            <a:off x="2151528" y="4437529"/>
            <a:ext cx="6373907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3549505">
            <a:off x="685750" y="12274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789080" y="4403156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460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95" y="1773922"/>
            <a:ext cx="2952750" cy="40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34403" y="764704"/>
            <a:ext cx="8053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Editor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memory</a:t>
            </a:r>
            <a:r>
              <a:rPr lang="pt-BR" dirty="0" smtClean="0"/>
              <a:t> </a:t>
            </a:r>
            <a:r>
              <a:rPr lang="pt-BR" dirty="0" err="1" smtClean="0"/>
              <a:t>address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passed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MMIO in Python </a:t>
            </a:r>
            <a:r>
              <a:rPr lang="pt-BR" dirty="0" err="1" smtClean="0"/>
              <a:t>code</a:t>
            </a:r>
            <a:endParaRPr lang="pt-B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82034"/>
            <a:ext cx="3667125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ta para baixo 5"/>
          <p:cNvSpPr/>
          <p:nvPr/>
        </p:nvSpPr>
        <p:spPr>
          <a:xfrm rot="3549505">
            <a:off x="5514472" y="15853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549505">
            <a:off x="6522583" y="396271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1989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10088" y="764704"/>
            <a:ext cx="79024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Show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right</a:t>
            </a:r>
            <a:r>
              <a:rPr lang="pt-BR" dirty="0" smtClean="0"/>
              <a:t> click </a:t>
            </a:r>
            <a:r>
              <a:rPr lang="pt-BR" dirty="0" err="1" smtClean="0"/>
              <a:t>on</a:t>
            </a:r>
            <a:r>
              <a:rPr lang="pt-BR" dirty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Design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create</a:t>
            </a:r>
            <a:r>
              <a:rPr lang="pt-BR" dirty="0" smtClean="0"/>
              <a:t> a </a:t>
            </a:r>
            <a:r>
              <a:rPr lang="pt-BR" dirty="0" err="1" smtClean="0"/>
              <a:t>Create</a:t>
            </a:r>
            <a:r>
              <a:rPr lang="pt-BR" dirty="0" smtClean="0"/>
              <a:t> HDL </a:t>
            </a:r>
            <a:r>
              <a:rPr lang="pt-BR" dirty="0" err="1" smtClean="0"/>
              <a:t>Wrapper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17262" b="70932"/>
          <a:stretch/>
        </p:blipFill>
        <p:spPr bwMode="auto">
          <a:xfrm>
            <a:off x="440614" y="1422853"/>
            <a:ext cx="2655829" cy="134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340768"/>
            <a:ext cx="533400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1872036" y="204390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4266930" y="120682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3549505">
            <a:off x="6309263" y="210861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8753871" y="27241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87" y="3501008"/>
            <a:ext cx="6219825" cy="240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eletter.s3.amazonaws.com/ecd/2013/05/xilinx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55" y="3529583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de cantos arredondados 10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10156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72" y="1192981"/>
            <a:ext cx="3419532" cy="100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339" y="2342788"/>
            <a:ext cx="419100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69108" y="764704"/>
            <a:ext cx="69844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wich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Python Overlay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100848" y="2342788"/>
            <a:ext cx="20163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Generate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endParaRPr lang="pt-BR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7" y="2811012"/>
            <a:ext cx="3672408" cy="1980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9" y="4941168"/>
            <a:ext cx="4946257" cy="1478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11" y="1258723"/>
            <a:ext cx="2760353" cy="2170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5940152" y="3573016"/>
            <a:ext cx="2479671" cy="511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3549505">
            <a:off x="1986079" y="216695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39" y="4216804"/>
            <a:ext cx="2728899" cy="2479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de cantos arredondados 12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6861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120450" y="764704"/>
            <a:ext cx="68818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 </a:t>
            </a:r>
            <a:r>
              <a:rPr lang="pt-BR" dirty="0" err="1" smtClean="0"/>
              <a:t>sources</a:t>
            </a:r>
            <a:r>
              <a:rPr lang="pt-BR" dirty="0" smtClean="0"/>
              <a:t> </a:t>
            </a:r>
            <a:r>
              <a:rPr lang="pt-BR" dirty="0" err="1" smtClean="0"/>
              <a:t>tab</a:t>
            </a:r>
            <a:r>
              <a:rPr lang="pt-BR" dirty="0" smtClean="0"/>
              <a:t> </a:t>
            </a:r>
            <a:r>
              <a:rPr lang="pt-BR" dirty="0" err="1" smtClean="0"/>
              <a:t>expand</a:t>
            </a:r>
            <a:r>
              <a:rPr lang="pt-BR" dirty="0" smtClean="0"/>
              <a:t> </a:t>
            </a:r>
            <a:r>
              <a:rPr lang="pt-BR" dirty="0" err="1" smtClean="0"/>
              <a:t>wrapper</a:t>
            </a:r>
            <a:r>
              <a:rPr lang="pt-BR" dirty="0" smtClean="0"/>
              <a:t> </a:t>
            </a:r>
            <a:r>
              <a:rPr lang="pt-BR" dirty="0" err="1" smtClean="0"/>
              <a:t>until</a:t>
            </a:r>
            <a:r>
              <a:rPr lang="pt-BR" dirty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find</a:t>
            </a:r>
            <a:r>
              <a:rPr lang="pt-BR" dirty="0" smtClean="0"/>
              <a:t> </a:t>
            </a:r>
            <a:r>
              <a:rPr lang="pt-BR" dirty="0" err="1" smtClean="0"/>
              <a:t>primeNumber_io_s_axi</a:t>
            </a:r>
            <a:endParaRPr 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95" y="2852936"/>
            <a:ext cx="3477333" cy="1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720" y="1241122"/>
            <a:ext cx="53416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89" y="4581128"/>
            <a:ext cx="5900346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ta para baixo 8"/>
          <p:cNvSpPr/>
          <p:nvPr/>
        </p:nvSpPr>
        <p:spPr>
          <a:xfrm rot="3549505">
            <a:off x="5154432" y="189069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3549505">
            <a:off x="7592170" y="610936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234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5370" y="764704"/>
            <a:ext cx="87320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usefull</a:t>
            </a:r>
            <a:r>
              <a:rPr lang="pt-BR" dirty="0" smtClean="0"/>
              <a:t> </a:t>
            </a:r>
            <a:r>
              <a:rPr lang="pt-BR" dirty="0" err="1" smtClean="0"/>
              <a:t>addresses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ap_start</a:t>
            </a:r>
            <a:r>
              <a:rPr lang="pt-BR" dirty="0" smtClean="0"/>
              <a:t>, </a:t>
            </a:r>
            <a:r>
              <a:rPr lang="pt-BR" dirty="0" err="1" smtClean="0"/>
              <a:t>ap_ready</a:t>
            </a:r>
            <a:r>
              <a:rPr lang="pt-BR" dirty="0" smtClean="0"/>
              <a:t>, data </a:t>
            </a:r>
            <a:r>
              <a:rPr lang="pt-BR" dirty="0" err="1" smtClean="0"/>
              <a:t>signal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position </a:t>
            </a:r>
            <a:r>
              <a:rPr lang="pt-BR" dirty="0" err="1" smtClean="0"/>
              <a:t>and</a:t>
            </a:r>
            <a:r>
              <a:rPr lang="pt-BR" dirty="0" smtClean="0"/>
              <a:t> prime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28" y="1260717"/>
            <a:ext cx="6554708" cy="497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18050495" flipH="1">
            <a:off x="1410016" y="1972573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1418981" y="461865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baixo 9"/>
          <p:cNvSpPr/>
          <p:nvPr/>
        </p:nvSpPr>
        <p:spPr>
          <a:xfrm rot="18050495" flipH="1">
            <a:off x="1418981" y="5077882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37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684" y="764704"/>
            <a:ext cx="90974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Now</a:t>
            </a:r>
            <a:r>
              <a:rPr lang="pt-BR" dirty="0" smtClean="0"/>
              <a:t> </a:t>
            </a:r>
            <a:r>
              <a:rPr lang="pt-BR" dirty="0" err="1" smtClean="0"/>
              <a:t>we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/>
              <a:t> </a:t>
            </a:r>
            <a:r>
              <a:rPr lang="pt-BR" dirty="0" smtClean="0"/>
              <a:t>.</a:t>
            </a:r>
            <a:r>
              <a:rPr lang="pt-BR" dirty="0" err="1" smtClean="0"/>
              <a:t>tcl</a:t>
            </a:r>
            <a:r>
              <a:rPr lang="pt-BR" dirty="0" smtClean="0"/>
              <a:t> file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companion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file </a:t>
            </a:r>
            <a:r>
              <a:rPr lang="pt-BR" dirty="0" err="1" smtClean="0"/>
              <a:t>located</a:t>
            </a:r>
            <a:r>
              <a:rPr lang="pt-BR" dirty="0" smtClean="0"/>
              <a:t> in </a:t>
            </a:r>
            <a:r>
              <a:rPr lang="pt-BR" dirty="0" err="1" smtClean="0"/>
              <a:t>same</a:t>
            </a:r>
            <a:r>
              <a:rPr lang="pt-BR" dirty="0" smtClean="0"/>
              <a:t> folder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2913" y="1268760"/>
            <a:ext cx="56169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Tcl</a:t>
            </a:r>
            <a:r>
              <a:rPr lang="pt-BR" dirty="0" smtClean="0"/>
              <a:t> Console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write_bd_tcl</a:t>
            </a:r>
            <a:r>
              <a:rPr lang="pt-BR" dirty="0" smtClean="0"/>
              <a:t> [</a:t>
            </a:r>
            <a:r>
              <a:rPr lang="pt-BR" dirty="0" err="1" smtClean="0"/>
              <a:t>filename</a:t>
            </a:r>
            <a:r>
              <a:rPr lang="pt-BR" dirty="0" smtClean="0"/>
              <a:t>]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55" y="1772816"/>
            <a:ext cx="4881877" cy="192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343061" y="3861048"/>
            <a:ext cx="84582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bitstream</a:t>
            </a:r>
            <a:r>
              <a:rPr lang="pt-BR" dirty="0" smtClean="0"/>
              <a:t> </a:t>
            </a:r>
            <a:r>
              <a:rPr lang="pt-BR" dirty="0" err="1" smtClean="0"/>
              <a:t>primenumber_wrapper.bit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copy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primenumber.bit</a:t>
            </a:r>
            <a:endParaRPr lang="pt-BR" dirty="0" smtClean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2" y="4337834"/>
            <a:ext cx="7916876" cy="90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7" y="5311336"/>
            <a:ext cx="2172021" cy="106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de cantos arredondados 7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2017.2</a:t>
            </a:r>
          </a:p>
        </p:txBody>
      </p:sp>
    </p:spTree>
    <p:extLst>
      <p:ext uri="{BB962C8B-B14F-4D97-AF65-F5344CB8AC3E}">
        <p14:creationId xmlns:p14="http://schemas.microsoft.com/office/powerpoint/2010/main" val="255730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40787" y="764704"/>
            <a:ext cx="524124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Locate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conect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network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5" r="37403" b="96918"/>
          <a:stretch/>
        </p:blipFill>
        <p:spPr bwMode="auto">
          <a:xfrm>
            <a:off x="2838409" y="1268760"/>
            <a:ext cx="3445997" cy="269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" t="33996" b="57191"/>
          <a:stretch/>
        </p:blipFill>
        <p:spPr bwMode="auto">
          <a:xfrm>
            <a:off x="1183341" y="1725015"/>
            <a:ext cx="6753884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3" y="3429000"/>
            <a:ext cx="7734379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1595327" y="2676128"/>
            <a:ext cx="58660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With</a:t>
            </a:r>
            <a:r>
              <a:rPr lang="pt-BR" dirty="0" smtClean="0"/>
              <a:t> a browser </a:t>
            </a:r>
            <a:r>
              <a:rPr lang="pt-BR" dirty="0" err="1" smtClean="0"/>
              <a:t>access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interface </a:t>
            </a:r>
            <a:r>
              <a:rPr lang="pt-BR" dirty="0" err="1" smtClean="0"/>
              <a:t>located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port</a:t>
            </a:r>
            <a:r>
              <a:rPr lang="pt-BR" dirty="0" smtClean="0"/>
              <a:t> 9090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4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lideplayer.com/slide/4915130/16/images/16/A+Simplified+Model+of+the+Zynq+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01497"/>
            <a:ext cx="7031766" cy="5273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41" y="1327679"/>
            <a:ext cx="2417649" cy="2116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1539"/>
          <a:stretch/>
        </p:blipFill>
        <p:spPr bwMode="auto">
          <a:xfrm>
            <a:off x="1502665" y="3744664"/>
            <a:ext cx="2133600" cy="65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82961" y="764704"/>
            <a:ext cx="65569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Create</a:t>
            </a:r>
            <a:r>
              <a:rPr lang="pt-BR" dirty="0" smtClean="0"/>
              <a:t> a folder, </a:t>
            </a:r>
            <a:r>
              <a:rPr lang="pt-BR" dirty="0" err="1" smtClean="0"/>
              <a:t>rename</a:t>
            </a:r>
            <a:r>
              <a:rPr lang="pt-BR" dirty="0" smtClean="0"/>
              <a:t> it </a:t>
            </a:r>
            <a:r>
              <a:rPr lang="pt-BR" dirty="0" err="1" smtClean="0"/>
              <a:t>and</a:t>
            </a:r>
            <a:r>
              <a:rPr lang="pt-BR" dirty="0" smtClean="0"/>
              <a:t> upload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files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folder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13"/>
          <a:stretch/>
        </p:blipFill>
        <p:spPr bwMode="auto">
          <a:xfrm>
            <a:off x="5231168" y="1411266"/>
            <a:ext cx="2438400" cy="832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24"/>
          <a:stretch/>
        </p:blipFill>
        <p:spPr bwMode="auto">
          <a:xfrm>
            <a:off x="5231168" y="2244004"/>
            <a:ext cx="2438400" cy="468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baixo 7"/>
          <p:cNvSpPr/>
          <p:nvPr/>
        </p:nvSpPr>
        <p:spPr>
          <a:xfrm rot="18050495" flipH="1">
            <a:off x="5327705" y="210881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8050495" flipH="1">
            <a:off x="5049532" y="1254884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92" y="2922405"/>
            <a:ext cx="184785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057444" cy="1152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eta para baixo 11"/>
          <p:cNvSpPr/>
          <p:nvPr/>
        </p:nvSpPr>
        <p:spPr>
          <a:xfrm rot="18050495" flipH="1">
            <a:off x="7116744" y="503480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 rot="18050495" flipH="1">
            <a:off x="7116743" y="5428059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99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378" y="764704"/>
            <a:ext cx="90681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Write </a:t>
            </a:r>
            <a:r>
              <a:rPr lang="pt-BR" dirty="0" err="1" smtClean="0"/>
              <a:t>your</a:t>
            </a:r>
            <a:r>
              <a:rPr lang="pt-BR" dirty="0" smtClean="0"/>
              <a:t> Python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Jupyter</a:t>
            </a:r>
            <a:r>
              <a:rPr lang="pt-BR" dirty="0" smtClean="0"/>
              <a:t> Notebook interface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HLS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Pynq</a:t>
            </a:r>
            <a:r>
              <a:rPr lang="pt-BR" dirty="0" smtClean="0"/>
              <a:t> </a:t>
            </a:r>
            <a:r>
              <a:rPr lang="pt-BR" dirty="0" err="1" smtClean="0"/>
              <a:t>board</a:t>
            </a:r>
            <a:endParaRPr lang="pt-BR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r="3372" b="5702"/>
          <a:stretch/>
        </p:blipFill>
        <p:spPr bwMode="auto">
          <a:xfrm>
            <a:off x="340658" y="1268760"/>
            <a:ext cx="1900517" cy="2209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6565989" cy="3677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2" r="50000" b="59582"/>
          <a:stretch/>
        </p:blipFill>
        <p:spPr bwMode="auto">
          <a:xfrm>
            <a:off x="27378" y="5085184"/>
            <a:ext cx="2670313" cy="8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" t="72481" r="39757" b="11400"/>
          <a:stretch/>
        </p:blipFill>
        <p:spPr bwMode="auto">
          <a:xfrm>
            <a:off x="5755123" y="5178390"/>
            <a:ext cx="3209365" cy="65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783" y="1196752"/>
            <a:ext cx="2503097" cy="1176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de seta reta 2"/>
          <p:cNvCxnSpPr/>
          <p:nvPr/>
        </p:nvCxnSpPr>
        <p:spPr>
          <a:xfrm flipV="1">
            <a:off x="1619672" y="3573016"/>
            <a:ext cx="3240360" cy="160537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619672" y="3107742"/>
            <a:ext cx="2736304" cy="20706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4788024" y="2924944"/>
            <a:ext cx="1440160" cy="225344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6228184" y="4509120"/>
            <a:ext cx="360040" cy="6692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668344" y="4509120"/>
            <a:ext cx="576064" cy="10801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5004048" y="2276872"/>
            <a:ext cx="2088232" cy="43204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1619672" y="4221088"/>
            <a:ext cx="5147659" cy="957305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77834" y="764704"/>
            <a:ext cx="536723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 </a:t>
            </a:r>
            <a:r>
              <a:rPr lang="pt-BR" dirty="0" err="1" smtClean="0"/>
              <a:t>pure</a:t>
            </a:r>
            <a:r>
              <a:rPr lang="pt-BR" dirty="0" smtClean="0"/>
              <a:t> Python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/>
              <a:t>copiled</a:t>
            </a:r>
            <a:r>
              <a:rPr lang="pt-BR" dirty="0"/>
              <a:t> C</a:t>
            </a:r>
            <a:r>
              <a:rPr lang="pt-BR" dirty="0" smtClean="0"/>
              <a:t>++ </a:t>
            </a:r>
            <a:r>
              <a:rPr lang="pt-BR" dirty="0" err="1" smtClean="0"/>
              <a:t>to</a:t>
            </a:r>
            <a:r>
              <a:rPr lang="pt-BR" dirty="0" smtClean="0"/>
              <a:t> compare </a:t>
            </a:r>
            <a:r>
              <a:rPr lang="pt-BR" dirty="0" err="1" smtClean="0"/>
              <a:t>with</a:t>
            </a:r>
            <a:r>
              <a:rPr lang="pt-BR" dirty="0" smtClean="0"/>
              <a:t> HLS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34" y="1178822"/>
            <a:ext cx="5430470" cy="5146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Pynq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D5AE9D9-1CF9-4EA8-971E-01E5BD0A6AE1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68408" y="2967335"/>
            <a:ext cx="4007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Many</a:t>
            </a:r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</a:t>
            </a:r>
            <a:endParaRPr lang="pt-B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117591" y="764704"/>
            <a:ext cx="488774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All</a:t>
            </a:r>
            <a:r>
              <a:rPr lang="pt-BR" dirty="0" smtClean="0"/>
              <a:t> files </a:t>
            </a:r>
            <a:r>
              <a:rPr lang="pt-BR" dirty="0" err="1" smtClean="0"/>
              <a:t>used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are </a:t>
            </a:r>
            <a:r>
              <a:rPr lang="pt-BR" dirty="0" err="1" smtClean="0"/>
              <a:t>distributed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</a:p>
          <a:p>
            <a:pPr algn="ctr"/>
            <a:r>
              <a:rPr lang="pt-BR" dirty="0"/>
              <a:t>https://github.com/wagnerrn/pynq-primenumber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754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para baixo 10"/>
          <p:cNvSpPr/>
          <p:nvPr/>
        </p:nvSpPr>
        <p:spPr>
          <a:xfrm>
            <a:off x="4342786" y="2214101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 para baixo 11"/>
          <p:cNvSpPr/>
          <p:nvPr/>
        </p:nvSpPr>
        <p:spPr>
          <a:xfrm>
            <a:off x="4350363" y="3212976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350075" y="4221088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34643" y="827420"/>
            <a:ext cx="36651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routine</a:t>
            </a:r>
            <a:r>
              <a:rPr lang="pt-BR" dirty="0" smtClean="0"/>
              <a:t> </a:t>
            </a:r>
            <a:r>
              <a:rPr lang="pt-BR" dirty="0" err="1" smtClean="0"/>
              <a:t>applyed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0977" y="1556792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491880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HLS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491880" y="3573016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Vivado 2017.2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502783" y="4581128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PYNQ</a:t>
            </a:r>
            <a:endParaRPr lang="pt-BR" dirty="0"/>
          </a:p>
        </p:txBody>
      </p:sp>
      <p:sp>
        <p:nvSpPr>
          <p:cNvPr id="14" name="Seta para baixo 13"/>
          <p:cNvSpPr/>
          <p:nvPr/>
        </p:nvSpPr>
        <p:spPr>
          <a:xfrm rot="5400000" flipH="1">
            <a:off x="5563714" y="2725319"/>
            <a:ext cx="248820" cy="3600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5868144" y="2564904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Constrains</a:t>
            </a:r>
            <a:r>
              <a:rPr lang="pt-BR" dirty="0" smtClean="0"/>
              <a:t> </a:t>
            </a:r>
            <a:r>
              <a:rPr lang="pt-BR" dirty="0" smtClean="0"/>
              <a:t>/</a:t>
            </a:r>
            <a:r>
              <a:rPr lang="pt-BR" dirty="0" err="1" smtClean="0"/>
              <a:t>Directives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3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5" b="-127"/>
          <a:stretch/>
        </p:blipFill>
        <p:spPr bwMode="auto">
          <a:xfrm>
            <a:off x="251520" y="692696"/>
            <a:ext cx="2952328" cy="562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540324" y="692696"/>
            <a:ext cx="63440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thing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r>
              <a:rPr lang="pt-BR" dirty="0" smtClean="0"/>
              <a:t> it in </a:t>
            </a:r>
            <a:r>
              <a:rPr lang="pt-BR" dirty="0" err="1" smtClean="0"/>
              <a:t>c/c++</a:t>
            </a:r>
            <a:endParaRPr lang="pt-BR" dirty="0"/>
          </a:p>
        </p:txBody>
      </p:sp>
      <p:cxnSp>
        <p:nvCxnSpPr>
          <p:cNvPr id="11" name="Conector de seta reta 10"/>
          <p:cNvCxnSpPr>
            <a:stCxn id="5" idx="1"/>
          </p:cNvCxnSpPr>
          <p:nvPr/>
        </p:nvCxnSpPr>
        <p:spPr>
          <a:xfrm flipH="1">
            <a:off x="2051720" y="1889033"/>
            <a:ext cx="1944215" cy="146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1907704" y="3186496"/>
            <a:ext cx="2093422" cy="674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051720" y="5085184"/>
            <a:ext cx="192632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4" b="35142"/>
          <a:stretch/>
        </p:blipFill>
        <p:spPr bwMode="auto">
          <a:xfrm>
            <a:off x="3992523" y="2652667"/>
            <a:ext cx="4987620" cy="1138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9" b="46774"/>
          <a:stretch/>
        </p:blipFill>
        <p:spPr bwMode="auto">
          <a:xfrm>
            <a:off x="3995935" y="1254661"/>
            <a:ext cx="4970941" cy="1268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54"/>
          <a:stretch/>
        </p:blipFill>
        <p:spPr bwMode="auto">
          <a:xfrm>
            <a:off x="3982931" y="4060177"/>
            <a:ext cx="4983945" cy="22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tângulo de cantos arredondados 18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69409"/>
            <a:ext cx="3747626" cy="50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96383" y="827420"/>
            <a:ext cx="575741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r>
              <a:rPr lang="pt-BR" dirty="0" smtClean="0"/>
              <a:t>() </a:t>
            </a:r>
            <a:r>
              <a:rPr lang="pt-BR" dirty="0" err="1"/>
              <a:t>c</a:t>
            </a:r>
            <a:r>
              <a:rPr lang="pt-BR" dirty="0" err="1" smtClean="0"/>
              <a:t>od</a:t>
            </a:r>
            <a:r>
              <a:rPr lang="pt-BR" dirty="0" err="1" smtClean="0"/>
              <a:t>e</a:t>
            </a:r>
            <a:r>
              <a:rPr lang="pt-BR" dirty="0" smtClean="0"/>
              <a:t> for </a:t>
            </a:r>
            <a:r>
              <a:rPr lang="pt-BR" dirty="0" err="1" smtClean="0"/>
              <a:t>calculating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Prime </a:t>
            </a:r>
            <a:r>
              <a:rPr lang="pt-BR" dirty="0" err="1" smtClean="0"/>
              <a:t>Number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242" y="1546212"/>
            <a:ext cx="5591175" cy="4038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83078" y="1016493"/>
            <a:ext cx="56454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The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will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used</a:t>
            </a:r>
            <a:r>
              <a:rPr lang="pt-BR" dirty="0" smtClean="0"/>
              <a:t> for time </a:t>
            </a:r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484200" y="17729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C/C++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4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56" y="1702898"/>
            <a:ext cx="5041200" cy="4001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64332"/>
            <a:ext cx="3672846" cy="371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171733" y="864626"/>
            <a:ext cx="443595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Creat</a:t>
            </a:r>
            <a:r>
              <a:rPr lang="pt-BR" dirty="0" err="1" smtClean="0"/>
              <a:t>e</a:t>
            </a:r>
            <a:r>
              <a:rPr lang="pt-BR" dirty="0" smtClean="0"/>
              <a:t> a new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Vivado HLS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part</a:t>
            </a:r>
            <a:endParaRPr lang="pt-BR" dirty="0" smtClean="0"/>
          </a:p>
          <a:p>
            <a:pPr algn="ctr"/>
            <a:r>
              <a:rPr lang="pt-BR" dirty="0"/>
              <a:t>x</a:t>
            </a:r>
            <a:r>
              <a:rPr lang="pt-BR" dirty="0" smtClean="0"/>
              <a:t>c7z020clg400-1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</p:spTree>
    <p:extLst>
      <p:ext uri="{BB962C8B-B14F-4D97-AF65-F5344CB8AC3E}">
        <p14:creationId xmlns:p14="http://schemas.microsoft.com/office/powerpoint/2010/main" val="19116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79"/>
          <a:stretch/>
        </p:blipFill>
        <p:spPr bwMode="auto">
          <a:xfrm>
            <a:off x="323528" y="1411035"/>
            <a:ext cx="4188004" cy="955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40635"/>
            <a:ext cx="1728192" cy="33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baixo 1"/>
          <p:cNvSpPr/>
          <p:nvPr/>
        </p:nvSpPr>
        <p:spPr>
          <a:xfrm rot="3549505">
            <a:off x="1919619" y="1666080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99" y="1968932"/>
            <a:ext cx="4011473" cy="2900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eta para baixo 6"/>
          <p:cNvSpPr/>
          <p:nvPr/>
        </p:nvSpPr>
        <p:spPr>
          <a:xfrm rot="3549505">
            <a:off x="7602704" y="2408877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baixo 7"/>
          <p:cNvSpPr/>
          <p:nvPr/>
        </p:nvSpPr>
        <p:spPr>
          <a:xfrm rot="3549505">
            <a:off x="6666601" y="2838708"/>
            <a:ext cx="144016" cy="4320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1833755" cy="34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de cantos arredondados 9"/>
          <p:cNvSpPr/>
          <p:nvPr/>
        </p:nvSpPr>
        <p:spPr>
          <a:xfrm>
            <a:off x="3491880" y="18017"/>
            <a:ext cx="2023904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Vivado HLS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t="7588" r="16627" b="79446"/>
          <a:stretch/>
        </p:blipFill>
        <p:spPr bwMode="auto">
          <a:xfrm>
            <a:off x="444241" y="2566635"/>
            <a:ext cx="3946577" cy="82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9" r="21453" b="50384"/>
          <a:stretch/>
        </p:blipFill>
        <p:spPr bwMode="auto">
          <a:xfrm>
            <a:off x="4716016" y="5001673"/>
            <a:ext cx="4104456" cy="864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3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505</Words>
  <Application>Microsoft Office PowerPoint</Application>
  <PresentationFormat>Apresentação na tela (4:3)</PresentationFormat>
  <Paragraphs>80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Wesner</dc:creator>
  <cp:lastModifiedBy>Wagner Wesner</cp:lastModifiedBy>
  <cp:revision>121</cp:revision>
  <dcterms:created xsi:type="dcterms:W3CDTF">2017-07-24T17:28:01Z</dcterms:created>
  <dcterms:modified xsi:type="dcterms:W3CDTF">2017-08-02T00:00:11Z</dcterms:modified>
</cp:coreProperties>
</file>