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77" r:id="rId4"/>
    <p:sldId id="258" r:id="rId5"/>
    <p:sldId id="272" r:id="rId6"/>
    <p:sldId id="268" r:id="rId7"/>
    <p:sldId id="267" r:id="rId8"/>
    <p:sldId id="269" r:id="rId9"/>
    <p:sldId id="259" r:id="rId10"/>
    <p:sldId id="275" r:id="rId11"/>
    <p:sldId id="265" r:id="rId12"/>
    <p:sldId id="262" r:id="rId13"/>
    <p:sldId id="257" r:id="rId14"/>
    <p:sldId id="261" r:id="rId15"/>
    <p:sldId id="264" r:id="rId16"/>
    <p:sldId id="270" r:id="rId17"/>
    <p:sldId id="260" r:id="rId18"/>
    <p:sldId id="273" r:id="rId19"/>
    <p:sldId id="274" r:id="rId20"/>
    <p:sldId id="279" r:id="rId21"/>
    <p:sldId id="280" r:id="rId22"/>
    <p:sldId id="281" r:id="rId23"/>
    <p:sldId id="276" r:id="rId24"/>
    <p:sldId id="271" r:id="rId25"/>
  </p:sldIdLst>
  <p:sldSz cx="9144000" cy="6858000" type="screen4x3"/>
  <p:notesSz cx="6735763" cy="9869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CC6"/>
    <a:srgbClr val="339966"/>
    <a:srgbClr val="99FF33"/>
    <a:srgbClr val="4B94FF"/>
    <a:srgbClr val="9AC0EE"/>
    <a:srgbClr val="C1E0A4"/>
    <a:srgbClr val="006600"/>
    <a:srgbClr val="0000CC"/>
    <a:srgbClr val="006666"/>
    <a:srgbClr val="579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12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654" y="-84"/>
      </p:cViewPr>
      <p:guideLst>
        <p:guide orient="horz" pos="3108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56" tIns="45528" rIns="91056" bIns="45528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ea typeface="굴림" charset="-127"/>
              </a:defRPr>
            </a:lvl1pPr>
          </a:lstStyle>
          <a:p>
            <a:pPr>
              <a:defRPr/>
            </a:pPr>
            <a:fld id="{BCB984A5-6204-4279-88CE-6BE32E18FC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1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60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0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96BE50BF-5C85-4412-8CBF-2C6BA4A42B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0100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grpSp>
        <p:nvGrpSpPr>
          <p:cNvPr id="7" name="그룹 9"/>
          <p:cNvGrpSpPr>
            <a:grpSpLocks/>
          </p:cNvGrpSpPr>
          <p:nvPr userDrawn="1"/>
        </p:nvGrpSpPr>
        <p:grpSpPr bwMode="auto">
          <a:xfrm>
            <a:off x="323850" y="6405563"/>
            <a:ext cx="733425" cy="215900"/>
            <a:chOff x="323850" y="6405563"/>
            <a:chExt cx="733425" cy="215900"/>
          </a:xfrm>
        </p:grpSpPr>
        <p:sp>
          <p:nvSpPr>
            <p:cNvPr id="8" name="TextBox 7"/>
            <p:cNvSpPr txBox="1"/>
            <p:nvPr userDrawn="1"/>
          </p:nvSpPr>
          <p:spPr bwMode="auto">
            <a:xfrm>
              <a:off x="323850" y="6407150"/>
              <a:ext cx="7334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800" dirty="0">
                  <a:solidFill>
                    <a:srgbClr val="C00000"/>
                  </a:solidFill>
                  <a:ea typeface="+mn-ea"/>
                </a:rPr>
                <a:t>Confidential</a:t>
              </a:r>
              <a:endParaRPr lang="ko-KR" altLang="en-US" sz="800" dirty="0">
                <a:solidFill>
                  <a:srgbClr val="C00000"/>
                </a:solidFill>
                <a:ea typeface="+mn-ea"/>
              </a:endParaRPr>
            </a:p>
          </p:txBody>
        </p:sp>
        <p:sp>
          <p:nvSpPr>
            <p:cNvPr id="9" name="모서리가 둥근 직사각형 8"/>
            <p:cNvSpPr/>
            <p:nvPr userDrawn="1"/>
          </p:nvSpPr>
          <p:spPr bwMode="auto">
            <a:xfrm>
              <a:off x="330200" y="6405563"/>
              <a:ext cx="719138" cy="212725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92922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1524000" y="2895600"/>
            <a:ext cx="6629400" cy="1066800"/>
          </a:xfrm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 algn="ctr">
              <a:defRPr sz="4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6248400"/>
            <a:ext cx="5410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35725"/>
            <a:ext cx="457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0" y="838200"/>
            <a:ext cx="914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604250" y="6621463"/>
            <a:ext cx="5334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1524000" y="2895600"/>
            <a:ext cx="6629400" cy="1066800"/>
          </a:xfrm>
          <a:effectLst>
            <a:outerShdw dist="45791" dir="2021404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 algn="ctr">
              <a:defRPr sz="42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6248400"/>
            <a:ext cx="5410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35725"/>
            <a:ext cx="457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 userDrawn="1"/>
        </p:nvPicPr>
        <p:blipFill>
          <a:blip r:embed="rId6" cstate="print"/>
          <a:srcRect b="4105"/>
          <a:stretch>
            <a:fillRect/>
          </a:stretch>
        </p:blipFill>
        <p:spPr bwMode="auto">
          <a:xfrm>
            <a:off x="0" y="3297238"/>
            <a:ext cx="91440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7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95275" y="0"/>
            <a:ext cx="8839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847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35725"/>
            <a:ext cx="457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0" name="Picture 3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5700" y="323850"/>
            <a:ext cx="14097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 userDrawn="1"/>
        </p:nvCxnSpPr>
        <p:spPr>
          <a:xfrm>
            <a:off x="260350" y="760413"/>
            <a:ext cx="8686800" cy="1587"/>
          </a:xfrm>
          <a:prstGeom prst="line">
            <a:avLst/>
          </a:prstGeom>
          <a:ln w="19050">
            <a:solidFill>
              <a:schemeClr val="bg1">
                <a:lumMod val="65000"/>
                <a:alpha val="4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5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2206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86800" y="6648450"/>
            <a:ext cx="457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4719" name="Rectangle 15"/>
          <p:cNvSpPr>
            <a:spLocks noChangeArrowheads="1"/>
          </p:cNvSpPr>
          <p:nvPr/>
        </p:nvSpPr>
        <p:spPr bwMode="auto">
          <a:xfrm>
            <a:off x="4763" y="4763"/>
            <a:ext cx="9134475" cy="6848475"/>
          </a:xfrm>
          <a:prstGeom prst="rect">
            <a:avLst/>
          </a:prstGeom>
          <a:noFill/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11" name="Rectangle 13"/>
          <p:cNvSpPr txBox="1">
            <a:spLocks noChangeArrowheads="1"/>
          </p:cNvSpPr>
          <p:nvPr userDrawn="1"/>
        </p:nvSpPr>
        <p:spPr bwMode="auto">
          <a:xfrm>
            <a:off x="8153400" y="6400800"/>
            <a:ext cx="60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1" r:id="rId2"/>
    <p:sldLayoutId id="2147483734" r:id="rId3"/>
    <p:sldLayoutId id="21474837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vpm.humaxdigital.com/Test/Statistics/StatisticsInde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vpm.humaxdigital.com/Test/Model/CrashLog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vpm.humaxdigital.com/Test/Model/LogFilterInde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json.parser.online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19200" y="2895600"/>
            <a:ext cx="6934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Trauma</a:t>
            </a:r>
            <a:br>
              <a:rPr lang="en-US" altLang="ko-KR" dirty="0"/>
            </a:br>
            <a:r>
              <a:rPr lang="en-US" altLang="ko-KR" sz="1800" dirty="0" smtClean="0">
                <a:solidFill>
                  <a:srgbClr val="FF0000"/>
                </a:solidFill>
              </a:rPr>
              <a:t>T</a:t>
            </a:r>
            <a:r>
              <a:rPr lang="en-US" altLang="ko-KR" sz="1800" dirty="0" smtClean="0"/>
              <a:t>echnical </a:t>
            </a:r>
            <a:r>
              <a:rPr lang="en-US" altLang="ko-KR" sz="1800" dirty="0" smtClean="0">
                <a:solidFill>
                  <a:srgbClr val="FF0000"/>
                </a:solidFill>
              </a:rPr>
              <a:t>R</a:t>
            </a:r>
            <a:r>
              <a:rPr lang="en-US" altLang="ko-KR" sz="1800" dirty="0" smtClean="0"/>
              <a:t>eport </a:t>
            </a:r>
            <a:r>
              <a:rPr lang="en-US" altLang="ko-KR" sz="1800" dirty="0" smtClean="0">
                <a:solidFill>
                  <a:srgbClr val="FF0000"/>
                </a:solidFill>
              </a:rPr>
              <a:t>A</a:t>
            </a:r>
            <a:r>
              <a:rPr lang="en-US" altLang="ko-KR" sz="1800" dirty="0" smtClean="0"/>
              <a:t>nd </a:t>
            </a:r>
            <a:r>
              <a:rPr lang="en-US" altLang="ko-KR" sz="1800" dirty="0" smtClean="0">
                <a:solidFill>
                  <a:srgbClr val="FF0000"/>
                </a:solidFill>
              </a:rPr>
              <a:t>U</a:t>
            </a:r>
            <a:r>
              <a:rPr lang="en-US" altLang="ko-KR" sz="1800" dirty="0" smtClean="0"/>
              <a:t>nknown </a:t>
            </a:r>
            <a:r>
              <a:rPr lang="en-US" altLang="ko-KR" sz="1800" dirty="0"/>
              <a:t>error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MA</a:t>
            </a:r>
            <a:r>
              <a:rPr lang="en-US" altLang="ko-KR" sz="1800" dirty="0" err="1" smtClean="0"/>
              <a:t>nager</a:t>
            </a:r>
            <a:endParaRPr lang="en-US" altLang="ko-KR" sz="18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Statistics </a:t>
            </a:r>
            <a:r>
              <a:rPr lang="en-US" altLang="ko-KR" sz="2400" dirty="0"/>
              <a:t>– </a:t>
            </a:r>
            <a:r>
              <a:rPr lang="en-US" altLang="ko-KR" sz="2400" dirty="0" smtClean="0"/>
              <a:t>event</a:t>
            </a:r>
            <a:endParaRPr lang="ko-KR" altLang="en-US" sz="240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321741"/>
              </p:ext>
            </p:extLst>
          </p:nvPr>
        </p:nvGraphicFramePr>
        <p:xfrm>
          <a:off x="295275" y="1295395"/>
          <a:ext cx="8620125" cy="354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916"/>
                <a:gridCol w="2237437"/>
                <a:gridCol w="845110"/>
                <a:gridCol w="1098643"/>
                <a:gridCol w="1605709"/>
                <a:gridCol w="2366310"/>
              </a:tblGrid>
              <a:tr h="22860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TRAUMA</a:t>
                      </a:r>
                      <a:r>
                        <a:rPr lang="en-US" altLang="ko-KR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통한 구현 필요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60365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event_live_watch_start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ELWS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316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event_recording_start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instant / delayed / scheduled recording 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구분하지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6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event_recording_end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6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event_reminder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EREMIND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event_recording_playback_start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ERPLAYS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MW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판단 가능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eOxMP_MEDIATYPE_PVRPLAYBACK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eOxMP_MEDIATYPE_TSRPLAYBACK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eOxMP_MEDIATYPE_MEDIAPLAY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 Playback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세부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타입은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알 수 있음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(Video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Music , Photo)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*Application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호출이 유리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event_recording_playback_end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ERPLAYE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event_video_playback_start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EVPLAYS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event_video_playback_end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EVPLAYE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event_photo_playback_start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EPPLAYS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event_photo_playback_end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EPPLAYE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event_music_playback_start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event_music_playback_end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EMPLAYE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6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event_search_item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MW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알 수가 없음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6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event_search_keyword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MW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알 수가 없음</a:t>
                      </a:r>
                      <a:endParaRPr lang="ko-KR" alt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event_live_streaming_start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SAPI-Schedule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event_live_streaming_end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SAPI-Schedule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60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event_playback_status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*Application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호출이 유리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819400" y="556260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2015_10 log format v2.0.xlsx</a:t>
            </a:r>
          </a:p>
        </p:txBody>
      </p:sp>
    </p:spTree>
    <p:extLst>
      <p:ext uri="{BB962C8B-B14F-4D97-AF65-F5344CB8AC3E}">
        <p14:creationId xmlns:p14="http://schemas.microsoft.com/office/powerpoint/2010/main" val="2171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Statistics-</a:t>
            </a:r>
            <a:r>
              <a:rPr lang="en-US" altLang="ko-KR" sz="2400" dirty="0" smtClean="0"/>
              <a:t>Report </a:t>
            </a:r>
            <a:r>
              <a:rPr lang="ko-KR" altLang="en-US" sz="2400" smtClean="0"/>
              <a:t>흐름도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483129" y="1303630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 bwMode="auto">
          <a:xfrm>
            <a:off x="6542426" y="1253358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95655" y="9845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7626" y="934317"/>
            <a:ext cx="7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TVPortal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1311496" y="1661943"/>
            <a:ext cx="1143000" cy="5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281582" y="1265934"/>
            <a:ext cx="114646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*Interval Timer</a:t>
            </a:r>
          </a:p>
          <a:p>
            <a:pPr algn="ctr"/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callback</a:t>
            </a:r>
            <a:endParaRPr lang="en-US" altLang="ko-KR" sz="9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431649" y="3109671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77612" y="1939829"/>
            <a:ext cx="990977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Statistics Log List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2442888" y="1622213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89" name="꺾인 연결선 88"/>
          <p:cNvCxnSpPr>
            <a:stCxn id="39" idx="1"/>
            <a:endCxn id="86" idx="1"/>
          </p:cNvCxnSpPr>
          <p:nvPr/>
        </p:nvCxnSpPr>
        <p:spPr bwMode="auto">
          <a:xfrm rot="10800000" flipH="1" flipV="1">
            <a:off x="2427155" y="2424276"/>
            <a:ext cx="4493" cy="734008"/>
          </a:xfrm>
          <a:prstGeom prst="bentConnector3">
            <a:avLst>
              <a:gd name="adj1" fmla="val -50879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2737951" y="2891581"/>
            <a:ext cx="19415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api</a:t>
            </a:r>
            <a:r>
              <a:rPr lang="en-US" altLang="ko-KR" sz="800" dirty="0"/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UploadStatistics</a:t>
            </a:r>
            <a:r>
              <a:rPr lang="en-US" altLang="ko-KR" sz="800" dirty="0" err="1"/>
              <a:t>?authticket</a:t>
            </a:r>
            <a:r>
              <a:rPr lang="en-US" altLang="ko-KR" sz="800" dirty="0"/>
              <a:t>=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 bwMode="auto">
          <a:xfrm>
            <a:off x="6469750" y="3100460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109" name="꺾인 연결선 108"/>
          <p:cNvCxnSpPr>
            <a:stCxn id="108" idx="3"/>
            <a:endCxn id="110" idx="3"/>
          </p:cNvCxnSpPr>
          <p:nvPr/>
        </p:nvCxnSpPr>
        <p:spPr bwMode="auto">
          <a:xfrm>
            <a:off x="6576860" y="3149073"/>
            <a:ext cx="24045" cy="668044"/>
          </a:xfrm>
          <a:prstGeom prst="bentConnector3">
            <a:avLst>
              <a:gd name="adj1" fmla="val 105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10" name="직사각형 109"/>
          <p:cNvSpPr/>
          <p:nvPr/>
        </p:nvSpPr>
        <p:spPr bwMode="auto">
          <a:xfrm>
            <a:off x="6493795" y="3768504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104" name="직선 화살표 연결선 103"/>
          <p:cNvCxnSpPr>
            <a:stCxn id="86" idx="3"/>
            <a:endCxn id="108" idx="1"/>
          </p:cNvCxnSpPr>
          <p:nvPr/>
        </p:nvCxnSpPr>
        <p:spPr bwMode="auto">
          <a:xfrm flipV="1">
            <a:off x="2538759" y="3149073"/>
            <a:ext cx="3930991" cy="9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111" name="직선 화살표 연결선 110"/>
          <p:cNvCxnSpPr>
            <a:stCxn id="110" idx="1"/>
          </p:cNvCxnSpPr>
          <p:nvPr/>
        </p:nvCxnSpPr>
        <p:spPr bwMode="auto">
          <a:xfrm flipH="1">
            <a:off x="2489314" y="3817117"/>
            <a:ext cx="4004481" cy="24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12" name="직사각형 111"/>
          <p:cNvSpPr/>
          <p:nvPr/>
        </p:nvSpPr>
        <p:spPr>
          <a:xfrm>
            <a:off x="5096365" y="3552302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{“</a:t>
            </a:r>
            <a:r>
              <a:rPr lang="en-US" altLang="ko-KR" sz="800" dirty="0" err="1" smtClean="0"/>
              <a:t>status”:true,”message</a:t>
            </a:r>
            <a:r>
              <a:rPr lang="en-US" altLang="ko-KR" sz="800" dirty="0" smtClean="0"/>
              <a:t>”:””}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2427156" y="2375663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40" name="꺾인 연결선 39"/>
          <p:cNvCxnSpPr>
            <a:stCxn id="91" idx="3"/>
            <a:endCxn id="39" idx="3"/>
          </p:cNvCxnSpPr>
          <p:nvPr/>
        </p:nvCxnSpPr>
        <p:spPr bwMode="auto">
          <a:xfrm flipH="1">
            <a:off x="2534266" y="1670826"/>
            <a:ext cx="15732" cy="753450"/>
          </a:xfrm>
          <a:prstGeom prst="bentConnector3">
            <a:avLst>
              <a:gd name="adj1" fmla="val -14530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616516" y="2630256"/>
            <a:ext cx="1702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Check 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AuthTicket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&amp; </a:t>
            </a:r>
          </a:p>
          <a:p>
            <a:pPr algn="ctr"/>
            <a:r>
              <a:rPr lang="en-US" altLang="ko-KR" sz="800" dirty="0" err="1"/>
              <a:t>AcceptPrivacy</a:t>
            </a:r>
            <a:r>
              <a:rPr lang="en-US" altLang="ko-KR" sz="800" dirty="0"/>
              <a:t>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rror </a:t>
            </a:r>
            <a:r>
              <a:rPr lang="en-US" altLang="ko-KR" dirty="0" smtClean="0">
                <a:solidFill>
                  <a:srgbClr val="FF0000"/>
                </a:solidFill>
              </a:rPr>
              <a:t>R</a:t>
            </a:r>
            <a:r>
              <a:rPr lang="en-US" altLang="ko-KR" dirty="0" smtClean="0"/>
              <a:t>eporting </a:t>
            </a:r>
            <a:r>
              <a:rPr lang="en-US" altLang="ko-KR" dirty="0" smtClean="0">
                <a:solidFill>
                  <a:srgbClr val="FF0000"/>
                </a:solidFill>
              </a:rPr>
              <a:t>In</a:t>
            </a:r>
            <a:r>
              <a:rPr lang="en-US" altLang="ko-KR" dirty="0" smtClean="0"/>
              <a:t>terface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Statistics </a:t>
            </a:r>
            <a:r>
              <a:rPr lang="ko-KR" altLang="en-US" smtClean="0"/>
              <a:t>의 범위 확장으로</a:t>
            </a:r>
            <a:r>
              <a:rPr lang="en-US" altLang="ko-KR" dirty="0" smtClean="0"/>
              <a:t>, </a:t>
            </a:r>
            <a:r>
              <a:rPr lang="ko-KR" altLang="en-US" smtClean="0"/>
              <a:t>오동작 발생 시점에 시스템 로그를 전송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요구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통계를 위해</a:t>
            </a:r>
            <a:r>
              <a:rPr lang="en-US" altLang="ko-KR" dirty="0" smtClean="0"/>
              <a:t>, </a:t>
            </a:r>
            <a:r>
              <a:rPr lang="ko-KR" altLang="en-US" smtClean="0"/>
              <a:t>각각의 분류가 필요하다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연루된 과거의 동작 로그가 필요하다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사용이 간편해야 한다</a:t>
            </a:r>
            <a:r>
              <a:rPr lang="en-US" altLang="ko-KR" dirty="0" smtClean="0"/>
              <a:t>..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5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ERIN-</a:t>
            </a:r>
            <a:r>
              <a:rPr lang="en-US" altLang="ko-KR" sz="2400" dirty="0" smtClean="0"/>
              <a:t>Interface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Trapi.h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Error Code 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따른 카테고리 분류 </a:t>
            </a:r>
            <a:r>
              <a:rPr lang="en-US" altLang="ko-KR" sz="1200" dirty="0" smtClean="0"/>
              <a:t>– </a:t>
            </a:r>
          </a:p>
          <a:p>
            <a:pPr lvl="1"/>
            <a:r>
              <a:rPr lang="ko-KR" altLang="en-US" sz="1000" dirty="0" smtClean="0">
                <a:solidFill>
                  <a:srgbClr val="FF0000"/>
                </a:solidFill>
              </a:rPr>
              <a:t>에러 상황 별 분류 코드를 선언 해주세요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Error </a:t>
            </a:r>
            <a:r>
              <a:rPr lang="en-US" altLang="ko-KR" sz="1200" dirty="0"/>
              <a:t>code + Process + </a:t>
            </a:r>
            <a:r>
              <a:rPr lang="en-US" altLang="ko-KR" sz="1200" dirty="0" smtClean="0"/>
              <a:t>Time </a:t>
            </a:r>
            <a:r>
              <a:rPr lang="en-US" altLang="ko-KR" sz="1200" dirty="0"/>
              <a:t>+ </a:t>
            </a:r>
            <a:r>
              <a:rPr lang="en-US" altLang="ko-KR" sz="1200" dirty="0" smtClean="0"/>
              <a:t>File name </a:t>
            </a:r>
            <a:r>
              <a:rPr lang="en-US" altLang="ko-KR" sz="1200" dirty="0"/>
              <a:t>+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+ </a:t>
            </a:r>
            <a:r>
              <a:rPr lang="en-US" altLang="ko-KR" sz="1200" dirty="0" smtClean="0"/>
              <a:t>Line </a:t>
            </a:r>
            <a:r>
              <a:rPr lang="en-US" altLang="ko-KR" sz="1200" dirty="0"/>
              <a:t>+ Log Level + Log 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수집</a:t>
            </a:r>
            <a:endParaRPr lang="en-US" altLang="ko-KR" sz="1200" dirty="0" smtClean="0"/>
          </a:p>
          <a:p>
            <a:r>
              <a:rPr lang="en-US" altLang="ko-KR" sz="1200" dirty="0" err="1" smtClean="0"/>
              <a:t>HxLog_XXX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로그와 </a:t>
            </a:r>
            <a:r>
              <a:rPr lang="ko-KR" altLang="en-US" sz="1200" dirty="0"/>
              <a:t>동일한 출력 </a:t>
            </a:r>
            <a:r>
              <a:rPr lang="ko-KR" altLang="en-US" sz="1200" dirty="0" smtClean="0"/>
              <a:t>동작과 </a:t>
            </a:r>
            <a:r>
              <a:rPr lang="en-US" altLang="ko-KR" sz="1200" dirty="0" smtClean="0"/>
              <a:t>Trauma process </a:t>
            </a:r>
            <a:r>
              <a:rPr lang="ko-KR" altLang="en-US" sz="1200" dirty="0" smtClean="0"/>
              <a:t>에 로그를 전송 하는 인터페이스</a:t>
            </a:r>
            <a:endParaRPr lang="en-US" altLang="ko-KR" sz="1200" dirty="0" smtClean="0"/>
          </a:p>
          <a:p>
            <a:pPr lvl="1"/>
            <a:r>
              <a:rPr lang="en-US" altLang="ko-KR" sz="1000" dirty="0" smtClean="0">
                <a:solidFill>
                  <a:srgbClr val="FF0000"/>
                </a:solidFill>
              </a:rPr>
              <a:t>Error code </a:t>
            </a:r>
            <a:r>
              <a:rPr lang="ko-KR" altLang="en-US" sz="1000" dirty="0" smtClean="0">
                <a:solidFill>
                  <a:srgbClr val="FF0000"/>
                </a:solidFill>
              </a:rPr>
              <a:t>인자를 이용하여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오동작과</a:t>
            </a:r>
            <a:r>
              <a:rPr lang="ko-KR" altLang="en-US" sz="1000" dirty="0" smtClean="0">
                <a:solidFill>
                  <a:srgbClr val="FF0000"/>
                </a:solidFill>
              </a:rPr>
              <a:t> 연루된 로그를 묶어서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사용해 주세요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6" y="1950709"/>
            <a:ext cx="4381500" cy="944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4222692"/>
            <a:ext cx="7496175" cy="9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 bwMode="auto">
          <a:xfrm>
            <a:off x="3581400" y="2958700"/>
            <a:ext cx="4437439" cy="3564836"/>
          </a:xfrm>
          <a:prstGeom prst="roundRect">
            <a:avLst/>
          </a:prstGeom>
          <a:solidFill>
            <a:srgbClr val="D8ECC6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1000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4080196" y="3191059"/>
            <a:ext cx="3521700" cy="1422852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ERIN-</a:t>
            </a:r>
            <a:r>
              <a:rPr lang="ko-KR" altLang="en-US" sz="2400" smtClean="0"/>
              <a:t>로그 관리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870413" y="2648220"/>
            <a:ext cx="1752600" cy="1722098"/>
            <a:chOff x="718159" y="2394239"/>
            <a:chExt cx="2036386" cy="1931748"/>
          </a:xfrm>
        </p:grpSpPr>
        <p:sp>
          <p:nvSpPr>
            <p:cNvPr id="6" name="타원 5"/>
            <p:cNvSpPr/>
            <p:nvPr/>
          </p:nvSpPr>
          <p:spPr bwMode="auto">
            <a:xfrm>
              <a:off x="718159" y="2394239"/>
              <a:ext cx="2036386" cy="19317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Application.exe</a:t>
              </a:r>
              <a:endPara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1156860" y="3772106"/>
              <a:ext cx="1219944" cy="2619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TRAPI.SO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31138" y="4367690"/>
            <a:ext cx="396263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RPC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495" y="2715106"/>
            <a:ext cx="2300631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Trauma process (</a:t>
            </a:r>
            <a:r>
              <a:rPr lang="en-US" altLang="ko-KR" sz="10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trauma_erin.c</a:t>
            </a:r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)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43" idx="1"/>
          </p:cNvCxnSpPr>
          <p:nvPr/>
        </p:nvCxnSpPr>
        <p:spPr bwMode="auto">
          <a:xfrm flipV="1">
            <a:off x="2297913" y="3902485"/>
            <a:ext cx="1782283" cy="908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22" name="그룹 21"/>
          <p:cNvGrpSpPr/>
          <p:nvPr/>
        </p:nvGrpSpPr>
        <p:grpSpPr>
          <a:xfrm>
            <a:off x="4408810" y="3340899"/>
            <a:ext cx="387219" cy="839785"/>
            <a:chOff x="664340" y="4478472"/>
            <a:chExt cx="387219" cy="83978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70559" y="4600575"/>
              <a:ext cx="381000" cy="76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64340" y="4738687"/>
              <a:ext cx="381000" cy="76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664340" y="4478472"/>
              <a:ext cx="381000" cy="76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64340" y="5120388"/>
              <a:ext cx="381000" cy="76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838200" y="4953000"/>
              <a:ext cx="45719" cy="4571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838200" y="5029200"/>
              <a:ext cx="45719" cy="4571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838200" y="4876800"/>
              <a:ext cx="45719" cy="4571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664340" y="5242057"/>
              <a:ext cx="381000" cy="76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 bwMode="auto">
          <a:xfrm>
            <a:off x="5844392" y="3981228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844392" y="4102897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129604" y="3461415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3385" y="3599527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123385" y="3339312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123385" y="3981228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297245" y="3813840"/>
            <a:ext cx="45719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297245" y="3890040"/>
            <a:ext cx="45719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297245" y="3737640"/>
            <a:ext cx="45719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123385" y="4102897"/>
            <a:ext cx="381000" cy="76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5306" y="4232415"/>
            <a:ext cx="729687" cy="1846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b="1" dirty="0" err="1" smtClean="0"/>
              <a:t>TRAPI_ERIN_e</a:t>
            </a:r>
            <a:endParaRPr lang="ko-KR" altLang="en-US" sz="6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9041" y="4243826"/>
            <a:ext cx="729687" cy="1846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b="1" dirty="0" err="1" smtClean="0"/>
              <a:t>TRAPI_ERIN_e</a:t>
            </a:r>
            <a:endParaRPr lang="ko-KR" altLang="en-US" sz="6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4409" y="4236416"/>
            <a:ext cx="729687" cy="1846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b="1" dirty="0" err="1" smtClean="0"/>
              <a:t>TRAPI_ERIN_e</a:t>
            </a:r>
            <a:endParaRPr lang="ko-KR" altLang="en-US" sz="6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6900329" y="4085135"/>
            <a:ext cx="45719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7022776" y="4085135"/>
            <a:ext cx="45719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794176" y="4085135"/>
            <a:ext cx="45719" cy="4571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60479" y="4232415"/>
            <a:ext cx="729687" cy="1846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b="1" dirty="0" err="1" smtClean="0"/>
              <a:t>TRAPI_ERIN_e</a:t>
            </a:r>
            <a:endParaRPr lang="ko-KR" altLang="en-US" sz="6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338671" y="3350458"/>
            <a:ext cx="501374" cy="880370"/>
            <a:chOff x="6248400" y="3429000"/>
            <a:chExt cx="1219200" cy="880370"/>
          </a:xfrm>
        </p:grpSpPr>
        <p:sp>
          <p:nvSpPr>
            <p:cNvPr id="49" name="왼쪽 대괄호 48"/>
            <p:cNvSpPr/>
            <p:nvPr/>
          </p:nvSpPr>
          <p:spPr bwMode="auto">
            <a:xfrm>
              <a:off x="6248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왼쪽 대괄호 49"/>
            <p:cNvSpPr/>
            <p:nvPr/>
          </p:nvSpPr>
          <p:spPr bwMode="auto">
            <a:xfrm flipH="1">
              <a:off x="7391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82040" y="3352292"/>
            <a:ext cx="501374" cy="880370"/>
            <a:chOff x="6248400" y="3429000"/>
            <a:chExt cx="1219200" cy="880370"/>
          </a:xfrm>
        </p:grpSpPr>
        <p:sp>
          <p:nvSpPr>
            <p:cNvPr id="52" name="왼쪽 대괄호 51"/>
            <p:cNvSpPr/>
            <p:nvPr/>
          </p:nvSpPr>
          <p:spPr bwMode="auto">
            <a:xfrm>
              <a:off x="6248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왼쪽 대괄호 52"/>
            <p:cNvSpPr/>
            <p:nvPr/>
          </p:nvSpPr>
          <p:spPr bwMode="auto">
            <a:xfrm flipH="1">
              <a:off x="7391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00120" y="3339312"/>
            <a:ext cx="501374" cy="880370"/>
            <a:chOff x="6248400" y="3429000"/>
            <a:chExt cx="1219200" cy="880370"/>
          </a:xfrm>
        </p:grpSpPr>
        <p:sp>
          <p:nvSpPr>
            <p:cNvPr id="55" name="왼쪽 대괄호 54"/>
            <p:cNvSpPr/>
            <p:nvPr/>
          </p:nvSpPr>
          <p:spPr bwMode="auto">
            <a:xfrm>
              <a:off x="6248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왼쪽 대괄호 55"/>
            <p:cNvSpPr/>
            <p:nvPr/>
          </p:nvSpPr>
          <p:spPr bwMode="auto">
            <a:xfrm flipH="1">
              <a:off x="7391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64" y="874144"/>
            <a:ext cx="6421131" cy="59858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132516" y="2970774"/>
            <a:ext cx="466794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ERIN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61" name="직선 화살표 연결선 60"/>
          <p:cNvCxnSpPr>
            <a:stCxn id="43" idx="2"/>
            <a:endCxn id="64" idx="0"/>
          </p:cNvCxnSpPr>
          <p:nvPr/>
        </p:nvCxnSpPr>
        <p:spPr bwMode="auto">
          <a:xfrm>
            <a:off x="5841046" y="4613911"/>
            <a:ext cx="1512" cy="49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5297245" y="5110195"/>
            <a:ext cx="1090626" cy="1087854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TvPortal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API</a:t>
            </a:r>
            <a:endParaRPr lang="ko-KR" altLang="en-US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5825" y="1533976"/>
            <a:ext cx="60665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TRAUMA_ERIN_TIMEOUT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주기로 보고 되지 않은 로그들은 삭제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저장되는 로그는 에러 상황 별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TRAUMA_ERIN_TRIGGER_REMOVE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정의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TRAUMA_ERIN_TRIGGER_REMOVE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넘기면 삭제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최근 항목만 남기고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TRAUMA_ERIN_REMOVE_COUNT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만큼만 삭제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4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95" y="2256242"/>
            <a:ext cx="2012793" cy="41143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ERIN-</a:t>
            </a:r>
            <a:r>
              <a:rPr lang="en-US" altLang="ko-KR" sz="2400" dirty="0" smtClean="0"/>
              <a:t>Report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500" dirty="0" err="1" smtClean="0"/>
              <a:t>Trauma_erin.c</a:t>
            </a:r>
            <a:endParaRPr lang="en-US" altLang="ko-KR" sz="15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TVPortal</a:t>
            </a:r>
            <a:r>
              <a:rPr lang="en-US" altLang="ko-KR" sz="1200" dirty="0" smtClean="0"/>
              <a:t> Reporting </a:t>
            </a:r>
            <a:r>
              <a:rPr lang="ko-KR" altLang="en-US" sz="1200" dirty="0" smtClean="0"/>
              <a:t>시점은 </a:t>
            </a:r>
            <a:r>
              <a:rPr lang="ko-KR" altLang="en-US" sz="1200" dirty="0" smtClean="0">
                <a:solidFill>
                  <a:srgbClr val="339966"/>
                </a:solidFill>
              </a:rPr>
              <a:t>TRAUMA_ERIN_REPORT_LEV </a:t>
            </a:r>
            <a:r>
              <a:rPr lang="ko-KR" altLang="en-US" sz="1200" dirty="0" smtClean="0"/>
              <a:t>으로 로그가 </a:t>
            </a:r>
            <a:r>
              <a:rPr lang="ko-KR" altLang="en-US" sz="1200" dirty="0" err="1" smtClean="0"/>
              <a:t>들어올때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보고 대상</a:t>
            </a:r>
            <a:endParaRPr lang="en-US" altLang="ko-KR" sz="1200" dirty="0" smtClean="0"/>
          </a:p>
          <a:p>
            <a:pPr lvl="1"/>
            <a:r>
              <a:rPr lang="ko-KR" altLang="en-US" sz="800" b="1" dirty="0" smtClean="0">
                <a:solidFill>
                  <a:srgbClr val="00B050"/>
                </a:solidFill>
              </a:rPr>
              <a:t>TRAUMA_ERIN_REPORT_LEV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로</a:t>
            </a:r>
            <a:r>
              <a:rPr lang="ko-KR" altLang="en-US" sz="800" b="1" dirty="0" smtClean="0"/>
              <a:t> 들어오는 로그에서 </a:t>
            </a:r>
            <a:r>
              <a:rPr lang="en-US" altLang="ko-KR" sz="800" b="1" dirty="0" err="1" smtClean="0">
                <a:solidFill>
                  <a:srgbClr val="00B050"/>
                </a:solidFill>
              </a:rPr>
              <a:t>TRAPI_ERIN_e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가 같은 로그 들이 대상</a:t>
            </a:r>
            <a:endParaRPr lang="en-US" altLang="ko-KR" sz="800" b="1" dirty="0" smtClean="0"/>
          </a:p>
          <a:p>
            <a:pPr lvl="1"/>
            <a:endParaRPr lang="en-US" altLang="ko-KR" sz="800" b="1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예제</a:t>
            </a:r>
            <a:r>
              <a:rPr lang="en-US" altLang="ko-KR" sz="1200" dirty="0" smtClean="0"/>
              <a:t>) </a:t>
            </a:r>
            <a:r>
              <a:rPr lang="en-US" altLang="ko-KR" sz="1200" dirty="0" err="1" smtClean="0"/>
              <a:t>testapp</a:t>
            </a:r>
            <a:r>
              <a:rPr lang="en-US" altLang="ko-KR" sz="1200" dirty="0" smtClean="0"/>
              <a:t> process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0943"/>
              </p:ext>
            </p:extLst>
          </p:nvPr>
        </p:nvGraphicFramePr>
        <p:xfrm>
          <a:off x="828674" y="1734115"/>
          <a:ext cx="78581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#define </a:t>
                      </a:r>
                      <a:r>
                        <a:rPr lang="ko-KR" altLang="en-US" sz="1200" dirty="0" smtClean="0">
                          <a:solidFill>
                            <a:srgbClr val="339966"/>
                          </a:solidFill>
                        </a:rPr>
                        <a:t>TRAUMA_ERIN_REPORT_LEV</a:t>
                      </a:r>
                      <a:r>
                        <a:rPr lang="ko-KR" altLang="en-US" sz="1200" dirty="0" smtClean="0"/>
                        <a:t>		</a:t>
                      </a:r>
                      <a:r>
                        <a:rPr lang="ko-KR" altLang="en-US" sz="1200" dirty="0" smtClean="0">
                          <a:solidFill>
                            <a:srgbClr val="339966"/>
                          </a:solidFill>
                        </a:rPr>
                        <a:t>(HxLOG_ERROR | HxLOG_CRITICAL | HxLOG_ASSERT)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>
            <a:stCxn id="8" idx="3"/>
            <a:endCxn id="19" idx="1"/>
          </p:cNvCxnSpPr>
          <p:nvPr/>
        </p:nvCxnSpPr>
        <p:spPr bwMode="auto">
          <a:xfrm>
            <a:off x="4829895" y="4394532"/>
            <a:ext cx="823872" cy="385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왼쪽 중괄호 18"/>
          <p:cNvSpPr/>
          <p:nvPr/>
        </p:nvSpPr>
        <p:spPr bwMode="auto">
          <a:xfrm>
            <a:off x="5653767" y="3200400"/>
            <a:ext cx="457200" cy="3159125"/>
          </a:xfrm>
          <a:prstGeom prst="leftBrace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8973" y="3200400"/>
            <a:ext cx="771366" cy="18466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b="1" dirty="0" smtClean="0"/>
              <a:t>//</a:t>
            </a:r>
            <a:r>
              <a:rPr lang="en-US" altLang="ko-KR" sz="600" b="1" dirty="0" err="1" smtClean="0"/>
              <a:t>TRAPI_ERIN_e</a:t>
            </a:r>
            <a:endParaRPr lang="ko-KR" altLang="en-US" sz="6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248399" y="3428999"/>
            <a:ext cx="1239345" cy="1693069"/>
            <a:chOff x="6248400" y="3429000"/>
            <a:chExt cx="1219200" cy="880370"/>
          </a:xfrm>
        </p:grpSpPr>
        <p:sp>
          <p:nvSpPr>
            <p:cNvPr id="23" name="왼쪽 대괄호 22"/>
            <p:cNvSpPr/>
            <p:nvPr/>
          </p:nvSpPr>
          <p:spPr bwMode="auto">
            <a:xfrm>
              <a:off x="6248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왼쪽 대괄호 23"/>
            <p:cNvSpPr/>
            <p:nvPr/>
          </p:nvSpPr>
          <p:spPr bwMode="auto">
            <a:xfrm flipH="1">
              <a:off x="7391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48400" y="5166001"/>
            <a:ext cx="1219200" cy="777599"/>
            <a:chOff x="6248400" y="3429000"/>
            <a:chExt cx="1219200" cy="880370"/>
          </a:xfrm>
        </p:grpSpPr>
        <p:sp>
          <p:nvSpPr>
            <p:cNvPr id="30" name="왼쪽 대괄호 29"/>
            <p:cNvSpPr/>
            <p:nvPr/>
          </p:nvSpPr>
          <p:spPr bwMode="auto">
            <a:xfrm>
              <a:off x="6248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왼쪽 대괄호 30"/>
            <p:cNvSpPr/>
            <p:nvPr/>
          </p:nvSpPr>
          <p:spPr bwMode="auto">
            <a:xfrm flipH="1">
              <a:off x="7391400" y="3429000"/>
              <a:ext cx="76200" cy="880370"/>
            </a:xfrm>
            <a:prstGeom prst="leftBracke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506794" y="5378062"/>
            <a:ext cx="63350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Error !!</a:t>
            </a:r>
            <a:endParaRPr lang="ko-KR" altLang="en-US" sz="8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7745" y="4205673"/>
            <a:ext cx="57740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History</a:t>
            </a:r>
            <a:endParaRPr lang="ko-KR" altLang="en-US" sz="8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95" y="4080207"/>
            <a:ext cx="4076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ERIN-</a:t>
            </a:r>
            <a:r>
              <a:rPr lang="en-US" altLang="ko-KR" sz="2400" dirty="0" err="1" smtClean="0"/>
              <a:t>TVPortal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tvpm.humaxdigital.com/Test/Statistics/StatisticsIndex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566863"/>
            <a:ext cx="7696200" cy="41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Crash Report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CONFIG_TRAUMA_PROCESS</a:t>
            </a:r>
            <a:r>
              <a:rPr lang="en-US" altLang="ko-KR" dirty="0" smtClean="0"/>
              <a:t> &amp;&amp; </a:t>
            </a:r>
            <a:r>
              <a:rPr lang="en-US" altLang="ko-KR" dirty="0" smtClean="0">
                <a:solidFill>
                  <a:srgbClr val="00B050"/>
                </a:solidFill>
              </a:rPr>
              <a:t>HUMAX_CRASHREPORT</a:t>
            </a:r>
            <a:r>
              <a:rPr lang="en-US" altLang="ko-KR" dirty="0" smtClean="0"/>
              <a:t>  </a:t>
            </a:r>
            <a:r>
              <a:rPr lang="ko-KR" altLang="en-US" smtClean="0"/>
              <a:t>의존적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Hcrlib.so </a:t>
            </a:r>
            <a:r>
              <a:rPr lang="ko-KR" altLang="en-US" smtClean="0"/>
              <a:t>로 생성된 </a:t>
            </a:r>
            <a:r>
              <a:rPr lang="en-US" altLang="ko-KR" dirty="0" smtClean="0"/>
              <a:t>Crash </a:t>
            </a:r>
            <a:r>
              <a:rPr lang="ko-KR" altLang="en-US" smtClean="0"/>
              <a:t>정보에 의존적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dirty="0" smtClean="0"/>
              <a:t>HUMAX CRASH REPORT </a:t>
            </a:r>
            <a:r>
              <a:rPr lang="ko-KR" altLang="en-US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MIPS </a:t>
            </a:r>
            <a:r>
              <a:rPr lang="ko-KR" altLang="en-US" smtClean="0"/>
              <a:t>용으로만 구현됨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Crash </a:t>
            </a:r>
            <a:r>
              <a:rPr lang="ko-KR" altLang="en-US" smtClean="0"/>
              <a:t>발생시 </a:t>
            </a:r>
            <a:r>
              <a:rPr lang="en-US" altLang="ko-KR" dirty="0" smtClean="0"/>
              <a:t>hcrlib.so </a:t>
            </a:r>
            <a:r>
              <a:rPr lang="ko-KR" altLang="en-US" smtClean="0"/>
              <a:t>는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humaxtv_user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hcr</a:t>
            </a:r>
            <a:r>
              <a:rPr lang="en-US" altLang="ko-KR" dirty="0" smtClean="0"/>
              <a:t>/ </a:t>
            </a:r>
            <a:r>
              <a:rPr lang="ko-KR" altLang="en-US" smtClean="0"/>
              <a:t>경로로 정보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부팅에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/S88Hcr </a:t>
            </a:r>
            <a:r>
              <a:rPr lang="ko-KR" altLang="en-US" smtClean="0"/>
              <a:t>로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hcrplain</a:t>
            </a:r>
            <a:r>
              <a:rPr lang="en-US" altLang="ko-KR" dirty="0" smtClean="0"/>
              <a:t> </a:t>
            </a:r>
            <a:r>
              <a:rPr lang="ko-KR" altLang="en-US" smtClean="0"/>
              <a:t>경로로 </a:t>
            </a:r>
            <a:r>
              <a:rPr lang="en-US" altLang="ko-KR" dirty="0" smtClean="0"/>
              <a:t>crash </a:t>
            </a:r>
            <a:r>
              <a:rPr lang="ko-KR" altLang="en-US" smtClean="0"/>
              <a:t>정보를 모아둠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Reporting </a:t>
            </a:r>
            <a:r>
              <a:rPr lang="ko-KR" altLang="en-US" smtClean="0"/>
              <a:t>은 </a:t>
            </a:r>
            <a:r>
              <a:rPr lang="en-US" altLang="ko-KR" dirty="0"/>
              <a:t>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hcrplain</a:t>
            </a:r>
            <a:r>
              <a:rPr lang="en-US" altLang="ko-KR" dirty="0" smtClean="0"/>
              <a:t> </a:t>
            </a:r>
            <a:r>
              <a:rPr lang="ko-KR" altLang="en-US" smtClean="0"/>
              <a:t>파일 경로 확인해서 </a:t>
            </a:r>
            <a:r>
              <a:rPr lang="en-US" altLang="ko-KR" dirty="0" smtClean="0"/>
              <a:t>binary </a:t>
            </a:r>
            <a:r>
              <a:rPr lang="ko-KR" altLang="en-US" smtClean="0"/>
              <a:t>형태로 보고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S88Hcr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733800"/>
            <a:ext cx="52101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 bwMode="auto">
          <a:xfrm>
            <a:off x="2405373" y="3104494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469821" y="3123853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Report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흐름도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2483129" y="1303630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 bwMode="auto">
          <a:xfrm>
            <a:off x="6542426" y="1253358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95655" y="9845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7626" y="934317"/>
            <a:ext cx="7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TVPortal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 bwMode="auto">
          <a:xfrm>
            <a:off x="1311496" y="1661943"/>
            <a:ext cx="1143000" cy="5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313036" y="1414881"/>
            <a:ext cx="1082349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TVPortal</a:t>
            </a:r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Login</a:t>
            </a:r>
            <a:endParaRPr lang="en-US" altLang="ko-KR" sz="9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43" name="꺾인 연결선 42"/>
          <p:cNvCxnSpPr>
            <a:stCxn id="78" idx="3"/>
            <a:endCxn id="67" idx="3"/>
          </p:cNvCxnSpPr>
          <p:nvPr/>
        </p:nvCxnSpPr>
        <p:spPr bwMode="auto">
          <a:xfrm>
            <a:off x="6576931" y="3172466"/>
            <a:ext cx="85919" cy="717999"/>
          </a:xfrm>
          <a:prstGeom prst="bentConnector3">
            <a:avLst>
              <a:gd name="adj1" fmla="val 3660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2555735" y="2975387"/>
            <a:ext cx="11833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err="1"/>
              <a:t>api</a:t>
            </a:r>
            <a:r>
              <a:rPr lang="en-US" altLang="ko-KR" sz="800" dirty="0"/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UploadCrashLog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6555740" y="3841852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81" name="직선 화살표 연결선 80"/>
          <p:cNvCxnSpPr>
            <a:endCxn id="85" idx="3"/>
          </p:cNvCxnSpPr>
          <p:nvPr/>
        </p:nvCxnSpPr>
        <p:spPr bwMode="auto">
          <a:xfrm flipH="1">
            <a:off x="2442888" y="3893744"/>
            <a:ext cx="4051535" cy="38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5110889" y="3658268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{“</a:t>
            </a:r>
            <a:r>
              <a:rPr lang="en-US" altLang="ko-KR" sz="800" dirty="0" err="1" smtClean="0"/>
              <a:t>status”:true,”message</a:t>
            </a:r>
            <a:r>
              <a:rPr lang="en-US" altLang="ko-KR" sz="800" dirty="0" smtClean="0"/>
              <a:t>”:””}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 bwMode="auto">
          <a:xfrm>
            <a:off x="2335778" y="3883255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0442" y="1930136"/>
            <a:ext cx="1170513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TRAUMA_HCR_Check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442888" y="1622213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89" name="꺾인 연결선 88"/>
          <p:cNvCxnSpPr>
            <a:stCxn id="39" idx="1"/>
            <a:endCxn id="92" idx="1"/>
          </p:cNvCxnSpPr>
          <p:nvPr/>
        </p:nvCxnSpPr>
        <p:spPr bwMode="auto">
          <a:xfrm rot="10800000" flipV="1">
            <a:off x="2405374" y="2424275"/>
            <a:ext cx="21783" cy="728831"/>
          </a:xfrm>
          <a:prstGeom prst="bentConnector3">
            <a:avLst>
              <a:gd name="adj1" fmla="val 11494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35" name="직선 화살표 연결선 34"/>
          <p:cNvCxnSpPr>
            <a:stCxn id="92" idx="2"/>
            <a:endCxn id="78" idx="1"/>
          </p:cNvCxnSpPr>
          <p:nvPr/>
        </p:nvCxnSpPr>
        <p:spPr bwMode="auto">
          <a:xfrm flipV="1">
            <a:off x="2458928" y="3172466"/>
            <a:ext cx="4010893" cy="29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2427156" y="2375663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40" name="꺾인 연결선 39"/>
          <p:cNvCxnSpPr>
            <a:stCxn id="91" idx="3"/>
            <a:endCxn id="39" idx="3"/>
          </p:cNvCxnSpPr>
          <p:nvPr/>
        </p:nvCxnSpPr>
        <p:spPr bwMode="auto">
          <a:xfrm flipH="1">
            <a:off x="2534266" y="1670826"/>
            <a:ext cx="15732" cy="753450"/>
          </a:xfrm>
          <a:prstGeom prst="bentConnector3">
            <a:avLst>
              <a:gd name="adj1" fmla="val -14530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1234785" y="2721705"/>
            <a:ext cx="11360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Get Crash data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</a:t>
            </a:r>
            <a:r>
              <a:rPr lang="en-US" altLang="ko-KR" dirty="0" smtClean="0"/>
              <a:t>Report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TVPortal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tvpm.humaxdigital.com/Test/Model/CrashLogIndex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3275920" cy="2038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048000"/>
            <a:ext cx="738007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Trauma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/>
              <a:t>echnical </a:t>
            </a:r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en-US" altLang="ko-KR" dirty="0"/>
              <a:t>eport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nd </a:t>
            </a:r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/>
              <a:t>nknown error </a:t>
            </a:r>
            <a:r>
              <a:rPr lang="en-US" altLang="ko-KR" dirty="0" smtClean="0">
                <a:solidFill>
                  <a:srgbClr val="FF0000"/>
                </a:solidFill>
              </a:rPr>
              <a:t>Ma</a:t>
            </a:r>
            <a:r>
              <a:rPr lang="en-US" altLang="ko-KR" dirty="0" smtClean="0"/>
              <a:t>nager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Statistics </a:t>
            </a:r>
            <a:r>
              <a:rPr lang="ko-KR" altLang="en-US" smtClean="0"/>
              <a:t>으로</a:t>
            </a:r>
            <a:r>
              <a:rPr lang="en-US" altLang="ko-KR" dirty="0" smtClean="0"/>
              <a:t> </a:t>
            </a:r>
            <a:r>
              <a:rPr lang="ko-KR" altLang="en-US" smtClean="0"/>
              <a:t>유저의 조작에 대한 통계를 위한 정보 수집 및 보고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ERIN </a:t>
            </a:r>
            <a:r>
              <a:rPr lang="ko-KR" altLang="en-US" smtClean="0"/>
              <a:t>으로 시스템 로그를 수집하여 오동작 발생 시점의 정보를 수집 및 보고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Crash </a:t>
            </a:r>
            <a:r>
              <a:rPr lang="ko-KR" altLang="en-US" smtClean="0"/>
              <a:t>으로 </a:t>
            </a:r>
            <a:r>
              <a:rPr lang="en-US" altLang="ko-KR" dirty="0" smtClean="0"/>
              <a:t>Humax Crash Report (hcrlib.so)</a:t>
            </a:r>
            <a:r>
              <a:rPr lang="ko-KR" altLang="en-US"/>
              <a:t> </a:t>
            </a:r>
            <a:r>
              <a:rPr lang="ko-KR" altLang="en-US" smtClean="0"/>
              <a:t>로 만들어진 코어 파일을 수집 및 보고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Web-app </a:t>
            </a:r>
            <a:r>
              <a:rPr lang="ko-KR" altLang="en-US" smtClean="0"/>
              <a:t>지원하던 </a:t>
            </a:r>
            <a:r>
              <a:rPr lang="en-US" altLang="ko-KR" dirty="0" smtClean="0"/>
              <a:t>Statistics </a:t>
            </a:r>
            <a:r>
              <a:rPr lang="ko-KR" altLang="en-US" smtClean="0"/>
              <a:t>과 </a:t>
            </a:r>
            <a:r>
              <a:rPr lang="en-US" altLang="ko-KR" dirty="0" smtClean="0"/>
              <a:t>Crash report </a:t>
            </a:r>
            <a:r>
              <a:rPr lang="ko-KR" altLang="en-US"/>
              <a:t>도</a:t>
            </a:r>
            <a:r>
              <a:rPr lang="ko-KR" altLang="en-US" smtClean="0"/>
              <a:t> 동일하게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ERIN </a:t>
            </a:r>
            <a:r>
              <a:rPr lang="ko-KR" altLang="en-US" smtClean="0"/>
              <a:t>은 </a:t>
            </a:r>
            <a:r>
              <a:rPr lang="en-US" altLang="ko-KR" dirty="0" smtClean="0"/>
              <a:t>Statistics </a:t>
            </a:r>
            <a:r>
              <a:rPr lang="ko-KR" altLang="en-US" smtClean="0"/>
              <a:t>중에 하나의 타입으로 추가 된 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CONFIG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286000" y="4267200"/>
            <a:ext cx="20574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sz="1200" b="1" dirty="0"/>
              <a:t>CONFIG_TRAUMA_PROCESS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733799" y="4864319"/>
            <a:ext cx="2285997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sz="1200" b="1" dirty="0" smtClean="0"/>
              <a:t>CONFIG_TRAUMA_ERIN</a:t>
            </a:r>
            <a:endParaRPr lang="ko-KR" altLang="en-US" sz="1200" b="1"/>
          </a:p>
        </p:txBody>
      </p:sp>
      <p:sp>
        <p:nvSpPr>
          <p:cNvPr id="8" name="직사각형 7"/>
          <p:cNvSpPr/>
          <p:nvPr/>
        </p:nvSpPr>
        <p:spPr bwMode="auto">
          <a:xfrm>
            <a:off x="3733800" y="5384581"/>
            <a:ext cx="22860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sz="1200" b="1" dirty="0" smtClean="0"/>
              <a:t>CONFIG_TRAUMA_HCR</a:t>
            </a:r>
            <a:endParaRPr lang="ko-KR" altLang="en-US" sz="1200" b="1"/>
          </a:p>
        </p:txBody>
      </p:sp>
      <p:sp>
        <p:nvSpPr>
          <p:cNvPr id="9" name="직사각형 8"/>
          <p:cNvSpPr/>
          <p:nvPr/>
        </p:nvSpPr>
        <p:spPr bwMode="auto">
          <a:xfrm>
            <a:off x="6741640" y="5048310"/>
            <a:ext cx="1657350" cy="38100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sz="1200" b="1" dirty="0"/>
              <a:t>HUMAX_CRASHREPORT</a:t>
            </a:r>
            <a:endParaRPr lang="ko-KR" altLang="en-US" sz="1200" b="1"/>
          </a:p>
        </p:txBody>
      </p:sp>
      <p:cxnSp>
        <p:nvCxnSpPr>
          <p:cNvPr id="11" name="꺾인 연결선 10"/>
          <p:cNvCxnSpPr>
            <a:stCxn id="6" idx="2"/>
            <a:endCxn id="7" idx="1"/>
          </p:cNvCxnSpPr>
          <p:nvPr/>
        </p:nvCxnSpPr>
        <p:spPr bwMode="auto">
          <a:xfrm rot="16200000" flipH="1">
            <a:off x="3320940" y="4641959"/>
            <a:ext cx="406619" cy="4190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6" idx="2"/>
            <a:endCxn id="8" idx="1"/>
          </p:cNvCxnSpPr>
          <p:nvPr/>
        </p:nvCxnSpPr>
        <p:spPr bwMode="auto">
          <a:xfrm rot="16200000" flipH="1">
            <a:off x="3060810" y="4902090"/>
            <a:ext cx="926881" cy="419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꺾인 연결선 15"/>
          <p:cNvCxnSpPr>
            <a:stCxn id="9" idx="1"/>
            <a:endCxn id="8" idx="3"/>
          </p:cNvCxnSpPr>
          <p:nvPr/>
        </p:nvCxnSpPr>
        <p:spPr bwMode="auto">
          <a:xfrm rot="10800000" flipV="1">
            <a:off x="6019800" y="5238809"/>
            <a:ext cx="721840" cy="336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3733798" y="5904843"/>
            <a:ext cx="2286002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sz="1200" b="1" dirty="0" smtClean="0"/>
              <a:t>CONFIG_TRAUMA_STATISTICS</a:t>
            </a:r>
            <a:endParaRPr lang="ko-KR" altLang="en-US" sz="1200" b="1"/>
          </a:p>
        </p:txBody>
      </p:sp>
      <p:cxnSp>
        <p:nvCxnSpPr>
          <p:cNvPr id="25" name="꺾인 연결선 24"/>
          <p:cNvCxnSpPr>
            <a:stCxn id="6" idx="2"/>
            <a:endCxn id="24" idx="1"/>
          </p:cNvCxnSpPr>
          <p:nvPr/>
        </p:nvCxnSpPr>
        <p:spPr bwMode="auto">
          <a:xfrm rot="16200000" flipH="1">
            <a:off x="2800678" y="5162222"/>
            <a:ext cx="1447143" cy="419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7467600" y="4267200"/>
            <a:ext cx="1411760" cy="381000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sz="1200" b="1" dirty="0" smtClean="0"/>
              <a:t>CONFIG_DEBUG = N</a:t>
            </a:r>
            <a:endParaRPr lang="ko-KR" altLang="en-US" sz="1200" b="1" dirty="0"/>
          </a:p>
        </p:txBody>
      </p:sp>
      <p:cxnSp>
        <p:nvCxnSpPr>
          <p:cNvPr id="17" name="꺾인 연결선 16"/>
          <p:cNvCxnSpPr>
            <a:stCxn id="15" idx="2"/>
            <a:endCxn id="9" idx="0"/>
          </p:cNvCxnSpPr>
          <p:nvPr/>
        </p:nvCxnSpPr>
        <p:spPr bwMode="auto">
          <a:xfrm rot="5400000">
            <a:off x="7671843" y="4546673"/>
            <a:ext cx="400110" cy="6031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714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LogFilter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 smtClean="0"/>
              <a:t>첨부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Log v2.0 Filter </a:t>
            </a:r>
            <a:r>
              <a:rPr lang="ko-KR" altLang="en-US" sz="1200" dirty="0"/>
              <a:t>개발 요청서</a:t>
            </a:r>
          </a:p>
          <a:p>
            <a:endParaRPr lang="en-US" altLang="ko-KR" sz="1200" dirty="0" smtClean="0"/>
          </a:p>
          <a:p>
            <a:r>
              <a:rPr lang="ko-KR" altLang="ko-KR" sz="1200" dirty="0" smtClean="0"/>
              <a:t>필터 </a:t>
            </a:r>
            <a:r>
              <a:rPr lang="ko-KR" altLang="ko-KR" sz="1200" dirty="0"/>
              <a:t>정의는</a:t>
            </a:r>
            <a:r>
              <a:rPr lang="en-US" altLang="ko-KR" sz="1200" dirty="0"/>
              <a:t> TVPM </a:t>
            </a:r>
            <a:r>
              <a:rPr lang="ko-KR" altLang="ko-KR" sz="1200" dirty="0"/>
              <a:t>관리 페이지를 사용하여 등록 한다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900" dirty="0">
                <a:hlinkClick r:id="rId2"/>
              </a:rPr>
              <a:t>http://</a:t>
            </a:r>
            <a:r>
              <a:rPr lang="en-US" altLang="ko-KR" sz="900" dirty="0" smtClean="0">
                <a:hlinkClick r:id="rId2"/>
              </a:rPr>
              <a:t>tvpm.humaxdigital.com/Test/Model/LogFilterIndex</a:t>
            </a:r>
            <a:endParaRPr lang="en-US" altLang="ko-KR" sz="900" dirty="0" smtClean="0"/>
          </a:p>
          <a:p>
            <a:pPr lvl="1"/>
            <a:r>
              <a:rPr lang="en-US" altLang="ko-KR" sz="900" dirty="0" err="1" smtClean="0"/>
              <a:t>LogFilter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수정은 </a:t>
            </a:r>
            <a:r>
              <a:rPr lang="en-US" altLang="ko-KR" sz="900" dirty="0" err="1" smtClean="0"/>
              <a:t>tvportal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admin </a:t>
            </a:r>
            <a:r>
              <a:rPr lang="ko-KR" altLang="en-US" sz="900" dirty="0" smtClean="0"/>
              <a:t>권한이 필요하다</a:t>
            </a:r>
            <a:r>
              <a:rPr lang="en-US" altLang="ko-KR" sz="900" dirty="0" smtClean="0"/>
              <a:t>.</a:t>
            </a:r>
          </a:p>
          <a:p>
            <a:pPr lvl="1"/>
            <a:endParaRPr lang="ko-KR" altLang="ko-KR" sz="800" dirty="0"/>
          </a:p>
          <a:p>
            <a:pPr lvl="0"/>
            <a:r>
              <a:rPr lang="ko-KR" altLang="ko-KR" sz="1200" dirty="0"/>
              <a:t>필터 정의 설정은 모델 단위단위로 설정하고 필터 정의 값을 출력 시 클라이언트의 </a:t>
            </a:r>
            <a:r>
              <a:rPr lang="en-US" altLang="ko-KR" sz="1200" dirty="0"/>
              <a:t>Privacy </a:t>
            </a:r>
            <a:r>
              <a:rPr lang="ko-KR" altLang="ko-KR" sz="1200" dirty="0"/>
              <a:t>동의 여부에 따라 동적으로 정의가 바뀌어 출력 된다</a:t>
            </a:r>
            <a:r>
              <a:rPr lang="en-US" altLang="ko-KR" sz="1200" dirty="0" smtClean="0"/>
              <a:t>.</a:t>
            </a:r>
          </a:p>
          <a:p>
            <a:pPr lvl="0"/>
            <a:endParaRPr lang="ko-KR" altLang="ko-KR" sz="1200" dirty="0"/>
          </a:p>
          <a:p>
            <a:pPr lvl="0"/>
            <a:r>
              <a:rPr lang="ko-KR" altLang="ko-KR" sz="1200" dirty="0"/>
              <a:t>필터 정의는 다음과 같은 속성을 가지고 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ko-KR" sz="1200" dirty="0"/>
              <a:t>색상에 다른 필수 속성</a:t>
            </a:r>
            <a:r>
              <a:rPr lang="en-US" altLang="ko-KR" sz="1200" dirty="0"/>
              <a:t>: </a:t>
            </a:r>
            <a:r>
              <a:rPr lang="ko-KR" altLang="ko-KR" sz="1200" dirty="0"/>
              <a:t>필수</a:t>
            </a:r>
            <a:r>
              <a:rPr lang="en-US" altLang="ko-KR" sz="1200" dirty="0"/>
              <a:t>, </a:t>
            </a:r>
            <a:r>
              <a:rPr lang="ko-KR" altLang="ko-KR" sz="1200" dirty="0"/>
              <a:t>옵션</a:t>
            </a:r>
          </a:p>
          <a:p>
            <a:pPr lvl="1"/>
            <a:r>
              <a:rPr lang="en-US" altLang="ko-KR" sz="900" dirty="0"/>
              <a:t>SYSTEMID: </a:t>
            </a:r>
            <a:r>
              <a:rPr lang="ko-KR" altLang="ko-KR" sz="900" dirty="0"/>
              <a:t>해당 모델의</a:t>
            </a:r>
            <a:r>
              <a:rPr lang="en-US" altLang="ko-KR" sz="900" dirty="0"/>
              <a:t> SYSTEM ID</a:t>
            </a:r>
            <a:endParaRPr lang="ko-KR" altLang="ko-KR" sz="900" dirty="0"/>
          </a:p>
          <a:p>
            <a:pPr lvl="1"/>
            <a:r>
              <a:rPr lang="en-US" altLang="ko-KR" sz="900" dirty="0"/>
              <a:t>REV: </a:t>
            </a:r>
            <a:r>
              <a:rPr lang="ko-KR" altLang="ko-KR" sz="900" dirty="0"/>
              <a:t>로그 필터 정의에 대한 </a:t>
            </a:r>
            <a:r>
              <a:rPr lang="ko-KR" altLang="ko-KR" sz="900" dirty="0" err="1"/>
              <a:t>리비전</a:t>
            </a:r>
            <a:r>
              <a:rPr lang="ko-KR" altLang="ko-KR" sz="900" dirty="0"/>
              <a:t> 번호</a:t>
            </a:r>
            <a:r>
              <a:rPr lang="en-US" altLang="ko-KR" sz="900" dirty="0"/>
              <a:t>. </a:t>
            </a:r>
            <a:r>
              <a:rPr lang="ko-KR" altLang="ko-KR" sz="900" dirty="0"/>
              <a:t>로그 등록</a:t>
            </a:r>
            <a:r>
              <a:rPr lang="en-US" altLang="ko-KR" sz="900" dirty="0"/>
              <a:t>, </a:t>
            </a:r>
            <a:r>
              <a:rPr lang="ko-KR" altLang="ko-KR" sz="900" dirty="0"/>
              <a:t>편집 시 </a:t>
            </a:r>
            <a:r>
              <a:rPr lang="ko-KR" altLang="ko-KR" sz="900" dirty="0" err="1"/>
              <a:t>리비전</a:t>
            </a:r>
            <a:r>
              <a:rPr lang="ko-KR" altLang="ko-KR" sz="900" dirty="0"/>
              <a:t> 값이 증가 한다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en-US" altLang="ko-KR" sz="900" dirty="0">
                <a:solidFill>
                  <a:srgbClr val="FF0000"/>
                </a:solidFill>
              </a:rPr>
              <a:t>ACTIVE</a:t>
            </a:r>
            <a:r>
              <a:rPr lang="en-US" altLang="ko-KR" sz="900" dirty="0"/>
              <a:t>: true or false </a:t>
            </a:r>
            <a:r>
              <a:rPr lang="ko-KR" altLang="ko-KR" sz="900" dirty="0"/>
              <a:t>값을 가지고 있으며 로그에 대한 활성여부를 정의 한다</a:t>
            </a:r>
            <a:r>
              <a:rPr lang="en-US" altLang="ko-KR" sz="900" dirty="0"/>
              <a:t>. </a:t>
            </a:r>
            <a:br>
              <a:rPr lang="en-US" altLang="ko-KR" sz="900" dirty="0"/>
            </a:br>
            <a:r>
              <a:rPr lang="en-US" altLang="ko-KR" sz="900" dirty="0"/>
              <a:t>True </a:t>
            </a:r>
            <a:r>
              <a:rPr lang="ko-KR" altLang="ko-KR" sz="900" dirty="0"/>
              <a:t>일 경우는</a:t>
            </a:r>
            <a:r>
              <a:rPr lang="en-US" altLang="ko-KR" sz="900" dirty="0"/>
              <a:t> DENY</a:t>
            </a:r>
            <a:r>
              <a:rPr lang="ko-KR" altLang="ko-KR" sz="900" dirty="0"/>
              <a:t>목록에 정의 된 로그를 제외한 모든 로그를 전송 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en-US" altLang="ko-KR" sz="900" dirty="0"/>
              <a:t>false </a:t>
            </a:r>
            <a:r>
              <a:rPr lang="ko-KR" altLang="ko-KR" sz="900" dirty="0"/>
              <a:t>일 경우는 </a:t>
            </a:r>
            <a:r>
              <a:rPr lang="en-US" altLang="ko-KR" sz="900" dirty="0"/>
              <a:t>ALLOW</a:t>
            </a:r>
            <a:r>
              <a:rPr lang="ko-KR" altLang="ko-KR" sz="900" dirty="0"/>
              <a:t>목록에 정의된 로그만 전송하고 그 외 로그는 전송하지 않는다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ko-KR" sz="900" dirty="0"/>
              <a:t>최종 출력 값은 아래와 같다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2"/>
            <a:r>
              <a:rPr lang="ko-KR" altLang="ko-KR" sz="900" dirty="0"/>
              <a:t>서버</a:t>
            </a:r>
            <a:r>
              <a:rPr lang="en-US" altLang="ko-KR" sz="900" dirty="0"/>
              <a:t>(Model): true + Device(Privacy</a:t>
            </a:r>
            <a:r>
              <a:rPr lang="ko-KR" altLang="ko-KR" sz="900" dirty="0"/>
              <a:t>동의</a:t>
            </a:r>
            <a:r>
              <a:rPr lang="en-US" altLang="ko-KR" sz="900" dirty="0"/>
              <a:t>) = true</a:t>
            </a:r>
            <a:endParaRPr lang="ko-KR" altLang="ko-KR" sz="900" dirty="0"/>
          </a:p>
          <a:p>
            <a:pPr lvl="2"/>
            <a:r>
              <a:rPr lang="ko-KR" altLang="ko-KR" sz="900" dirty="0"/>
              <a:t>서버</a:t>
            </a:r>
            <a:r>
              <a:rPr lang="en-US" altLang="ko-KR" sz="900" dirty="0"/>
              <a:t>(Model): true + Device(Privacy</a:t>
            </a:r>
            <a:r>
              <a:rPr lang="ko-KR" altLang="ko-KR" sz="900" dirty="0"/>
              <a:t>거부</a:t>
            </a:r>
            <a:r>
              <a:rPr lang="en-US" altLang="ko-KR" sz="900" dirty="0"/>
              <a:t>) = false</a:t>
            </a:r>
            <a:endParaRPr lang="ko-KR" altLang="ko-KR" sz="900" dirty="0"/>
          </a:p>
          <a:p>
            <a:pPr lvl="2"/>
            <a:r>
              <a:rPr lang="ko-KR" altLang="ko-KR" sz="900" dirty="0"/>
              <a:t>서버</a:t>
            </a:r>
            <a:r>
              <a:rPr lang="en-US" altLang="ko-KR" sz="900" dirty="0"/>
              <a:t>(Model): false + Device(Privacy</a:t>
            </a:r>
            <a:r>
              <a:rPr lang="ko-KR" altLang="ko-KR" sz="900" dirty="0"/>
              <a:t>동의</a:t>
            </a:r>
            <a:r>
              <a:rPr lang="en-US" altLang="ko-KR" sz="900" dirty="0"/>
              <a:t>) = false</a:t>
            </a:r>
            <a:endParaRPr lang="ko-KR" altLang="ko-KR" sz="900" dirty="0"/>
          </a:p>
          <a:p>
            <a:pPr lvl="2"/>
            <a:r>
              <a:rPr lang="ko-KR" altLang="ko-KR" sz="900" dirty="0"/>
              <a:t>서버</a:t>
            </a:r>
            <a:r>
              <a:rPr lang="en-US" altLang="ko-KR" sz="900" dirty="0"/>
              <a:t>(Model): false + Device(Privacy </a:t>
            </a:r>
            <a:r>
              <a:rPr lang="ko-KR" altLang="ko-KR" sz="900" dirty="0"/>
              <a:t>거부</a:t>
            </a:r>
            <a:r>
              <a:rPr lang="en-US" altLang="ko-KR" sz="900" dirty="0"/>
              <a:t>) = false</a:t>
            </a:r>
            <a:endParaRPr lang="ko-KR" altLang="ko-KR" sz="900" dirty="0"/>
          </a:p>
          <a:p>
            <a:pPr lvl="1"/>
            <a:r>
              <a:rPr lang="en-US" altLang="ko-KR" sz="900" dirty="0">
                <a:solidFill>
                  <a:srgbClr val="FF0000"/>
                </a:solidFill>
              </a:rPr>
              <a:t>DENY</a:t>
            </a:r>
            <a:r>
              <a:rPr lang="en-US" altLang="ko-KR" sz="900" dirty="0"/>
              <a:t>: </a:t>
            </a:r>
            <a:r>
              <a:rPr lang="en-US" altLang="ko-KR" sz="900" dirty="0" err="1"/>
              <a:t>Json</a:t>
            </a:r>
            <a:r>
              <a:rPr lang="en-US" altLang="ko-KR" sz="900" dirty="0"/>
              <a:t> object array </a:t>
            </a:r>
            <a:r>
              <a:rPr lang="ko-KR" altLang="ko-KR" sz="900" dirty="0"/>
              <a:t>형식</a:t>
            </a:r>
            <a:r>
              <a:rPr lang="en-US" altLang="ko-KR" sz="900" dirty="0"/>
              <a:t>. ACTIVE</a:t>
            </a:r>
            <a:r>
              <a:rPr lang="ko-KR" altLang="ko-KR" sz="900" dirty="0"/>
              <a:t>가 </a:t>
            </a:r>
            <a:r>
              <a:rPr lang="en-US" altLang="ko-KR" sz="900" dirty="0"/>
              <a:t>true</a:t>
            </a:r>
            <a:r>
              <a:rPr lang="ko-KR" altLang="ko-KR" sz="900" dirty="0"/>
              <a:t>일 경우 포함 되며 로그 전송에서 제외될 항목을 정의한다</a:t>
            </a:r>
            <a:r>
              <a:rPr lang="en-US" altLang="ko-KR" sz="900" dirty="0"/>
              <a:t>. </a:t>
            </a:r>
            <a:r>
              <a:rPr lang="ko-KR" altLang="ko-KR" sz="900" dirty="0"/>
              <a:t>빈 배열 일 수 있다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en-US" altLang="ko-KR" sz="900" dirty="0">
                <a:solidFill>
                  <a:srgbClr val="FF0000"/>
                </a:solidFill>
              </a:rPr>
              <a:t>ALLOW</a:t>
            </a:r>
            <a:r>
              <a:rPr lang="en-US" altLang="ko-KR" sz="900" dirty="0"/>
              <a:t>: </a:t>
            </a:r>
            <a:r>
              <a:rPr lang="en-US" altLang="ko-KR" sz="900" dirty="0" err="1"/>
              <a:t>Json</a:t>
            </a:r>
            <a:r>
              <a:rPr lang="en-US" altLang="ko-KR" sz="900" dirty="0"/>
              <a:t> object array </a:t>
            </a:r>
            <a:r>
              <a:rPr lang="ko-KR" altLang="ko-KR" sz="900" dirty="0"/>
              <a:t>형식</a:t>
            </a:r>
            <a:r>
              <a:rPr lang="en-US" altLang="ko-KR" sz="900" dirty="0"/>
              <a:t>. ACTIVE</a:t>
            </a:r>
            <a:r>
              <a:rPr lang="ko-KR" altLang="ko-KR" sz="900" dirty="0"/>
              <a:t>가 </a:t>
            </a:r>
            <a:r>
              <a:rPr lang="en-US" altLang="ko-KR" sz="900" dirty="0"/>
              <a:t>false</a:t>
            </a:r>
            <a:r>
              <a:rPr lang="ko-KR" altLang="ko-KR" sz="900" dirty="0"/>
              <a:t>일 경우 포함 되며 로그 전송 항목을 정의한다</a:t>
            </a:r>
            <a:r>
              <a:rPr lang="en-US" altLang="ko-KR" sz="900" dirty="0"/>
              <a:t>. </a:t>
            </a:r>
            <a:r>
              <a:rPr lang="ko-KR" altLang="ko-KR" sz="900" dirty="0"/>
              <a:t>빈 배열 일 수 있다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en-US" altLang="ko-KR" sz="900" dirty="0">
                <a:solidFill>
                  <a:srgbClr val="FF0000"/>
                </a:solidFill>
              </a:rPr>
              <a:t>INTERVAL</a:t>
            </a:r>
            <a:r>
              <a:rPr lang="en-US" altLang="ko-KR" sz="900" dirty="0"/>
              <a:t>(</a:t>
            </a:r>
            <a:r>
              <a:rPr lang="ko-KR" altLang="ko-KR" sz="900" dirty="0"/>
              <a:t>선택</a:t>
            </a:r>
            <a:r>
              <a:rPr lang="en-US" altLang="ko-KR" sz="900" dirty="0"/>
              <a:t>): </a:t>
            </a:r>
            <a:r>
              <a:rPr lang="ko-KR" altLang="ko-KR" sz="900" dirty="0"/>
              <a:t>로그 전송 주기</a:t>
            </a:r>
            <a:r>
              <a:rPr lang="en-US" altLang="ko-KR" sz="900" dirty="0"/>
              <a:t>, </a:t>
            </a:r>
            <a:r>
              <a:rPr lang="ko-KR" altLang="ko-KR" sz="900" dirty="0"/>
              <a:t>초 단위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en-US" altLang="ko-KR" sz="900" dirty="0">
                <a:solidFill>
                  <a:srgbClr val="FF0000"/>
                </a:solidFill>
              </a:rPr>
              <a:t>TTL</a:t>
            </a:r>
            <a:r>
              <a:rPr lang="en-US" altLang="ko-KR" sz="900" dirty="0"/>
              <a:t>(</a:t>
            </a:r>
            <a:r>
              <a:rPr lang="ko-KR" altLang="ko-KR" sz="900" dirty="0"/>
              <a:t>선택</a:t>
            </a:r>
            <a:r>
              <a:rPr lang="en-US" altLang="ko-KR" sz="900" dirty="0"/>
              <a:t>): </a:t>
            </a:r>
            <a:r>
              <a:rPr lang="ko-KR" altLang="ko-KR" sz="900" dirty="0"/>
              <a:t>로그 필터 만료 시간</a:t>
            </a:r>
            <a:r>
              <a:rPr lang="en-US" altLang="ko-KR" sz="900" dirty="0"/>
              <a:t>, </a:t>
            </a:r>
            <a:r>
              <a:rPr lang="ko-KR" altLang="ko-KR" sz="900" dirty="0"/>
              <a:t>초 단위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32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LogFilter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1200" dirty="0"/>
              <a:t>DENY, ALLOW </a:t>
            </a:r>
            <a:r>
              <a:rPr lang="ko-KR" altLang="ko-KR" sz="1200" dirty="0"/>
              <a:t>의 정의</a:t>
            </a:r>
          </a:p>
          <a:p>
            <a:pPr lvl="1"/>
            <a:r>
              <a:rPr lang="ko-KR" altLang="ko-KR" sz="900" dirty="0"/>
              <a:t>관리 페이지에서</a:t>
            </a:r>
            <a:r>
              <a:rPr lang="en-US" altLang="ko-KR" sz="900" dirty="0"/>
              <a:t> DENY, ALLOW </a:t>
            </a:r>
            <a:r>
              <a:rPr lang="ko-KR" altLang="ko-KR" sz="900" dirty="0"/>
              <a:t>모두 정의 해야 한다</a:t>
            </a:r>
            <a:r>
              <a:rPr lang="en-US" altLang="ko-KR" sz="900" dirty="0"/>
              <a:t>. </a:t>
            </a:r>
            <a:r>
              <a:rPr lang="ko-KR" altLang="ko-KR" sz="900" dirty="0"/>
              <a:t>단 값이 없을 경우는 빈 배열이 된다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en-US" altLang="ko-KR" sz="900" dirty="0"/>
              <a:t>ACITVE</a:t>
            </a:r>
            <a:r>
              <a:rPr lang="ko-KR" altLang="ko-KR" sz="900" dirty="0"/>
              <a:t>의 최종 출력 값이 </a:t>
            </a:r>
            <a:r>
              <a:rPr lang="en-US" altLang="ko-KR" sz="900" dirty="0"/>
              <a:t>“true”</a:t>
            </a:r>
            <a:r>
              <a:rPr lang="ko-KR" altLang="ko-KR" sz="900" dirty="0"/>
              <a:t>일 경우</a:t>
            </a:r>
            <a:r>
              <a:rPr lang="en-US" altLang="ko-KR" sz="900" dirty="0"/>
              <a:t> DENY </a:t>
            </a:r>
            <a:r>
              <a:rPr lang="ko-KR" altLang="ko-KR" sz="900" dirty="0"/>
              <a:t>속성이 필수 </a:t>
            </a:r>
            <a:r>
              <a:rPr lang="en-US" altLang="ko-KR" sz="900" dirty="0"/>
              <a:t>– </a:t>
            </a:r>
            <a:r>
              <a:rPr lang="ko-KR" altLang="ko-KR" sz="900" dirty="0"/>
              <a:t>빈 배열 일수도 있음 </a:t>
            </a:r>
            <a:r>
              <a:rPr lang="en-US" altLang="ko-KR" sz="900" dirty="0"/>
              <a:t>– </a:t>
            </a:r>
            <a:r>
              <a:rPr lang="ko-KR" altLang="ko-KR" sz="900" dirty="0"/>
              <a:t>로 포함 되어 한다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en-US" altLang="ko-KR" sz="900" dirty="0"/>
              <a:t>ACITVE</a:t>
            </a:r>
            <a:r>
              <a:rPr lang="ko-KR" altLang="ko-KR" sz="900" dirty="0"/>
              <a:t>의 최종 출력 값이 </a:t>
            </a:r>
            <a:r>
              <a:rPr lang="en-US" altLang="ko-KR" sz="900" dirty="0"/>
              <a:t>“false”</a:t>
            </a:r>
            <a:r>
              <a:rPr lang="ko-KR" altLang="ko-KR" sz="900" dirty="0"/>
              <a:t>일 경우</a:t>
            </a:r>
            <a:r>
              <a:rPr lang="en-US" altLang="ko-KR" sz="900" dirty="0"/>
              <a:t> ALLOW </a:t>
            </a:r>
            <a:r>
              <a:rPr lang="ko-KR" altLang="ko-KR" sz="900" dirty="0"/>
              <a:t>속성이 필수 </a:t>
            </a:r>
            <a:r>
              <a:rPr lang="en-US" altLang="ko-KR" sz="900" dirty="0"/>
              <a:t>– </a:t>
            </a:r>
            <a:r>
              <a:rPr lang="ko-KR" altLang="ko-KR" sz="900" dirty="0"/>
              <a:t>빈 배열 일수도 있음 </a:t>
            </a:r>
            <a:r>
              <a:rPr lang="en-US" altLang="ko-KR" sz="900" dirty="0"/>
              <a:t>– </a:t>
            </a:r>
            <a:r>
              <a:rPr lang="ko-KR" altLang="ko-KR" sz="900" dirty="0"/>
              <a:t>로 포함 되어 한다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 lvl="1"/>
            <a:r>
              <a:rPr lang="ko-KR" altLang="ko-KR" sz="900" dirty="0"/>
              <a:t>배열 객체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ko-KR" sz="900" dirty="0"/>
              <a:t>예</a:t>
            </a:r>
            <a:r>
              <a:rPr lang="en-US" altLang="ko-KR" sz="900" dirty="0"/>
              <a:t>)“DENY”: [{</a:t>
            </a:r>
            <a:r>
              <a:rPr lang="en-US" altLang="ko-KR" sz="900" dirty="0" err="1"/>
              <a:t>json</a:t>
            </a:r>
            <a:r>
              <a:rPr lang="en-US" altLang="ko-KR" sz="900" dirty="0"/>
              <a:t> object},{</a:t>
            </a:r>
            <a:r>
              <a:rPr lang="en-US" altLang="ko-KR" sz="900" dirty="0" err="1"/>
              <a:t>json</a:t>
            </a:r>
            <a:r>
              <a:rPr lang="en-US" altLang="ko-KR" sz="900" dirty="0"/>
              <a:t> object}]</a:t>
            </a:r>
            <a:endParaRPr lang="ko-KR" altLang="ko-KR" sz="900" dirty="0"/>
          </a:p>
          <a:p>
            <a:pPr lvl="1"/>
            <a:r>
              <a:rPr lang="en-US" altLang="ko-KR" sz="900" dirty="0"/>
              <a:t>{</a:t>
            </a:r>
            <a:r>
              <a:rPr lang="en-US" altLang="ko-KR" sz="900" dirty="0" err="1"/>
              <a:t>json</a:t>
            </a:r>
            <a:r>
              <a:rPr lang="en-US" altLang="ko-KR" sz="900" dirty="0"/>
              <a:t> object}: Key: value </a:t>
            </a:r>
            <a:r>
              <a:rPr lang="ko-KR" altLang="ko-KR" sz="900" dirty="0"/>
              <a:t>형식으로 클라이언트는 정확히 일치하는 로그에 대하여 필터 동작을 수행한다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r>
              <a:rPr lang="ko-KR" altLang="ko-KR" sz="900" dirty="0"/>
              <a:t>예</a:t>
            </a:r>
            <a:r>
              <a:rPr lang="en-US" altLang="ko-KR" sz="900" dirty="0"/>
              <a:t>) {“CODE”=”KI”} 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또는 </a:t>
            </a:r>
            <a:r>
              <a:rPr lang="en-US" altLang="ko-KR" sz="900" smtClean="0"/>
              <a:t>{“</a:t>
            </a:r>
            <a:r>
              <a:rPr lang="en-US" altLang="ko-KR" sz="900" dirty="0"/>
              <a:t>CODE”=”</a:t>
            </a:r>
            <a:r>
              <a:rPr lang="en-US" altLang="ko-KR" sz="900" dirty="0" err="1"/>
              <a:t>APPIN”,“APP_NAME”:”Netflix</a:t>
            </a:r>
            <a:r>
              <a:rPr lang="en-US" altLang="ko-KR" sz="900" dirty="0"/>
              <a:t>”}</a:t>
            </a:r>
            <a:endParaRPr lang="ko-KR" altLang="ko-KR" sz="900" dirty="0"/>
          </a:p>
          <a:p>
            <a:pPr lvl="1"/>
            <a:r>
              <a:rPr lang="ko-KR" altLang="ko-KR" sz="900" dirty="0"/>
              <a:t>배열간은 </a:t>
            </a:r>
            <a:r>
              <a:rPr lang="en-US" altLang="ko-KR" sz="900" dirty="0"/>
              <a:t>Or </a:t>
            </a:r>
            <a:r>
              <a:rPr lang="ko-KR" altLang="ko-KR" sz="900" dirty="0"/>
              <a:t>조건</a:t>
            </a:r>
            <a:r>
              <a:rPr lang="en-US" altLang="ko-KR" sz="900" dirty="0"/>
              <a:t>, </a:t>
            </a:r>
            <a:r>
              <a:rPr lang="en-US" altLang="ko-KR" sz="900" dirty="0" err="1"/>
              <a:t>Json</a:t>
            </a:r>
            <a:r>
              <a:rPr lang="en-US" altLang="ko-KR" sz="900" dirty="0"/>
              <a:t> object</a:t>
            </a:r>
            <a:r>
              <a:rPr lang="ko-KR" altLang="ko-KR" sz="900" dirty="0"/>
              <a:t>내의 속성은 </a:t>
            </a:r>
            <a:r>
              <a:rPr lang="en-US" altLang="ko-KR" sz="900" dirty="0"/>
              <a:t>And </a:t>
            </a:r>
            <a:r>
              <a:rPr lang="ko-KR" altLang="ko-KR" sz="900" dirty="0"/>
              <a:t>조건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56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LogFilter</a:t>
            </a:r>
            <a:r>
              <a:rPr lang="en-US" altLang="ko-KR" dirty="0" smtClean="0"/>
              <a:t>-</a:t>
            </a:r>
            <a:r>
              <a:rPr lang="ko-KR" altLang="en-US" sz="2400" dirty="0" smtClean="0"/>
              <a:t>흐름도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6522290" y="1655374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2483129" y="1303630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 bwMode="auto">
          <a:xfrm>
            <a:off x="6542426" y="1253358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95655" y="9845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7626" y="934317"/>
            <a:ext cx="7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TVPortal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1311496" y="1661943"/>
            <a:ext cx="1143000" cy="5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313808" y="1269336"/>
            <a:ext cx="10823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TVPortal</a:t>
            </a:r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 </a:t>
            </a:r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Login</a:t>
            </a:r>
          </a:p>
          <a:p>
            <a:pPr algn="ctr"/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Or TTL TIMER</a:t>
            </a:r>
            <a:endParaRPr lang="en-US" altLang="ko-KR" sz="9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34" name="꺾인 연결선 33"/>
          <p:cNvCxnSpPr>
            <a:stCxn id="27" idx="3"/>
            <a:endCxn id="36" idx="3"/>
          </p:cNvCxnSpPr>
          <p:nvPr/>
        </p:nvCxnSpPr>
        <p:spPr bwMode="auto">
          <a:xfrm flipH="1">
            <a:off x="6598705" y="1703987"/>
            <a:ext cx="30695" cy="694692"/>
          </a:xfrm>
          <a:prstGeom prst="bentConnector3">
            <a:avLst>
              <a:gd name="adj1" fmla="val -7447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2686870" y="1446406"/>
            <a:ext cx="94288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 smtClean="0"/>
              <a:t>api</a:t>
            </a:r>
            <a:r>
              <a:rPr lang="en-US" altLang="ko-KR" sz="800" dirty="0" smtClean="0"/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GetLogfilter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6491595" y="2350066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37" name="직선 화살표 연결선 36"/>
          <p:cNvCxnSpPr>
            <a:stCxn id="36" idx="1"/>
            <a:endCxn id="39" idx="3"/>
          </p:cNvCxnSpPr>
          <p:nvPr/>
        </p:nvCxnSpPr>
        <p:spPr bwMode="auto">
          <a:xfrm flipH="1" flipV="1">
            <a:off x="2547808" y="2361891"/>
            <a:ext cx="3943787" cy="36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8" name="직사각형 37"/>
          <p:cNvSpPr/>
          <p:nvPr/>
        </p:nvSpPr>
        <p:spPr>
          <a:xfrm>
            <a:off x="3124201" y="1981200"/>
            <a:ext cx="3418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{"SYSTEMID":"9010.7D80","REV":18</a:t>
            </a:r>
            <a:r>
              <a:rPr lang="en-US" altLang="ko-KR" sz="800" dirty="0" smtClean="0"/>
              <a:t>,“</a:t>
            </a:r>
          </a:p>
          <a:p>
            <a:r>
              <a:rPr lang="en-US" altLang="ko-KR" sz="800" b="1" dirty="0" err="1" smtClean="0">
                <a:solidFill>
                  <a:srgbClr val="FF0000"/>
                </a:solidFill>
              </a:rPr>
              <a:t>ACTIVE</a:t>
            </a:r>
            <a:r>
              <a:rPr lang="en-US" altLang="ko-KR" sz="800" dirty="0" err="1"/>
              <a:t>":true,"</a:t>
            </a:r>
            <a:r>
              <a:rPr lang="en-US" altLang="ko-KR" sz="800" b="1" dirty="0" err="1">
                <a:solidFill>
                  <a:srgbClr val="FF0000"/>
                </a:solidFill>
              </a:rPr>
              <a:t>DENY</a:t>
            </a:r>
            <a:r>
              <a:rPr lang="en-US" altLang="ko-KR" sz="800" dirty="0"/>
              <a:t>":[{"CODE":"KI"}],"</a:t>
            </a:r>
            <a:r>
              <a:rPr lang="en-US" altLang="ko-KR" sz="800" dirty="0">
                <a:solidFill>
                  <a:srgbClr val="FF0000"/>
                </a:solidFill>
              </a:rPr>
              <a:t>INTERVAL</a:t>
            </a:r>
            <a:r>
              <a:rPr lang="en-US" altLang="ko-KR" sz="800" dirty="0"/>
              <a:t>":200,"</a:t>
            </a:r>
            <a:r>
              <a:rPr lang="en-US" altLang="ko-KR" sz="800" dirty="0">
                <a:solidFill>
                  <a:srgbClr val="FF0000"/>
                </a:solidFill>
              </a:rPr>
              <a:t>TTL</a:t>
            </a:r>
            <a:r>
              <a:rPr lang="en-US" altLang="ko-KR" sz="800" dirty="0"/>
              <a:t>":1000000}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2440698" y="2313278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442888" y="1622213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43" name="직선 화살표 연결선 42"/>
          <p:cNvCxnSpPr>
            <a:stCxn id="41" idx="3"/>
            <a:endCxn id="27" idx="1"/>
          </p:cNvCxnSpPr>
          <p:nvPr/>
        </p:nvCxnSpPr>
        <p:spPr bwMode="auto">
          <a:xfrm>
            <a:off x="2549998" y="1670826"/>
            <a:ext cx="3972292" cy="33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449916" y="2254169"/>
            <a:ext cx="96853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Refresh 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LogFilter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 bwMode="auto">
          <a:xfrm>
            <a:off x="1301686" y="3233204"/>
            <a:ext cx="1143000" cy="5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303227" y="2986142"/>
            <a:ext cx="1082349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Interval Timer</a:t>
            </a:r>
            <a:endParaRPr lang="en-US" altLang="ko-KR" sz="9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433078" y="3193474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72" name="꺾인 연결선 71"/>
          <p:cNvCxnSpPr>
            <a:stCxn id="70" idx="3"/>
            <a:endCxn id="73" idx="3"/>
          </p:cNvCxnSpPr>
          <p:nvPr/>
        </p:nvCxnSpPr>
        <p:spPr bwMode="auto">
          <a:xfrm>
            <a:off x="2540188" y="3242087"/>
            <a:ext cx="3188" cy="387926"/>
          </a:xfrm>
          <a:prstGeom prst="bentConnector3">
            <a:avLst>
              <a:gd name="adj1" fmla="val 72706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73" name="직사각형 72"/>
          <p:cNvSpPr/>
          <p:nvPr/>
        </p:nvSpPr>
        <p:spPr bwMode="auto">
          <a:xfrm>
            <a:off x="2436266" y="3581400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65508" y="3625781"/>
            <a:ext cx="58701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LogFilter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78" name="꺾인 연결선 77"/>
          <p:cNvCxnSpPr>
            <a:stCxn id="73" idx="1"/>
            <a:endCxn id="81" idx="1"/>
          </p:cNvCxnSpPr>
          <p:nvPr/>
        </p:nvCxnSpPr>
        <p:spPr bwMode="auto">
          <a:xfrm rot="10800000" flipH="1" flipV="1">
            <a:off x="2436266" y="3630013"/>
            <a:ext cx="7900" cy="257798"/>
          </a:xfrm>
          <a:prstGeom prst="bentConnector3">
            <a:avLst>
              <a:gd name="adj1" fmla="val -28936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2444166" y="3839198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5732" y="3331894"/>
            <a:ext cx="75693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Get All Logs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87037" y="3674051"/>
            <a:ext cx="19415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api</a:t>
            </a:r>
            <a:r>
              <a:rPr lang="en-US" altLang="ko-KR" sz="800" dirty="0"/>
              <a:t>/</a:t>
            </a:r>
            <a:r>
              <a:rPr lang="en-US" altLang="ko-KR" sz="800" dirty="0" err="1">
                <a:solidFill>
                  <a:srgbClr val="FF0000"/>
                </a:solidFill>
              </a:rPr>
              <a:t>UploadStatistics</a:t>
            </a:r>
            <a:r>
              <a:rPr lang="en-US" altLang="ko-KR" sz="800" dirty="0" err="1"/>
              <a:t>?authticket</a:t>
            </a:r>
            <a:r>
              <a:rPr lang="en-US" altLang="ko-KR" sz="800" dirty="0"/>
              <a:t>=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18836" y="3882930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91" name="꺾인 연결선 90"/>
          <p:cNvCxnSpPr>
            <a:stCxn id="90" idx="3"/>
            <a:endCxn id="92" idx="3"/>
          </p:cNvCxnSpPr>
          <p:nvPr/>
        </p:nvCxnSpPr>
        <p:spPr bwMode="auto">
          <a:xfrm>
            <a:off x="6525946" y="3931543"/>
            <a:ext cx="24045" cy="448072"/>
          </a:xfrm>
          <a:prstGeom prst="bentConnector3">
            <a:avLst>
              <a:gd name="adj1" fmla="val 105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92" name="직사각형 91"/>
          <p:cNvSpPr/>
          <p:nvPr/>
        </p:nvSpPr>
        <p:spPr bwMode="auto">
          <a:xfrm>
            <a:off x="6442881" y="4331002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93" name="직선 화살표 연결선 92"/>
          <p:cNvCxnSpPr>
            <a:stCxn id="81" idx="3"/>
            <a:endCxn id="90" idx="1"/>
          </p:cNvCxnSpPr>
          <p:nvPr/>
        </p:nvCxnSpPr>
        <p:spPr bwMode="auto">
          <a:xfrm>
            <a:off x="2551276" y="3887811"/>
            <a:ext cx="3867560" cy="43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94" name="직선 화살표 연결선 93"/>
          <p:cNvCxnSpPr>
            <a:stCxn id="92" idx="1"/>
          </p:cNvCxnSpPr>
          <p:nvPr/>
        </p:nvCxnSpPr>
        <p:spPr bwMode="auto">
          <a:xfrm flipH="1" flipV="1">
            <a:off x="2454496" y="4372286"/>
            <a:ext cx="3988385" cy="73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95" name="직사각형 94"/>
          <p:cNvSpPr/>
          <p:nvPr/>
        </p:nvSpPr>
        <p:spPr>
          <a:xfrm>
            <a:off x="5045451" y="4114800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{“</a:t>
            </a:r>
            <a:r>
              <a:rPr lang="en-US" altLang="ko-KR" sz="800" dirty="0" err="1" smtClean="0"/>
              <a:t>status”:true,”message</a:t>
            </a:r>
            <a:r>
              <a:rPr lang="en-US" altLang="ko-KR" sz="800" dirty="0" smtClean="0"/>
              <a:t>”:””}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4287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CMD</a:t>
            </a: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trauma_cmd.c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trauma_cmd_login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TVPortal</a:t>
            </a:r>
            <a:r>
              <a:rPr lang="en-US" altLang="ko-KR" dirty="0" smtClean="0"/>
              <a:t> login / logout</a:t>
            </a:r>
          </a:p>
          <a:p>
            <a:r>
              <a:rPr lang="en-US" altLang="ko-KR" dirty="0" err="1" smtClean="0"/>
              <a:t>trauma_cmd_authTicket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TVPortal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AuthTicket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err="1" smtClean="0"/>
              <a:t>trauma_cmd_rpc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등록된 </a:t>
            </a:r>
            <a:r>
              <a:rPr lang="en-US" altLang="ko-KR" dirty="0" smtClean="0"/>
              <a:t>RPC </a:t>
            </a:r>
            <a:r>
              <a:rPr lang="ko-KR" altLang="en-US" dirty="0" smtClean="0"/>
              <a:t>함수 출력</a:t>
            </a:r>
            <a:endParaRPr lang="en-US" altLang="ko-KR" dirty="0" smtClean="0"/>
          </a:p>
          <a:p>
            <a:r>
              <a:rPr lang="en-US" altLang="ko-KR" dirty="0" err="1" smtClean="0"/>
              <a:t>trauma_cmd_acceptPrivacy</a:t>
            </a:r>
            <a:r>
              <a:rPr lang="en-US" altLang="ko-KR" dirty="0" smtClean="0"/>
              <a:t>(Y , N)</a:t>
            </a:r>
          </a:p>
          <a:p>
            <a:pPr lvl="1"/>
            <a:r>
              <a:rPr lang="en-US" altLang="ko-KR" dirty="0" smtClean="0"/>
              <a:t>Accept Privacy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trauma_cmd_log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Trauma </a:t>
            </a:r>
            <a:r>
              <a:rPr lang="ko-KR" altLang="en-US" dirty="0" smtClean="0"/>
              <a:t>가 보고 대기중인 데이터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r>
              <a:rPr lang="en-US" altLang="ko-KR" dirty="0" err="1"/>
              <a:t>trauma_cmd_getlogfilter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LogFilter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558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online parser</a:t>
            </a:r>
          </a:p>
          <a:p>
            <a:pPr lvl="1"/>
            <a:r>
              <a:rPr lang="en-US" altLang="ko-KR" dirty="0">
                <a:hlinkClick r:id="rId2"/>
              </a:rPr>
              <a:t>http://json.parser.online.fr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" y="1728375"/>
            <a:ext cx="8958262" cy="46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Trauma</a:t>
            </a:r>
            <a:r>
              <a:rPr lang="en-US" altLang="ko-KR" sz="2400" dirty="0" smtClean="0"/>
              <a:t>-Interface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2007"/>
              </p:ext>
            </p:extLst>
          </p:nvPr>
        </p:nvGraphicFramePr>
        <p:xfrm>
          <a:off x="685800" y="1447800"/>
          <a:ext cx="7705725" cy="2435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925"/>
                <a:gridCol w="2099300"/>
                <a:gridCol w="4682500"/>
              </a:tblGrid>
              <a:tr h="128276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2827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TxERIN_Print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Report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Interface </a:t>
                      </a:r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8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TxERIN_Trace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8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TxERIN_Debug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8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TxERIN_Warning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93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TxERIN_Message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8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TxERIN_Info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8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TxERIN_Error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8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TxERIN_Critical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STATISTICS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TRAPI_GetAcceptPrivacy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Accept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Privacy </a:t>
                      </a:r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관련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4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TRAPI_SetAcceptPrivacy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4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TRAPI_StatisticsLog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(…)</a:t>
                      </a:r>
                      <a:endParaRPr lang="ko-KR" altLang="en-US" sz="12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Statistics Log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4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HCR</a:t>
                      </a:r>
                      <a:endParaRPr lang="ko-KR" altLang="en-US" sz="12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marL="4450" marR="4450" marT="44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Trauma-</a:t>
            </a:r>
            <a:r>
              <a:rPr lang="en-US" altLang="ko-KR" sz="2400" dirty="0" smtClean="0"/>
              <a:t>Process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32" name="타원 31"/>
          <p:cNvSpPr/>
          <p:nvPr/>
        </p:nvSpPr>
        <p:spPr bwMode="auto">
          <a:xfrm>
            <a:off x="2176623" y="1949150"/>
            <a:ext cx="4193628" cy="41148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trauma.exe</a:t>
            </a:r>
            <a:endParaRPr lang="ko-KR" altLang="en-US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2966792" y="2027786"/>
            <a:ext cx="2460113" cy="1773204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Statistics</a:t>
            </a:r>
          </a:p>
        </p:txBody>
      </p:sp>
      <p:sp>
        <p:nvSpPr>
          <p:cNvPr id="49" name="타원 48"/>
          <p:cNvSpPr/>
          <p:nvPr/>
        </p:nvSpPr>
        <p:spPr bwMode="auto">
          <a:xfrm>
            <a:off x="5095370" y="3792456"/>
            <a:ext cx="1162093" cy="1140014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Crash log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74301" y="3017023"/>
            <a:ext cx="396263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RPC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55" name="직선 화살표 연결선 54"/>
          <p:cNvCxnSpPr>
            <a:stCxn id="15" idx="6"/>
            <a:endCxn id="62" idx="1"/>
          </p:cNvCxnSpPr>
          <p:nvPr/>
        </p:nvCxnSpPr>
        <p:spPr bwMode="auto">
          <a:xfrm>
            <a:off x="4782551" y="5146788"/>
            <a:ext cx="1993473" cy="622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3691925" y="4602861"/>
            <a:ext cx="1090626" cy="1087854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TvPortal</a:t>
            </a: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API</a:t>
            </a:r>
            <a:endParaRPr lang="ko-KR" altLang="en-US" sz="105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화살표 연결선 29"/>
          <p:cNvCxnSpPr>
            <a:stCxn id="47" idx="4"/>
            <a:endCxn id="15" idx="0"/>
          </p:cNvCxnSpPr>
          <p:nvPr/>
        </p:nvCxnSpPr>
        <p:spPr bwMode="auto">
          <a:xfrm>
            <a:off x="4196849" y="3800990"/>
            <a:ext cx="40389" cy="801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직선 화살표 연결선 38"/>
          <p:cNvCxnSpPr>
            <a:stCxn id="49" idx="2"/>
            <a:endCxn id="15" idx="7"/>
          </p:cNvCxnSpPr>
          <p:nvPr/>
        </p:nvCxnSpPr>
        <p:spPr bwMode="auto">
          <a:xfrm flipH="1">
            <a:off x="4622833" y="4362463"/>
            <a:ext cx="472537" cy="399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776024" y="5476581"/>
            <a:ext cx="199285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TVPortal</a:t>
            </a:r>
            <a:endParaRPr lang="ko-KR" altLang="en-US" sz="32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7262" y="5334767"/>
            <a:ext cx="1031052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http Get/Put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543369" y="1087464"/>
            <a:ext cx="2369403" cy="2433043"/>
            <a:chOff x="5410200" y="877520"/>
            <a:chExt cx="1752600" cy="1734815"/>
          </a:xfrm>
        </p:grpSpPr>
        <p:grpSp>
          <p:nvGrpSpPr>
            <p:cNvPr id="37" name="그룹 36"/>
            <p:cNvGrpSpPr/>
            <p:nvPr/>
          </p:nvGrpSpPr>
          <p:grpSpPr>
            <a:xfrm>
              <a:off x="5410200" y="890237"/>
              <a:ext cx="1752600" cy="1722098"/>
              <a:chOff x="718159" y="2394239"/>
              <a:chExt cx="2036386" cy="1931748"/>
            </a:xfrm>
          </p:grpSpPr>
          <p:sp>
            <p:nvSpPr>
              <p:cNvPr id="38" name="타원 37"/>
              <p:cNvSpPr/>
              <p:nvPr/>
            </p:nvSpPr>
            <p:spPr bwMode="auto">
              <a:xfrm>
                <a:off x="718159" y="2394239"/>
                <a:ext cx="2036386" cy="193174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5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Application.exe</a:t>
                </a:r>
                <a:endParaRPr lang="ko-KR" altLang="en-US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 bwMode="auto">
              <a:xfrm>
                <a:off x="1153752" y="3549140"/>
                <a:ext cx="1219943" cy="26198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36000" tIns="36000" rIns="36000" bIns="3600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1000" dirty="0">
                    <a:solidFill>
                      <a:schemeClr val="bg1"/>
                    </a:solidFill>
                    <a:latin typeface="Consolas" pitchFamily="49" charset="0"/>
                    <a:ea typeface="맑은 고딕" pitchFamily="50" charset="-127"/>
                    <a:cs typeface="Consolas" pitchFamily="49" charset="0"/>
                  </a:rPr>
                  <a:t>Hcrlib.so</a:t>
                </a:r>
              </a:p>
            </p:txBody>
          </p:sp>
        </p:grpSp>
        <p:sp>
          <p:nvSpPr>
            <p:cNvPr id="7" name="폭발 1 6"/>
            <p:cNvSpPr/>
            <p:nvPr/>
          </p:nvSpPr>
          <p:spPr bwMode="auto">
            <a:xfrm>
              <a:off x="5761532" y="877520"/>
              <a:ext cx="1280208" cy="931228"/>
            </a:xfrm>
            <a:prstGeom prst="irregularSeal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Crash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직선 화살표 연결선 4"/>
          <p:cNvCxnSpPr>
            <a:stCxn id="41" idx="2"/>
            <a:endCxn id="59" idx="0"/>
          </p:cNvCxnSpPr>
          <p:nvPr/>
        </p:nvCxnSpPr>
        <p:spPr bwMode="auto">
          <a:xfrm>
            <a:off x="7759918" y="2876793"/>
            <a:ext cx="368887" cy="784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그룹 63"/>
          <p:cNvGrpSpPr/>
          <p:nvPr/>
        </p:nvGrpSpPr>
        <p:grpSpPr>
          <a:xfrm>
            <a:off x="7731037" y="3661452"/>
            <a:ext cx="841898" cy="787568"/>
            <a:chOff x="7316693" y="3506246"/>
            <a:chExt cx="1204562" cy="114672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5138" y="3506246"/>
              <a:ext cx="1001339" cy="790443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7316693" y="4249652"/>
              <a:ext cx="1204562" cy="403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/>
                <a:t>Core file..</a:t>
              </a:r>
              <a:endParaRPr lang="ko-KR" altLang="en-US" sz="12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30730" y="3629589"/>
            <a:ext cx="819455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File read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>
            <a:stCxn id="59" idx="1"/>
            <a:endCxn id="49" idx="6"/>
          </p:cNvCxnSpPr>
          <p:nvPr/>
        </p:nvCxnSpPr>
        <p:spPr bwMode="auto">
          <a:xfrm flipH="1">
            <a:off x="6257463" y="3932889"/>
            <a:ext cx="1521412" cy="429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타원 43"/>
          <p:cNvSpPr/>
          <p:nvPr/>
        </p:nvSpPr>
        <p:spPr bwMode="auto">
          <a:xfrm>
            <a:off x="4538189" y="2735334"/>
            <a:ext cx="822360" cy="8096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ERIN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Error Reporting Interface</a:t>
            </a:r>
            <a:endParaRPr lang="ko-KR" altLang="en-US" sz="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861662" y="979983"/>
            <a:ext cx="1296076" cy="1214530"/>
            <a:chOff x="718159" y="2394239"/>
            <a:chExt cx="2036386" cy="1931748"/>
          </a:xfrm>
        </p:grpSpPr>
        <p:sp>
          <p:nvSpPr>
            <p:cNvPr id="57" name="타원 56"/>
            <p:cNvSpPr/>
            <p:nvPr/>
          </p:nvSpPr>
          <p:spPr bwMode="auto">
            <a:xfrm>
              <a:off x="718159" y="2394239"/>
              <a:ext cx="2036386" cy="19317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Application.exe</a:t>
              </a:r>
              <a:endPara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1156860" y="3772106"/>
              <a:ext cx="1219944" cy="2619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TRAPI.SO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65586" y="1587248"/>
            <a:ext cx="1296076" cy="1214530"/>
            <a:chOff x="718159" y="2394239"/>
            <a:chExt cx="2036386" cy="1931748"/>
          </a:xfrm>
        </p:grpSpPr>
        <p:sp>
          <p:nvSpPr>
            <p:cNvPr id="68" name="타원 67"/>
            <p:cNvSpPr/>
            <p:nvPr/>
          </p:nvSpPr>
          <p:spPr bwMode="auto">
            <a:xfrm>
              <a:off x="718159" y="2394239"/>
              <a:ext cx="2036386" cy="19317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Application.exe</a:t>
              </a:r>
              <a:endPara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1156860" y="3772106"/>
              <a:ext cx="1219944" cy="2619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TRAPI.SO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9989" y="3484553"/>
            <a:ext cx="1296076" cy="1214530"/>
            <a:chOff x="718159" y="2394239"/>
            <a:chExt cx="2036386" cy="1931748"/>
          </a:xfrm>
        </p:grpSpPr>
        <p:sp>
          <p:nvSpPr>
            <p:cNvPr id="71" name="타원 70"/>
            <p:cNvSpPr/>
            <p:nvPr/>
          </p:nvSpPr>
          <p:spPr bwMode="auto">
            <a:xfrm>
              <a:off x="718159" y="2394239"/>
              <a:ext cx="2036386" cy="19317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Application.exe</a:t>
              </a:r>
              <a:endParaRPr lang="ko-KR" altLang="en-US" sz="105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1156860" y="3772106"/>
              <a:ext cx="1219944" cy="2619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TRAPI.SO</a:t>
              </a:r>
            </a:p>
          </p:txBody>
        </p:sp>
      </p:grpSp>
      <p:cxnSp>
        <p:nvCxnSpPr>
          <p:cNvPr id="73" name="직선 화살표 연결선 72"/>
          <p:cNvCxnSpPr>
            <a:stCxn id="58" idx="2"/>
            <a:endCxn id="32" idx="1"/>
          </p:cNvCxnSpPr>
          <p:nvPr/>
        </p:nvCxnSpPr>
        <p:spPr bwMode="auto">
          <a:xfrm>
            <a:off x="2529099" y="2010994"/>
            <a:ext cx="261667" cy="540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/>
          <p:cNvCxnSpPr>
            <a:stCxn id="69" idx="2"/>
            <a:endCxn id="32" idx="2"/>
          </p:cNvCxnSpPr>
          <p:nvPr/>
        </p:nvCxnSpPr>
        <p:spPr bwMode="auto">
          <a:xfrm>
            <a:off x="1233023" y="2618259"/>
            <a:ext cx="943600" cy="1388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626269" y="2126909"/>
            <a:ext cx="396263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RPC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76" name="직선 화살표 연결선 75"/>
          <p:cNvCxnSpPr>
            <a:stCxn id="72" idx="3"/>
            <a:endCxn id="32" idx="3"/>
          </p:cNvCxnSpPr>
          <p:nvPr/>
        </p:nvCxnSpPr>
        <p:spPr bwMode="auto">
          <a:xfrm>
            <a:off x="1105648" y="4433206"/>
            <a:ext cx="1685118" cy="1028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419751" y="4424771"/>
            <a:ext cx="396263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RPC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 bwMode="auto">
          <a:xfrm>
            <a:off x="1905000" y="1600940"/>
            <a:ext cx="4871024" cy="3575309"/>
          </a:xfrm>
          <a:prstGeom prst="roundRect">
            <a:avLst/>
          </a:prstGeom>
          <a:ln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Trauma-</a:t>
            </a:r>
            <a:r>
              <a:rPr lang="en-US" altLang="ko-KR" sz="2400" dirty="0"/>
              <a:t>Process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163888" y="1962517"/>
            <a:ext cx="1379412" cy="1317525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RPC Thread </a:t>
            </a:r>
            <a:endParaRPr lang="en-US" altLang="ko-KR" sz="1000" dirty="0" smtClean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543300" y="3610923"/>
            <a:ext cx="1524000" cy="1317525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TVPortal</a:t>
            </a:r>
            <a:r>
              <a:rPr lang="en-US" altLang="ko-KR" sz="1000" dirty="0" smtClean="0">
                <a:solidFill>
                  <a:schemeClr val="tx1"/>
                </a:solidFill>
              </a:rPr>
              <a:t>-HTTP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</a:t>
            </a:r>
            <a:endParaRPr lang="en-US" altLang="ko-KR" sz="1000" dirty="0" smtClean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075112" y="1962518"/>
            <a:ext cx="1524000" cy="1317525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Thread</a:t>
            </a:r>
            <a:endParaRPr lang="en-US" altLang="ko-KR" sz="1000" dirty="0" smtClean="0">
              <a:solidFill>
                <a:schemeClr val="tx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>
            <a:stCxn id="8" idx="3"/>
            <a:endCxn id="17" idx="1"/>
          </p:cNvCxnSpPr>
          <p:nvPr/>
        </p:nvCxnSpPr>
        <p:spPr bwMode="auto">
          <a:xfrm>
            <a:off x="3543300" y="2621280"/>
            <a:ext cx="153181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76024" y="5476581"/>
            <a:ext cx="199285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err="1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TVPortal</a:t>
            </a:r>
            <a:endParaRPr lang="ko-KR" altLang="en-US" sz="32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1235" y="5489010"/>
            <a:ext cx="1031052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http Get/Put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6732" y="2386250"/>
            <a:ext cx="6078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VK_MSG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79208" y="3882287"/>
            <a:ext cx="6078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VK_MSG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000" y="1325905"/>
            <a:ext cx="607860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trauma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50" name="꺾인 연결선 49"/>
          <p:cNvCxnSpPr>
            <a:stCxn id="17" idx="2"/>
            <a:endCxn id="9" idx="3"/>
          </p:cNvCxnSpPr>
          <p:nvPr/>
        </p:nvCxnSpPr>
        <p:spPr bwMode="auto">
          <a:xfrm rot="5400000">
            <a:off x="4957385" y="3389958"/>
            <a:ext cx="989643" cy="7698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3" name="꺾인 연결선 52"/>
          <p:cNvCxnSpPr>
            <a:stCxn id="29" idx="1"/>
            <a:endCxn id="9" idx="2"/>
          </p:cNvCxnSpPr>
          <p:nvPr/>
        </p:nvCxnSpPr>
        <p:spPr bwMode="auto">
          <a:xfrm rot="10800000">
            <a:off x="4305300" y="4928449"/>
            <a:ext cx="2470724" cy="8405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모서리가 둥근 직사각형 56"/>
          <p:cNvSpPr/>
          <p:nvPr/>
        </p:nvSpPr>
        <p:spPr bwMode="auto">
          <a:xfrm>
            <a:off x="295275" y="2139660"/>
            <a:ext cx="1186818" cy="246590"/>
          </a:xfrm>
          <a:prstGeom prst="roundRect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  <a:latin typeface="Consolas" pitchFamily="49" charset="0"/>
                <a:ea typeface="맑은 고딕" pitchFamily="50" charset="-127"/>
                <a:cs typeface="Consolas" pitchFamily="49" charset="0"/>
              </a:rPr>
              <a:t>TRAPI.SO</a:t>
            </a:r>
          </a:p>
        </p:txBody>
      </p:sp>
      <p:cxnSp>
        <p:nvCxnSpPr>
          <p:cNvPr id="58" name="꺾인 연결선 57"/>
          <p:cNvCxnSpPr>
            <a:stCxn id="57" idx="2"/>
            <a:endCxn id="8" idx="1"/>
          </p:cNvCxnSpPr>
          <p:nvPr/>
        </p:nvCxnSpPr>
        <p:spPr bwMode="auto">
          <a:xfrm rot="16200000" flipH="1">
            <a:off x="1408771" y="1866163"/>
            <a:ext cx="235030" cy="127520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204889" y="2661303"/>
            <a:ext cx="396263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RPC</a:t>
            </a:r>
            <a:endParaRPr lang="ko-KR" altLang="en-US" sz="10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Trauma-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/>
              <a:t>AcceptPrivacy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Trauma </a:t>
            </a:r>
            <a:r>
              <a:rPr lang="ko-KR" altLang="en-US" smtClean="0"/>
              <a:t>의 </a:t>
            </a:r>
            <a:r>
              <a:rPr lang="en-US" altLang="ko-KR" dirty="0" err="1" smtClean="0"/>
              <a:t>TVPortal</a:t>
            </a:r>
            <a:r>
              <a:rPr lang="en-US" altLang="ko-KR" dirty="0" smtClean="0"/>
              <a:t> </a:t>
            </a:r>
            <a:r>
              <a:rPr lang="ko-KR" altLang="en-US" smtClean="0"/>
              <a:t>보고는</a:t>
            </a:r>
            <a:r>
              <a:rPr lang="en-US" altLang="ko-KR" dirty="0" err="1" smtClean="0"/>
              <a:t>AcceptPrivacy</a:t>
            </a:r>
            <a:r>
              <a:rPr lang="en-US" altLang="ko-KR" dirty="0" smtClean="0"/>
              <a:t> </a:t>
            </a:r>
            <a:r>
              <a:rPr lang="ko-KR" altLang="en-US" smtClean="0"/>
              <a:t>동의에</a:t>
            </a:r>
            <a:r>
              <a:rPr lang="en-US" altLang="ko-KR" dirty="0" smtClean="0"/>
              <a:t> </a:t>
            </a:r>
            <a:r>
              <a:rPr lang="ko-KR" altLang="en-US" smtClean="0"/>
              <a:t>동작한다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/>
              <a:t>	</a:t>
            </a:r>
            <a:r>
              <a:rPr lang="en-US" altLang="ko-KR" dirty="0" err="1"/>
              <a:t>TRAPI_GetAcceptPrivacy</a:t>
            </a:r>
            <a:r>
              <a:rPr lang="en-US" altLang="ko-KR" dirty="0"/>
              <a:t>(HBOOL *</a:t>
            </a:r>
            <a:r>
              <a:rPr lang="en-US" altLang="ko-KR" dirty="0" err="1"/>
              <a:t>pbAccept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HAPI_GetRegistryInt</a:t>
            </a:r>
            <a:r>
              <a:rPr lang="en-US" altLang="ko-KR" dirty="0" smtClean="0"/>
              <a:t>() </a:t>
            </a:r>
            <a:r>
              <a:rPr lang="ko-KR" altLang="en-US" smtClean="0"/>
              <a:t>의</a:t>
            </a:r>
            <a:r>
              <a:rPr lang="en-US" altLang="ko-KR" dirty="0" smtClean="0"/>
              <a:t> “</a:t>
            </a:r>
            <a:r>
              <a:rPr lang="en-US" altLang="ko-KR" dirty="0" err="1" smtClean="0"/>
              <a:t>accept_privacy</a:t>
            </a:r>
            <a:r>
              <a:rPr lang="en-US" altLang="ko-KR" dirty="0" smtClean="0"/>
              <a:t>” </a:t>
            </a:r>
            <a:r>
              <a:rPr lang="ko-KR" altLang="en-US" smtClean="0"/>
              <a:t>키로  저장된 내용을 가져옴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부팅후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Login </a:t>
            </a:r>
            <a:r>
              <a:rPr lang="ko-KR" altLang="en-US" smtClean="0"/>
              <a:t>시점에 저장된 내용을 검사하여</a:t>
            </a:r>
            <a:r>
              <a:rPr lang="en-US" altLang="ko-KR" dirty="0" smtClean="0"/>
              <a:t>, </a:t>
            </a:r>
            <a:r>
              <a:rPr lang="ko-KR" altLang="en-US" smtClean="0"/>
              <a:t>통신으로 얻은 값과 다르면</a:t>
            </a:r>
            <a:r>
              <a:rPr lang="en-US" altLang="ko-KR" dirty="0" smtClean="0"/>
              <a:t>, </a:t>
            </a:r>
            <a:r>
              <a:rPr lang="ko-KR" altLang="en-US" smtClean="0"/>
              <a:t>저장된 내용으로</a:t>
            </a:r>
            <a:r>
              <a:rPr lang="en-US" altLang="ko-KR" dirty="0"/>
              <a:t> </a:t>
            </a:r>
            <a:r>
              <a:rPr lang="en-US" altLang="ko-KR" dirty="0" smtClean="0"/>
              <a:t>Set </a:t>
            </a:r>
            <a:r>
              <a:rPr lang="ko-KR" altLang="en-US" smtClean="0"/>
              <a:t>을 </a:t>
            </a:r>
            <a:r>
              <a:rPr lang="en-US" altLang="ko-KR" dirty="0" err="1" smtClean="0"/>
              <a:t>TVPortal</a:t>
            </a:r>
            <a:r>
              <a:rPr lang="en-US" altLang="ko-KR" dirty="0" smtClean="0"/>
              <a:t> </a:t>
            </a:r>
            <a:r>
              <a:rPr lang="ko-KR" altLang="en-US" smtClean="0"/>
              <a:t>에 전송 하고 다시 로그인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b="0" dirty="0"/>
          </a:p>
          <a:p>
            <a:r>
              <a:rPr lang="en-US" altLang="ko-KR" dirty="0"/>
              <a:t>void 	</a:t>
            </a:r>
            <a:r>
              <a:rPr lang="en-US" altLang="ko-KR" dirty="0" err="1"/>
              <a:t>TRAPI_SetAcceptPrivacy</a:t>
            </a:r>
            <a:r>
              <a:rPr lang="en-US" altLang="ko-KR" dirty="0"/>
              <a:t>(HBOOL </a:t>
            </a:r>
            <a:r>
              <a:rPr lang="en-US" altLang="ko-KR" dirty="0" err="1"/>
              <a:t>bAccept</a:t>
            </a:r>
            <a:r>
              <a:rPr lang="en-US" altLang="ko-KR" dirty="0"/>
              <a:t>);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TVPortal</a:t>
            </a:r>
            <a:r>
              <a:rPr lang="en-US" altLang="ko-KR" dirty="0" smtClean="0"/>
              <a:t> </a:t>
            </a:r>
            <a:r>
              <a:rPr lang="ko-KR" altLang="en-US" smtClean="0"/>
              <a:t>반영 및 </a:t>
            </a:r>
            <a:r>
              <a:rPr lang="en-US" altLang="ko-KR" dirty="0" err="1" smtClean="0"/>
              <a:t>HAPI_SetRegistryInt</a:t>
            </a:r>
            <a:r>
              <a:rPr lang="en-US" altLang="ko-KR" dirty="0" smtClean="0"/>
              <a:t> </a:t>
            </a:r>
            <a:r>
              <a:rPr lang="ko-KR" altLang="en-US" smtClean="0"/>
              <a:t>을 통한 상태 저장하도록 </a:t>
            </a:r>
            <a:r>
              <a:rPr lang="en-US" altLang="ko-KR" dirty="0" smtClean="0"/>
              <a:t>trauma </a:t>
            </a:r>
            <a:r>
              <a:rPr lang="ko-KR" altLang="en-US" smtClean="0"/>
              <a:t>에게 요청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Trauma </a:t>
            </a:r>
            <a:r>
              <a:rPr lang="ko-KR" altLang="en-US" smtClean="0"/>
              <a:t>내부적으로는 </a:t>
            </a:r>
            <a:r>
              <a:rPr lang="en-US" altLang="ko-KR" dirty="0" smtClean="0"/>
              <a:t>Login </a:t>
            </a:r>
            <a:r>
              <a:rPr lang="ko-KR" altLang="en-US" smtClean="0"/>
              <a:t>을</a:t>
            </a:r>
            <a:r>
              <a:rPr lang="en-US" altLang="ko-KR" dirty="0" smtClean="0"/>
              <a:t> </a:t>
            </a:r>
            <a:r>
              <a:rPr lang="ko-KR" altLang="en-US" smtClean="0"/>
              <a:t>재시도하며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en-US" altLang="ko-KR" dirty="0" err="1" smtClean="0"/>
              <a:t>authticket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acceptprivacy</a:t>
            </a:r>
            <a:r>
              <a:rPr lang="en-US" altLang="ko-KR" dirty="0" smtClean="0"/>
              <a:t> </a:t>
            </a:r>
            <a:r>
              <a:rPr lang="ko-KR" altLang="en-US" smtClean="0"/>
              <a:t>내용을 업데이트</a:t>
            </a:r>
            <a:endParaRPr lang="en-US" altLang="ko-KR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6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Trauma</a:t>
            </a:r>
            <a:r>
              <a:rPr lang="en-US" altLang="ko-KR" sz="2400" smtClean="0"/>
              <a:t>- login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449281" y="2698541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525635" y="2212849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483129" y="1303630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 bwMode="auto">
          <a:xfrm>
            <a:off x="6542426" y="1253358"/>
            <a:ext cx="0" cy="4860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95655" y="9845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7626" y="934317"/>
            <a:ext cx="7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TVPortal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endCxn id="34" idx="1"/>
          </p:cNvCxnSpPr>
          <p:nvPr/>
        </p:nvCxnSpPr>
        <p:spPr bwMode="auto">
          <a:xfrm>
            <a:off x="1309218" y="1453800"/>
            <a:ext cx="1131392" cy="32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10867" y="1218335"/>
            <a:ext cx="1643556" cy="2308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Consolas" pitchFamily="49" charset="0"/>
                <a:ea typeface="맑은 고딕" pitchFamily="50" charset="-127"/>
                <a:cs typeface="Consolas" pitchFamily="49" charset="0"/>
              </a:rPr>
              <a:t>Network Connect Check</a:t>
            </a:r>
            <a:endParaRPr lang="en-US" altLang="ko-KR" sz="900" dirty="0"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15" name="꺾인 연결선 14"/>
          <p:cNvCxnSpPr>
            <a:stCxn id="7" idx="3"/>
            <a:endCxn id="18" idx="3"/>
          </p:cNvCxnSpPr>
          <p:nvPr/>
        </p:nvCxnSpPr>
        <p:spPr bwMode="auto">
          <a:xfrm flipH="1">
            <a:off x="6566104" y="2261462"/>
            <a:ext cx="66641" cy="501769"/>
          </a:xfrm>
          <a:prstGeom prst="bentConnector3">
            <a:avLst>
              <a:gd name="adj1" fmla="val -3430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17" name="직사각형 16"/>
          <p:cNvSpPr/>
          <p:nvPr/>
        </p:nvSpPr>
        <p:spPr>
          <a:xfrm>
            <a:off x="2483288" y="4288177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err="1"/>
              <a:t>api</a:t>
            </a:r>
            <a:r>
              <a:rPr lang="en-US" altLang="ko-KR" sz="800" dirty="0"/>
              <a:t>/</a:t>
            </a:r>
            <a:r>
              <a:rPr lang="en-US" altLang="ko-KR" sz="800" dirty="0" err="1"/>
              <a:t>Login?deviceID</a:t>
            </a:r>
            <a:r>
              <a:rPr lang="en-US" altLang="ko-KR" sz="800" dirty="0"/>
              <a:t>=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6458994" y="2714618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endCxn id="6" idx="3"/>
          </p:cNvCxnSpPr>
          <p:nvPr/>
        </p:nvCxnSpPr>
        <p:spPr bwMode="auto">
          <a:xfrm flipH="1" flipV="1">
            <a:off x="2556391" y="2747154"/>
            <a:ext cx="3916937" cy="3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2554070" y="2555131"/>
            <a:ext cx="40687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{"</a:t>
            </a:r>
            <a:r>
              <a:rPr lang="en-US" altLang="ko-KR" sz="800" dirty="0" err="1">
                <a:solidFill>
                  <a:srgbClr val="FF0000"/>
                </a:solidFill>
              </a:rPr>
              <a:t>AuthTicket</a:t>
            </a:r>
            <a:r>
              <a:rPr lang="en-US" altLang="ko-KR" sz="800" dirty="0" smtClean="0"/>
              <a:t>":“</a:t>
            </a:r>
            <a:r>
              <a:rPr lang="en-US" altLang="ko-KR" sz="800" dirty="0" err="1" smtClean="0"/>
              <a:t>abcdef</a:t>
            </a:r>
            <a:r>
              <a:rPr lang="en-US" altLang="ko-KR" sz="800" dirty="0" smtClean="0"/>
              <a:t>","</a:t>
            </a:r>
            <a:r>
              <a:rPr lang="en-US" altLang="ko-KR" sz="800" dirty="0">
                <a:solidFill>
                  <a:srgbClr val="FF0000"/>
                </a:solidFill>
              </a:rPr>
              <a:t>AcceptPrivacy</a:t>
            </a:r>
            <a:r>
              <a:rPr lang="en-US" altLang="ko-KR" sz="800" dirty="0"/>
              <a:t>":</a:t>
            </a:r>
            <a:r>
              <a:rPr lang="en-US" altLang="ko-KR" sz="800" dirty="0" smtClean="0"/>
              <a:t>false or true,"</a:t>
            </a:r>
            <a:r>
              <a:rPr lang="en-US" altLang="ko-KR" sz="800" dirty="0"/>
              <a:t>AcceptTerms":</a:t>
            </a:r>
            <a:r>
              <a:rPr lang="en-US" altLang="ko-KR" sz="800" dirty="0" smtClean="0"/>
              <a:t>false or true……..}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440610" y="2170807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440610" y="1408476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36" name="꺾인 연결선 35"/>
          <p:cNvCxnSpPr>
            <a:stCxn id="34" idx="3"/>
            <a:endCxn id="24" idx="3"/>
          </p:cNvCxnSpPr>
          <p:nvPr/>
        </p:nvCxnSpPr>
        <p:spPr bwMode="auto">
          <a:xfrm>
            <a:off x="2547720" y="1457089"/>
            <a:ext cx="12700" cy="76233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5" name="직선 화살표 연결선 4"/>
          <p:cNvCxnSpPr>
            <a:stCxn id="24" idx="2"/>
          </p:cNvCxnSpPr>
          <p:nvPr/>
        </p:nvCxnSpPr>
        <p:spPr bwMode="auto">
          <a:xfrm flipV="1">
            <a:off x="2494165" y="2261462"/>
            <a:ext cx="4054345" cy="65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789723" y="1578573"/>
            <a:ext cx="150554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TRAUMA_TVPORTAL_Login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453310" y="3429726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23" name="꺾인 연결선 22"/>
          <p:cNvCxnSpPr>
            <a:stCxn id="6" idx="1"/>
            <a:endCxn id="22" idx="1"/>
          </p:cNvCxnSpPr>
          <p:nvPr/>
        </p:nvCxnSpPr>
        <p:spPr bwMode="auto">
          <a:xfrm rot="10800000" flipH="1" flipV="1">
            <a:off x="2449280" y="2747153"/>
            <a:ext cx="4029" cy="731185"/>
          </a:xfrm>
          <a:prstGeom prst="bentConnector3">
            <a:avLst>
              <a:gd name="adj1" fmla="val -65343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28" name="직선 화살표 연결선 27"/>
          <p:cNvCxnSpPr>
            <a:stCxn id="22" idx="3"/>
            <a:endCxn id="33" idx="1"/>
          </p:cNvCxnSpPr>
          <p:nvPr/>
        </p:nvCxnSpPr>
        <p:spPr bwMode="auto">
          <a:xfrm>
            <a:off x="2560420" y="3478339"/>
            <a:ext cx="39390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2629518" y="3214282"/>
            <a:ext cx="2529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api/AcceptPrivacy?authticket</a:t>
            </a:r>
            <a:r>
              <a:rPr lang="ko-KR" altLang="en-US" sz="800" dirty="0" smtClean="0"/>
              <a:t>=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abcdef&amp;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agree</a:t>
            </a:r>
            <a:r>
              <a:rPr lang="en-US" altLang="ko-KR" sz="800" dirty="0" smtClean="0">
                <a:solidFill>
                  <a:srgbClr val="FF0000"/>
                </a:solidFill>
              </a:rPr>
              <a:t>=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YorN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499481" y="3429726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35" name="꺾인 연결선 34"/>
          <p:cNvCxnSpPr>
            <a:stCxn id="33" idx="3"/>
            <a:endCxn id="37" idx="3"/>
          </p:cNvCxnSpPr>
          <p:nvPr/>
        </p:nvCxnSpPr>
        <p:spPr bwMode="auto">
          <a:xfrm>
            <a:off x="6606591" y="3478339"/>
            <a:ext cx="16222" cy="537096"/>
          </a:xfrm>
          <a:prstGeom prst="bentConnector3">
            <a:avLst>
              <a:gd name="adj1" fmla="val 15091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37" name="직사각형 36"/>
          <p:cNvSpPr/>
          <p:nvPr/>
        </p:nvSpPr>
        <p:spPr bwMode="auto">
          <a:xfrm>
            <a:off x="6515703" y="3966822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61920" y="3799512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{“</a:t>
            </a:r>
            <a:r>
              <a:rPr lang="en-US" altLang="ko-KR" sz="800" dirty="0" err="1" smtClean="0"/>
              <a:t>status”:true,”message</a:t>
            </a:r>
            <a:r>
              <a:rPr lang="en-US" altLang="ko-KR" sz="800" dirty="0" smtClean="0"/>
              <a:t>”:””}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2428528" y="3966822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43" name="직선 화살표 연결선 42"/>
          <p:cNvCxnSpPr>
            <a:stCxn id="37" idx="1"/>
            <a:endCxn id="42" idx="3"/>
          </p:cNvCxnSpPr>
          <p:nvPr/>
        </p:nvCxnSpPr>
        <p:spPr bwMode="auto">
          <a:xfrm flipH="1">
            <a:off x="2535638" y="4015435"/>
            <a:ext cx="39800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47" name="꺾인 연결선 46"/>
          <p:cNvCxnSpPr>
            <a:stCxn id="42" idx="1"/>
            <a:endCxn id="57" idx="1"/>
          </p:cNvCxnSpPr>
          <p:nvPr/>
        </p:nvCxnSpPr>
        <p:spPr bwMode="auto">
          <a:xfrm rot="10800000" flipV="1">
            <a:off x="2420794" y="4015434"/>
            <a:ext cx="7735" cy="539229"/>
          </a:xfrm>
          <a:prstGeom prst="bentConnector3">
            <a:avLst>
              <a:gd name="adj1" fmla="val 3055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76599" y="4247194"/>
            <a:ext cx="150554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TRAUMA_TVPORTAL_Login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(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Retry login)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429464" y="5033785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507066" y="4506051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53" name="꺾인 연결선 52"/>
          <p:cNvCxnSpPr>
            <a:stCxn id="52" idx="3"/>
            <a:endCxn id="54" idx="3"/>
          </p:cNvCxnSpPr>
          <p:nvPr/>
        </p:nvCxnSpPr>
        <p:spPr bwMode="auto">
          <a:xfrm flipH="1">
            <a:off x="6560621" y="4554664"/>
            <a:ext cx="53555" cy="563340"/>
          </a:xfrm>
          <a:prstGeom prst="bentConnector3">
            <a:avLst>
              <a:gd name="adj1" fmla="val -4268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54" name="직사각형 53"/>
          <p:cNvSpPr/>
          <p:nvPr/>
        </p:nvSpPr>
        <p:spPr bwMode="auto">
          <a:xfrm>
            <a:off x="6453511" y="5069391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55" name="직선 화살표 연결선 54"/>
          <p:cNvCxnSpPr>
            <a:endCxn id="51" idx="3"/>
          </p:cNvCxnSpPr>
          <p:nvPr/>
        </p:nvCxnSpPr>
        <p:spPr bwMode="auto">
          <a:xfrm flipH="1" flipV="1">
            <a:off x="2536574" y="5082398"/>
            <a:ext cx="3916937" cy="35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2534253" y="4890375"/>
            <a:ext cx="40687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{"</a:t>
            </a:r>
            <a:r>
              <a:rPr lang="en-US" altLang="ko-KR" sz="800" dirty="0" err="1">
                <a:solidFill>
                  <a:srgbClr val="FF0000"/>
                </a:solidFill>
              </a:rPr>
              <a:t>AuthTicket</a:t>
            </a:r>
            <a:r>
              <a:rPr lang="en-US" altLang="ko-KR" sz="800" dirty="0" smtClean="0"/>
              <a:t>":“</a:t>
            </a:r>
            <a:r>
              <a:rPr lang="en-US" altLang="ko-KR" sz="800" dirty="0" err="1" smtClean="0"/>
              <a:t>abcdef</a:t>
            </a:r>
            <a:r>
              <a:rPr lang="en-US" altLang="ko-KR" sz="800" dirty="0" smtClean="0"/>
              <a:t>","</a:t>
            </a:r>
            <a:r>
              <a:rPr lang="en-US" altLang="ko-KR" sz="800" dirty="0">
                <a:solidFill>
                  <a:srgbClr val="FF0000"/>
                </a:solidFill>
              </a:rPr>
              <a:t>AcceptPrivacy</a:t>
            </a:r>
            <a:r>
              <a:rPr lang="en-US" altLang="ko-KR" sz="800" dirty="0"/>
              <a:t>":</a:t>
            </a:r>
            <a:r>
              <a:rPr lang="en-US" altLang="ko-KR" sz="800" dirty="0" smtClean="0"/>
              <a:t>false or true,"</a:t>
            </a:r>
            <a:r>
              <a:rPr lang="en-US" altLang="ko-KR" sz="800" dirty="0"/>
              <a:t>AcceptTerms":</a:t>
            </a:r>
            <a:r>
              <a:rPr lang="en-US" altLang="ko-KR" sz="800" dirty="0" smtClean="0"/>
              <a:t>false or true……..}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2420793" y="4506051"/>
            <a:ext cx="107110" cy="97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1" dirty="0" smtClean="0">
              <a:solidFill>
                <a:schemeClr val="bg1"/>
              </a:solidFill>
              <a:latin typeface="Consolas" pitchFamily="49" charset="0"/>
              <a:ea typeface="맑은 고딕" pitchFamily="50" charset="-127"/>
              <a:cs typeface="Consolas" pitchFamily="49" charset="0"/>
            </a:endParaRPr>
          </a:p>
        </p:txBody>
      </p:sp>
      <p:cxnSp>
        <p:nvCxnSpPr>
          <p:cNvPr id="58" name="직선 화살표 연결선 57"/>
          <p:cNvCxnSpPr>
            <a:stCxn id="57" idx="3"/>
            <a:endCxn id="52" idx="1"/>
          </p:cNvCxnSpPr>
          <p:nvPr/>
        </p:nvCxnSpPr>
        <p:spPr bwMode="auto">
          <a:xfrm>
            <a:off x="2527903" y="4554664"/>
            <a:ext cx="3979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2" name="직사각형 61"/>
          <p:cNvSpPr/>
          <p:nvPr/>
        </p:nvSpPr>
        <p:spPr>
          <a:xfrm>
            <a:off x="2807671" y="2030577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err="1"/>
              <a:t>api</a:t>
            </a:r>
            <a:r>
              <a:rPr lang="en-US" altLang="ko-KR" sz="800" dirty="0"/>
              <a:t>/</a:t>
            </a:r>
            <a:r>
              <a:rPr lang="en-US" altLang="ko-KR" sz="800" dirty="0" err="1"/>
              <a:t>Login?deviceID</a:t>
            </a:r>
            <a:r>
              <a:rPr lang="en-US" altLang="ko-KR" sz="800" dirty="0"/>
              <a:t>=</a:t>
            </a:r>
            <a:endParaRPr lang="ko-KR" altLang="en-US" sz="800" dirty="0"/>
          </a:p>
        </p:txBody>
      </p:sp>
      <p:sp>
        <p:nvSpPr>
          <p:cNvPr id="67" name="순서도: 판단 66"/>
          <p:cNvSpPr/>
          <p:nvPr/>
        </p:nvSpPr>
        <p:spPr bwMode="auto">
          <a:xfrm>
            <a:off x="2011344" y="2951391"/>
            <a:ext cx="325758" cy="270813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826" y="2943469"/>
            <a:ext cx="170912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Compare Saved “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AcceptPrivacy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” </a:t>
            </a:r>
          </a:p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and “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TVPortal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 </a:t>
            </a:r>
            <a:r>
              <a:rPr lang="en-US" altLang="ko-KR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AcceptPrivacy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itchFamily="49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9149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86400"/>
          </a:xfrm>
        </p:spPr>
        <p:txBody>
          <a:bodyPr/>
          <a:lstStyle/>
          <a:p>
            <a:r>
              <a:rPr lang="en-US" altLang="ko-KR" dirty="0" smtClean="0"/>
              <a:t>TRAUMA </a:t>
            </a:r>
            <a:r>
              <a:rPr lang="ko-KR" altLang="en-US" smtClean="0"/>
              <a:t>내부에서 처리가 유리한 리스트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APPKIT </a:t>
            </a:r>
            <a:r>
              <a:rPr lang="ko-KR" altLang="en-US" smtClean="0"/>
              <a:t>을 이용한 </a:t>
            </a:r>
            <a:r>
              <a:rPr lang="en-US" altLang="ko-KR" dirty="0" smtClean="0"/>
              <a:t>Trauma </a:t>
            </a:r>
            <a:r>
              <a:rPr lang="ko-KR" altLang="en-US" smtClean="0"/>
              <a:t>내부에서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smtClean="0"/>
              <a:t>또는 유저 동작에 의존적인 내용을 리포트하기 위한 </a:t>
            </a:r>
            <a:r>
              <a:rPr lang="en-US" altLang="ko-KR" dirty="0" smtClean="0"/>
              <a:t>API </a:t>
            </a:r>
            <a:r>
              <a:rPr lang="ko-KR" altLang="en-US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TRAPI_StatisticsLog</a:t>
            </a:r>
            <a:r>
              <a:rPr lang="en-US" altLang="ko-KR" dirty="0" smtClean="0"/>
              <a:t>(HCHAR </a:t>
            </a:r>
            <a:r>
              <a:rPr lang="en-US" altLang="ko-KR" dirty="0"/>
              <a:t>*</a:t>
            </a:r>
            <a:r>
              <a:rPr lang="en-US" altLang="ko-KR" dirty="0" err="1"/>
              <a:t>pszData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60" y="3114675"/>
            <a:ext cx="3171825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86" y="2590800"/>
            <a:ext cx="3305175" cy="285750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5" idx="2"/>
            <a:endCxn id="3" idx="0"/>
          </p:cNvCxnSpPr>
          <p:nvPr/>
        </p:nvCxnSpPr>
        <p:spPr bwMode="auto">
          <a:xfrm flipH="1">
            <a:off x="3863373" y="2876550"/>
            <a:ext cx="1" cy="238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3" idx="2"/>
            <a:endCxn id="22" idx="0"/>
          </p:cNvCxnSpPr>
          <p:nvPr/>
        </p:nvCxnSpPr>
        <p:spPr bwMode="auto">
          <a:xfrm flipH="1">
            <a:off x="3863372" y="4829175"/>
            <a:ext cx="1" cy="1829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2" y="5012116"/>
            <a:ext cx="6823099" cy="14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 </a:t>
            </a:r>
            <a:r>
              <a:rPr lang="en-US" altLang="ko-KR" sz="2400" dirty="0" smtClean="0"/>
              <a:t>– system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CE828B9-645C-42BF-B362-752F1F50D037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57822"/>
              </p:ext>
            </p:extLst>
          </p:nvPr>
        </p:nvGraphicFramePr>
        <p:xfrm>
          <a:off x="295275" y="1066800"/>
          <a:ext cx="8543925" cy="3741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4"/>
                <a:gridCol w="1524001"/>
                <a:gridCol w="838200"/>
                <a:gridCol w="990600"/>
                <a:gridCol w="1165980"/>
                <a:gridCol w="3329820"/>
              </a:tblGrid>
              <a:tr h="121143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TRAUMA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통한 구현 필요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21143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status_standby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SSTAND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Standby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진입시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status_alive_log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주기로 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live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baseline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전송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status_settings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SETINFO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부팅할 때 보내되</a:t>
                      </a:r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하루에 한번만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</a:t>
                      </a:r>
                      <a:endParaRPr lang="ko-KR" altLang="en-US" sz="1000" b="0" i="0" u="none" strike="noStrike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99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status_usb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부팅 후 인식한 초기값 전송</a:t>
                      </a:r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변경사항이 있으면 전송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99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status_hdmi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SHDMI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부팅 후 인식한 초기값 전송</a:t>
                      </a:r>
                      <a:r>
                        <a:rPr lang="en-US" altLang="ko-KR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변경사항이 있으면 전송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key_input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event 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current_volume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볼륨키를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누를때</a:t>
                      </a:r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prism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osd_in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OSDIN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currentCenterPageName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osd_out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OSDOUT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en-US" altLang="ko-KR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urrentCenterPageName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error_system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ERSYS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b="1" i="0" u="none" strike="noStrike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Live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error_ui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ERUI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상에 표시되는 에러메시지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error_cas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ERCAS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Live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block(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get_epg_start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IPEPG Down start 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get_epg_end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IPEPG Down end(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check_ota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CKO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OTA detect(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download_start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OTA Down start(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download_end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OTA Down done(</a:t>
                      </a:r>
                      <a:r>
                        <a:rPr lang="ko-KR" altLang="en-US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필요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205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TVPortal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application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99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APPOUT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TVPortal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application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Reporting Interface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ERIN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  <a:tr h="121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auto_delete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자동삭제 기능을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수행할때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(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시점은 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Obama </a:t>
                      </a:r>
                      <a:r>
                        <a:rPr lang="ko-KR" altLang="en-US" sz="10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만알고있음</a:t>
                      </a:r>
                      <a:r>
                        <a:rPr lang="en-US" altLang="ko-KR" sz="10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50" marR="4450" marT="4450" marB="0"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43200" y="5416085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2015_10 log format v2.0.xlsx</a:t>
            </a:r>
          </a:p>
        </p:txBody>
      </p:sp>
    </p:spTree>
    <p:extLst>
      <p:ext uri="{BB962C8B-B14F-4D97-AF65-F5344CB8AC3E}">
        <p14:creationId xmlns:p14="http://schemas.microsoft.com/office/powerpoint/2010/main" val="23489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esignmasterBW_20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_designmasterBW_2005">
      <a:majorFont>
        <a:latin typeface="Arial Narrow"/>
        <a:ea typeface="굴림"/>
        <a:cs typeface=""/>
      </a:majorFont>
      <a:minorFont>
        <a:latin typeface="Arial Narrow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>
            <a:solidFill>
              <a:schemeClr val="tx1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designmasterBW_20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esignmasterBW_200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esignmasterBW_20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ppt_designmasterBW_2005</Template>
  <TotalTime>9282</TotalTime>
  <Words>1197</Words>
  <Application>Microsoft Office PowerPoint</Application>
  <PresentationFormat>화면 슬라이드 쇼(4:3)</PresentationFormat>
  <Paragraphs>497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Arial</vt:lpstr>
      <vt:lpstr>Arial Narrow</vt:lpstr>
      <vt:lpstr>Consolas</vt:lpstr>
      <vt:lpstr>Wingdings</vt:lpstr>
      <vt:lpstr>ppt_designmasterBW_2005</vt:lpstr>
      <vt:lpstr>Trauma Technical Report And Unknown error MAnager</vt:lpstr>
      <vt:lpstr>Trauma</vt:lpstr>
      <vt:lpstr>Trauma-Interface</vt:lpstr>
      <vt:lpstr>Trauma-Process</vt:lpstr>
      <vt:lpstr>Trauma-Process</vt:lpstr>
      <vt:lpstr>Trauma- AcceptPrivacy</vt:lpstr>
      <vt:lpstr>Trauma- login</vt:lpstr>
      <vt:lpstr>Statistics</vt:lpstr>
      <vt:lpstr>Statistics – system</vt:lpstr>
      <vt:lpstr>Statistics – event</vt:lpstr>
      <vt:lpstr>Statistics-Report 흐름도</vt:lpstr>
      <vt:lpstr>ERIN</vt:lpstr>
      <vt:lpstr>ERIN-Interface</vt:lpstr>
      <vt:lpstr>ERIN-로그 관리</vt:lpstr>
      <vt:lpstr>ERIN-Report</vt:lpstr>
      <vt:lpstr>ERIN-TVPortal</vt:lpstr>
      <vt:lpstr>Crash Report</vt:lpstr>
      <vt:lpstr>Crash Report 흐름도</vt:lpstr>
      <vt:lpstr>Crash Report-TVPortal</vt:lpstr>
      <vt:lpstr>LogFilter(1)</vt:lpstr>
      <vt:lpstr>LogFilter(2)</vt:lpstr>
      <vt:lpstr>LogFilter-흐름도</vt:lpstr>
      <vt:lpstr>CMD-trauma_cmd.c</vt:lpstr>
      <vt:lpstr>참고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HUMAX</dc:title>
  <dc:creator>leejooh</dc:creator>
  <cp:lastModifiedBy>김진호</cp:lastModifiedBy>
  <cp:revision>958</cp:revision>
  <dcterms:created xsi:type="dcterms:W3CDTF">2006-09-21T23:36:14Z</dcterms:created>
  <dcterms:modified xsi:type="dcterms:W3CDTF">2016-02-22T07:07:46Z</dcterms:modified>
</cp:coreProperties>
</file>