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3" r:id="rId7"/>
    <p:sldId id="260" r:id="rId8"/>
    <p:sldId id="265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1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FF8D8-8C22-BDF6-1AD7-E9919BD3B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34B2C-6C37-9397-5E39-264DA6064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13F18-A847-F084-4BE3-DB4088314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33E-A8BF-4159-8C5B-62ABD488D41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A1557-E413-3CD1-D68E-F69887E9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FBF94-B6B1-788F-CB12-8C687E9F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E26E-6C8F-4286-8D72-2C92A6D1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3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A9318-6C02-608E-CCF6-6FA870F9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3166F-072A-441A-A9F6-5BDFB691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900B7-B337-06EC-D85E-41565E28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33E-A8BF-4159-8C5B-62ABD488D41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E7596-B5C2-7C2E-4F6E-5A120735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D4B73-CADE-4A1C-7087-1C0D6273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E26E-6C8F-4286-8D72-2C92A6D1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8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A38F2-DE56-13D8-E8F6-669666F12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76A0D-595B-FDDB-CC58-E46A18096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C5195-9A2D-E288-91CA-F0DB880C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33E-A8BF-4159-8C5B-62ABD488D41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9AAAF-99A3-38BC-45D6-6CBB1E8D9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F68EE-451D-F57A-06AA-939C7A4C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E26E-6C8F-4286-8D72-2C92A6D1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4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04A16-5579-BCC2-9780-9B8504BB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E3CD1-A35F-CFE3-3BCF-EDAA6C647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3E5EE-3980-0645-88F4-FED73CCF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33E-A8BF-4159-8C5B-62ABD488D41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F3B52-C08E-F21E-A677-6FD2117E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869EA-70C7-1E0B-8698-DB9C4688C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E26E-6C8F-4286-8D72-2C92A6D1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1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7B39-ADE3-5075-ABFB-FE5EEDE7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A144B-34AF-5404-BE65-0BAE74E1E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AE332-B0D6-7931-D646-474F9CBB0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33E-A8BF-4159-8C5B-62ABD488D41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B8E3E-AB94-3105-ACF3-2E0E96E16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1BBC6-43B3-8CC4-569C-B5DA9754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E26E-6C8F-4286-8D72-2C92A6D1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1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264B-C2BE-2B4B-F47D-FC830793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9C16B-B861-3536-DFA1-6C8521B7D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AEEBE-C2BE-154A-451A-B4546D2DE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711A0-5861-0ADA-E15F-74046B87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33E-A8BF-4159-8C5B-62ABD488D41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747B8-3F61-AC56-D339-0686DAB8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790C7-A522-9A9A-DD41-E5F64884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E26E-6C8F-4286-8D72-2C92A6D1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0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37908-BD0F-BD02-A091-8DA14FD98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A35B1-EB54-97FE-8164-AEC8E917A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0CC63-3779-095A-2520-669441026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DE2FC3-74AA-1E72-E205-38D4C630A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DE54C-7780-4068-4C28-22CA6143D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60D50-996A-301D-7789-7A1713A65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33E-A8BF-4159-8C5B-62ABD488D41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3C31EE-59BA-CD53-35F6-61BAB2F6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F6CDDB-9453-4177-0C84-59BB2E5F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E26E-6C8F-4286-8D72-2C92A6D1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1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CF96-F051-19D5-F1D2-4936FB04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54C3EF-C753-BEDE-1AF4-233EA3FE8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33E-A8BF-4159-8C5B-62ABD488D41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688D1-501B-41F4-3AE1-26E05577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19C46-6E8F-A90D-3CDB-452C86D7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E26E-6C8F-4286-8D72-2C92A6D1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6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49B94E-403C-770E-BD6F-133023E8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33E-A8BF-4159-8C5B-62ABD488D41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A2EFC6-566A-ACEE-1E13-951610A5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3C087-EFAF-0B87-5B3A-FB1C4E28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E26E-6C8F-4286-8D72-2C92A6D1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4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773DC-FACE-8BCF-AFB4-0206FDBF5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3045F-7CAB-9BF1-1E86-02F5150B3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9DBFF-2DD4-3167-58D8-43EF2C271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378AF-18D0-BCDE-762B-BB116A54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33E-A8BF-4159-8C5B-62ABD488D41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C8B46-2102-19A4-F581-D4D409C9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87603-711E-6EF1-19DC-07647AEE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E26E-6C8F-4286-8D72-2C92A6D1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3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E539-5DAB-A798-7754-A170CD67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B4ACD6-338D-1BD3-4AE9-90D26DDE9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F33BC-C01C-DA6F-2333-FD0E8DB68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8F056-5700-B39F-9C82-64BF1FAC3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33E-A8BF-4159-8C5B-62ABD488D41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6C302-25C5-DEC7-50A7-07E65251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4120C-2592-FCDA-3883-2F49D137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E26E-6C8F-4286-8D72-2C92A6D1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2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EE606E-BDAC-0EBD-0D50-88FE12C5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9A365-F725-52DF-1DD2-58D45E47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33C6B-F204-9703-C223-05B8E222AF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533E-A8BF-4159-8C5B-62ABD488D41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EA5EB-9641-CC4F-F0E2-80742DE49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30F7-B6A4-CBEF-E874-D5FBAEDAD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4E26E-6C8F-4286-8D72-2C92A6D1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9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343C3-2407-2F97-719B-31E48A8BA4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Accessibility4md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0A18C-FAA5-99EA-A66F-7848451887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CESP590 2023Winter</a:t>
            </a:r>
          </a:p>
          <a:p>
            <a:r>
              <a:rPr lang="en-US" dirty="0"/>
              <a:t>Jae Dong Hwang</a:t>
            </a:r>
          </a:p>
        </p:txBody>
      </p:sp>
    </p:spTree>
    <p:extLst>
      <p:ext uri="{BB962C8B-B14F-4D97-AF65-F5344CB8AC3E}">
        <p14:creationId xmlns:p14="http://schemas.microsoft.com/office/powerpoint/2010/main" val="3800401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4D1A4-31AC-A6B3-E88A-B6CFD3F9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ACFC9-4185-0AA2-415B-96C3C8E8C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9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50225-DAC8-287D-8AC5-C6FFA913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68551-88FB-3125-7B5D-BE0F935FD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#2 Website/App Accessibility Assessment</a:t>
            </a:r>
          </a:p>
          <a:p>
            <a:pPr lvl="1"/>
            <a:r>
              <a:rPr lang="en-US" dirty="0"/>
              <a:t>There are many tools available that checks the accessibility in website.</a:t>
            </a:r>
          </a:p>
          <a:p>
            <a:r>
              <a:rPr lang="en-US" dirty="0"/>
              <a:t>Noticed the separation pattern between publisher and validator.</a:t>
            </a:r>
          </a:p>
          <a:p>
            <a:pPr lvl="1"/>
            <a:r>
              <a:rPr lang="en-US" dirty="0"/>
              <a:t>Long feedback loop or development cost, i.e., re-deployment and validation.</a:t>
            </a:r>
          </a:p>
          <a:p>
            <a:r>
              <a:rPr lang="en-US" dirty="0"/>
              <a:t>Develop a toolset that improves the accessibility during the document publication.  Demonstrate the extensibility of the tool for future adaptability.</a:t>
            </a:r>
          </a:p>
          <a:p>
            <a:pPr lvl="1"/>
            <a:r>
              <a:rPr lang="en-US" dirty="0"/>
              <a:t>Baseline workflow: markdown -&gt; HTML (i.e., blog posting).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62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7783-87D4-4A7D-8A70-8311C4CC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 -&gt; HTML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D4AC2-EAD4-D025-6E45-359B92CFF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python-markdown library</a:t>
            </a:r>
          </a:p>
          <a:p>
            <a:r>
              <a:rPr lang="en-US" dirty="0"/>
              <a:t>Baseline 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4B1191-F6F3-5A2D-6853-9236DE72187E}"/>
              </a:ext>
            </a:extLst>
          </p:cNvPr>
          <p:cNvSpPr/>
          <p:nvPr/>
        </p:nvSpPr>
        <p:spPr>
          <a:xfrm>
            <a:off x="1349055" y="3429000"/>
            <a:ext cx="740139" cy="1303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*.md 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CE381C-0F62-B58E-7154-7010DE043A0D}"/>
              </a:ext>
            </a:extLst>
          </p:cNvPr>
          <p:cNvSpPr/>
          <p:nvPr/>
        </p:nvSpPr>
        <p:spPr>
          <a:xfrm>
            <a:off x="2552535" y="3420504"/>
            <a:ext cx="806932" cy="1303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Tokenizer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6C20D8-1B1A-5124-5109-BD29AE67BEF0}"/>
              </a:ext>
            </a:extLst>
          </p:cNvPr>
          <p:cNvSpPr/>
          <p:nvPr/>
        </p:nvSpPr>
        <p:spPr>
          <a:xfrm>
            <a:off x="3818847" y="3429000"/>
            <a:ext cx="846972" cy="1303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2F4552-9605-E6F0-5620-F731F6F5F14E}"/>
              </a:ext>
            </a:extLst>
          </p:cNvPr>
          <p:cNvSpPr/>
          <p:nvPr/>
        </p:nvSpPr>
        <p:spPr>
          <a:xfrm>
            <a:off x="5537673" y="3187086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root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44AF94-A768-2207-F410-655C0E538B06}"/>
              </a:ext>
            </a:extLst>
          </p:cNvPr>
          <p:cNvSpPr/>
          <p:nvPr/>
        </p:nvSpPr>
        <p:spPr>
          <a:xfrm>
            <a:off x="5185718" y="3686958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4BC6DC-32B6-D5ED-21CD-4961CF92CACB}"/>
              </a:ext>
            </a:extLst>
          </p:cNvPr>
          <p:cNvSpPr/>
          <p:nvPr/>
        </p:nvSpPr>
        <p:spPr>
          <a:xfrm>
            <a:off x="5871177" y="3686958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DAB91-3E8B-961B-310A-E390D0A275B2}"/>
              </a:ext>
            </a:extLst>
          </p:cNvPr>
          <p:cNvSpPr/>
          <p:nvPr/>
        </p:nvSpPr>
        <p:spPr>
          <a:xfrm>
            <a:off x="5185718" y="4204901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66FA26-8F98-06E9-0B98-D5A20C132284}"/>
              </a:ext>
            </a:extLst>
          </p:cNvPr>
          <p:cNvSpPr/>
          <p:nvPr/>
        </p:nvSpPr>
        <p:spPr>
          <a:xfrm>
            <a:off x="5871177" y="4191465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E6662-4C47-18AC-3C2C-20422FD3627C}"/>
              </a:ext>
            </a:extLst>
          </p:cNvPr>
          <p:cNvSpPr/>
          <p:nvPr/>
        </p:nvSpPr>
        <p:spPr>
          <a:xfrm>
            <a:off x="5537673" y="4657063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051C0E-6197-A970-BFFE-22336AC1D3F7}"/>
              </a:ext>
            </a:extLst>
          </p:cNvPr>
          <p:cNvSpPr/>
          <p:nvPr/>
        </p:nvSpPr>
        <p:spPr>
          <a:xfrm>
            <a:off x="6149324" y="4661739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img</a:t>
            </a:r>
            <a:endParaRPr lang="en-US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329F2B-6ADE-EDB1-A82E-680441D8F29B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5418418" y="3453615"/>
            <a:ext cx="351955" cy="233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66B3D3-0DC3-1B2B-D74D-7A5B93917D9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5770373" y="3453615"/>
            <a:ext cx="333504" cy="233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F88967-FA28-EEBE-E7E0-E4C39D583495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5418418" y="3953487"/>
            <a:ext cx="0" cy="251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E9C144-B57E-DF73-0AC6-5DF863389A34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6103877" y="3953487"/>
            <a:ext cx="0" cy="237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2070969-7F6B-C0C0-56FC-1531F71EB191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5770373" y="4457994"/>
            <a:ext cx="333504" cy="199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7C6993-0103-3E89-1D33-CB5183BBC09F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6103877" y="4457994"/>
            <a:ext cx="278147" cy="203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F5FA4AC-0A1A-68CC-3871-262EE4DBA6C8}"/>
              </a:ext>
            </a:extLst>
          </p:cNvPr>
          <p:cNvSpPr/>
          <p:nvPr/>
        </p:nvSpPr>
        <p:spPr>
          <a:xfrm>
            <a:off x="6989068" y="3429000"/>
            <a:ext cx="1134800" cy="1303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Post-Processor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691339D-EA5A-D4B3-2B9C-6E0ED5C4342A}"/>
              </a:ext>
            </a:extLst>
          </p:cNvPr>
          <p:cNvSpPr/>
          <p:nvPr/>
        </p:nvSpPr>
        <p:spPr>
          <a:xfrm>
            <a:off x="8462499" y="3420505"/>
            <a:ext cx="757422" cy="61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HTML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3355EC-E16E-F6B7-1E5E-06C59503F4A7}"/>
              </a:ext>
            </a:extLst>
          </p:cNvPr>
          <p:cNvSpPr/>
          <p:nvPr/>
        </p:nvSpPr>
        <p:spPr>
          <a:xfrm>
            <a:off x="8462499" y="4109086"/>
            <a:ext cx="757422" cy="61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No-Ops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4BB8E70-6E10-C573-E6A8-A0328364A03E}"/>
              </a:ext>
            </a:extLst>
          </p:cNvPr>
          <p:cNvCxnSpPr>
            <a:cxnSpLocks/>
            <a:stCxn id="30" idx="2"/>
            <a:endCxn id="4" idx="2"/>
          </p:cNvCxnSpPr>
          <p:nvPr/>
        </p:nvCxnSpPr>
        <p:spPr>
          <a:xfrm rot="5400000">
            <a:off x="5275921" y="1167652"/>
            <a:ext cx="8495" cy="7122085"/>
          </a:xfrm>
          <a:prstGeom prst="bentConnector3">
            <a:avLst>
              <a:gd name="adj1" fmla="val 78592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D303BCD-7793-E349-F2E4-22F8F46E45A6}"/>
              </a:ext>
            </a:extLst>
          </p:cNvPr>
          <p:cNvSpPr/>
          <p:nvPr/>
        </p:nvSpPr>
        <p:spPr>
          <a:xfrm>
            <a:off x="2206227" y="4013545"/>
            <a:ext cx="226553" cy="201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F2A9DE9-C7E3-B2F3-8E41-66D5F5767E00}"/>
              </a:ext>
            </a:extLst>
          </p:cNvPr>
          <p:cNvSpPr/>
          <p:nvPr/>
        </p:nvSpPr>
        <p:spPr>
          <a:xfrm>
            <a:off x="3476506" y="3994956"/>
            <a:ext cx="226553" cy="2019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BED33F85-699F-95B1-401E-E281A9D120E1}"/>
              </a:ext>
            </a:extLst>
          </p:cNvPr>
          <p:cNvSpPr/>
          <p:nvPr/>
        </p:nvSpPr>
        <p:spPr>
          <a:xfrm>
            <a:off x="4792476" y="3975756"/>
            <a:ext cx="226553" cy="2019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60590C02-D8C9-28BD-4EA4-BB6533CF6FAD}"/>
              </a:ext>
            </a:extLst>
          </p:cNvPr>
          <p:cNvSpPr/>
          <p:nvPr/>
        </p:nvSpPr>
        <p:spPr>
          <a:xfrm>
            <a:off x="6626006" y="3971508"/>
            <a:ext cx="226553" cy="2019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3E5FF202-118B-51FA-4037-D300C63017E3}"/>
              </a:ext>
            </a:extLst>
          </p:cNvPr>
          <p:cNvSpPr/>
          <p:nvPr/>
        </p:nvSpPr>
        <p:spPr>
          <a:xfrm rot="19863310">
            <a:off x="8179907" y="3897320"/>
            <a:ext cx="226553" cy="201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538D79E5-A837-39EC-415C-4D57D2952E6B}"/>
              </a:ext>
            </a:extLst>
          </p:cNvPr>
          <p:cNvSpPr/>
          <p:nvPr/>
        </p:nvSpPr>
        <p:spPr>
          <a:xfrm rot="1531308">
            <a:off x="8203498" y="4153594"/>
            <a:ext cx="226553" cy="201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2F1970-44DE-9957-AD6D-D522E60872E9}"/>
              </a:ext>
            </a:extLst>
          </p:cNvPr>
          <p:cNvSpPr/>
          <p:nvPr/>
        </p:nvSpPr>
        <p:spPr>
          <a:xfrm>
            <a:off x="9601192" y="3420505"/>
            <a:ext cx="1018970" cy="61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Deploy/</a:t>
            </a:r>
          </a:p>
          <a:p>
            <a:pPr algn="ctr"/>
            <a:r>
              <a:rPr lang="en-US" sz="1200" dirty="0"/>
              <a:t>Publish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7134AA49-B202-1A35-11D6-04389B34C8BC}"/>
              </a:ext>
            </a:extLst>
          </p:cNvPr>
          <p:cNvSpPr/>
          <p:nvPr/>
        </p:nvSpPr>
        <p:spPr>
          <a:xfrm>
            <a:off x="9321328" y="3681167"/>
            <a:ext cx="203429" cy="201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B30926-8FB2-1E27-ABFC-62FED468374E}"/>
              </a:ext>
            </a:extLst>
          </p:cNvPr>
          <p:cNvSpPr txBox="1"/>
          <p:nvPr/>
        </p:nvSpPr>
        <p:spPr>
          <a:xfrm>
            <a:off x="4905809" y="5441535"/>
            <a:ext cx="688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Editing</a:t>
            </a:r>
          </a:p>
        </p:txBody>
      </p:sp>
    </p:spTree>
    <p:extLst>
      <p:ext uri="{BB962C8B-B14F-4D97-AF65-F5344CB8AC3E}">
        <p14:creationId xmlns:p14="http://schemas.microsoft.com/office/powerpoint/2010/main" val="152097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57750-5ABC-33B6-95F4-1EB8393C1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Experiment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B2279-C7C0-5B06-C3BF-66D7D2387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Accessibility Check in markdown file</a:t>
            </a:r>
          </a:p>
          <a:p>
            <a:r>
              <a:rPr lang="en-US" dirty="0"/>
              <a:t>Add a new syntax that allows the authors to decorate to HTML attribute.</a:t>
            </a:r>
          </a:p>
          <a:p>
            <a:r>
              <a:rPr lang="en-US" dirty="0"/>
              <a:t>Extending the accessibility check on non-text content</a:t>
            </a:r>
          </a:p>
        </p:txBody>
      </p:sp>
    </p:spTree>
    <p:extLst>
      <p:ext uri="{BB962C8B-B14F-4D97-AF65-F5344CB8AC3E}">
        <p14:creationId xmlns:p14="http://schemas.microsoft.com/office/powerpoint/2010/main" val="827021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7783-87D4-4A7D-8A70-8311C4CC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D4AC2-EAD4-D025-6E45-359B92CFF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format check; Title</a:t>
            </a:r>
          </a:p>
          <a:p>
            <a:r>
              <a:rPr lang="en-US" dirty="0"/>
              <a:t>Implemented visitor class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2F4552-9605-E6F0-5620-F731F6F5F14E}"/>
              </a:ext>
            </a:extLst>
          </p:cNvPr>
          <p:cNvSpPr/>
          <p:nvPr/>
        </p:nvSpPr>
        <p:spPr>
          <a:xfrm>
            <a:off x="5899907" y="3731248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root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44AF94-A768-2207-F410-655C0E538B06}"/>
              </a:ext>
            </a:extLst>
          </p:cNvPr>
          <p:cNvSpPr/>
          <p:nvPr/>
        </p:nvSpPr>
        <p:spPr>
          <a:xfrm>
            <a:off x="5547952" y="4231120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4BC6DC-32B6-D5ED-21CD-4961CF92CACB}"/>
              </a:ext>
            </a:extLst>
          </p:cNvPr>
          <p:cNvSpPr/>
          <p:nvPr/>
        </p:nvSpPr>
        <p:spPr>
          <a:xfrm>
            <a:off x="6233411" y="4231120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DAB91-3E8B-961B-310A-E390D0A275B2}"/>
              </a:ext>
            </a:extLst>
          </p:cNvPr>
          <p:cNvSpPr/>
          <p:nvPr/>
        </p:nvSpPr>
        <p:spPr>
          <a:xfrm>
            <a:off x="5547952" y="4749063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66FA26-8F98-06E9-0B98-D5A20C132284}"/>
              </a:ext>
            </a:extLst>
          </p:cNvPr>
          <p:cNvSpPr/>
          <p:nvPr/>
        </p:nvSpPr>
        <p:spPr>
          <a:xfrm>
            <a:off x="6233411" y="4735627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E6662-4C47-18AC-3C2C-20422FD3627C}"/>
              </a:ext>
            </a:extLst>
          </p:cNvPr>
          <p:cNvSpPr/>
          <p:nvPr/>
        </p:nvSpPr>
        <p:spPr>
          <a:xfrm>
            <a:off x="5899907" y="5201225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img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051C0E-6197-A970-BFFE-22336AC1D3F7}"/>
              </a:ext>
            </a:extLst>
          </p:cNvPr>
          <p:cNvSpPr/>
          <p:nvPr/>
        </p:nvSpPr>
        <p:spPr>
          <a:xfrm>
            <a:off x="6511558" y="5205901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img</a:t>
            </a:r>
            <a:endParaRPr lang="en-US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329F2B-6ADE-EDB1-A82E-680441D8F29B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5780652" y="3997777"/>
            <a:ext cx="351955" cy="233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66B3D3-0DC3-1B2B-D74D-7A5B93917D9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6132607" y="3997777"/>
            <a:ext cx="333504" cy="233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F88967-FA28-EEBE-E7E0-E4C39D583495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5780652" y="4497649"/>
            <a:ext cx="0" cy="251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E9C144-B57E-DF73-0AC6-5DF863389A34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6466111" y="4497649"/>
            <a:ext cx="0" cy="237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2070969-7F6B-C0C0-56FC-1531F71EB191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6132607" y="5002156"/>
            <a:ext cx="333504" cy="199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7C6993-0103-3E89-1D33-CB5183BBC09F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6466111" y="5002156"/>
            <a:ext cx="278147" cy="203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E8051C-CED6-3BB0-4478-90560670D634}"/>
              </a:ext>
            </a:extLst>
          </p:cNvPr>
          <p:cNvCxnSpPr>
            <a:cxnSpLocks/>
            <a:stCxn id="20" idx="1"/>
            <a:endCxn id="7" idx="3"/>
          </p:cNvCxnSpPr>
          <p:nvPr/>
        </p:nvCxnSpPr>
        <p:spPr>
          <a:xfrm flipH="1">
            <a:off x="6365307" y="3462937"/>
            <a:ext cx="1425589" cy="40157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C10D7E-7033-C64C-54AA-5901812171BA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744258" y="5472430"/>
            <a:ext cx="414733" cy="44061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FFA16CA-BFC3-7C7B-DBEE-13AED93F233B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132607" y="5467754"/>
            <a:ext cx="0" cy="44528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64AB6E1-656A-0462-A5F5-50D3B7BF2170}"/>
              </a:ext>
            </a:extLst>
          </p:cNvPr>
          <p:cNvSpPr/>
          <p:nvPr/>
        </p:nvSpPr>
        <p:spPr>
          <a:xfrm>
            <a:off x="7360663" y="3397518"/>
            <a:ext cx="3583928" cy="888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BE0D600-BE87-2706-095F-9AC48E9C3975}"/>
              </a:ext>
            </a:extLst>
          </p:cNvPr>
          <p:cNvSpPr/>
          <p:nvPr/>
        </p:nvSpPr>
        <p:spPr>
          <a:xfrm>
            <a:off x="7502471" y="3296222"/>
            <a:ext cx="3583928" cy="888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1485519-8616-E7C0-48DB-393BABA960ED}"/>
              </a:ext>
            </a:extLst>
          </p:cNvPr>
          <p:cNvSpPr/>
          <p:nvPr/>
        </p:nvSpPr>
        <p:spPr>
          <a:xfrm>
            <a:off x="7644279" y="3149438"/>
            <a:ext cx="3583928" cy="888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75FD3F0-A75F-F2B8-BB7C-3C9C789C7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896" y="3010436"/>
            <a:ext cx="3629532" cy="905001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2663F30-7C2A-27C1-C460-CD418207D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25" y="3162602"/>
            <a:ext cx="4996419" cy="658619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4691830-0AE7-15F7-CAB1-1A6F6535A002}"/>
              </a:ext>
            </a:extLst>
          </p:cNvPr>
          <p:cNvCxnSpPr>
            <a:cxnSpLocks/>
            <a:stCxn id="73" idx="3"/>
            <a:endCxn id="7" idx="1"/>
          </p:cNvCxnSpPr>
          <p:nvPr/>
        </p:nvCxnSpPr>
        <p:spPr>
          <a:xfrm>
            <a:off x="5406144" y="3491912"/>
            <a:ext cx="493763" cy="37260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A417F8AD-7095-E300-D672-DC3D9875D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90" y="4231120"/>
            <a:ext cx="4048690" cy="219106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EE996E0-6B8D-37A5-1D03-42136097DDCC}"/>
              </a:ext>
            </a:extLst>
          </p:cNvPr>
          <p:cNvCxnSpPr>
            <a:cxnSpLocks/>
            <a:stCxn id="7" idx="1"/>
            <a:endCxn id="79" idx="3"/>
          </p:cNvCxnSpPr>
          <p:nvPr/>
        </p:nvCxnSpPr>
        <p:spPr>
          <a:xfrm flipH="1">
            <a:off x="4707780" y="3864513"/>
            <a:ext cx="1192127" cy="47616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F75535E9-3E26-3896-DF17-3E4AB166B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0684" y="5988148"/>
            <a:ext cx="8630854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4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84FB3-EB4E-E835-872E-A92E3E24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Syntax for Attributes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2667B9-617E-CF49-F41D-ECF29F0CC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465" y="5230559"/>
            <a:ext cx="3419952" cy="3810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D44756-64F3-3002-B437-EBBCA85D0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663" y="5314257"/>
            <a:ext cx="3372321" cy="20005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43200A6-3473-DAD3-DEA7-D5A736DD5357}"/>
              </a:ext>
            </a:extLst>
          </p:cNvPr>
          <p:cNvSpPr/>
          <p:nvPr/>
        </p:nvSpPr>
        <p:spPr>
          <a:xfrm>
            <a:off x="938394" y="1878892"/>
            <a:ext cx="740139" cy="1303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*.md file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4A667A-01CF-F715-E467-17E5B058CB44}"/>
              </a:ext>
            </a:extLst>
          </p:cNvPr>
          <p:cNvSpPr/>
          <p:nvPr/>
        </p:nvSpPr>
        <p:spPr>
          <a:xfrm>
            <a:off x="2141874" y="1870396"/>
            <a:ext cx="806932" cy="1303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Tokenizer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64F404-CE8C-DE53-4330-B0897C4716FC}"/>
              </a:ext>
            </a:extLst>
          </p:cNvPr>
          <p:cNvSpPr/>
          <p:nvPr/>
        </p:nvSpPr>
        <p:spPr>
          <a:xfrm>
            <a:off x="3408186" y="1878892"/>
            <a:ext cx="846972" cy="1303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Parser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AE1DF7-8F0B-5D21-5C5C-103E32465BA0}"/>
              </a:ext>
            </a:extLst>
          </p:cNvPr>
          <p:cNvSpPr/>
          <p:nvPr/>
        </p:nvSpPr>
        <p:spPr>
          <a:xfrm>
            <a:off x="5127012" y="1636978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root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128ACD-543A-3019-7E46-734A97874D68}"/>
              </a:ext>
            </a:extLst>
          </p:cNvPr>
          <p:cNvSpPr/>
          <p:nvPr/>
        </p:nvSpPr>
        <p:spPr>
          <a:xfrm>
            <a:off x="4775057" y="2136850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14DC6B-8C79-EF36-68EB-DDB15936979E}"/>
              </a:ext>
            </a:extLst>
          </p:cNvPr>
          <p:cNvSpPr/>
          <p:nvPr/>
        </p:nvSpPr>
        <p:spPr>
          <a:xfrm>
            <a:off x="5460516" y="2136850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E1D1D7-8FAB-0016-E3F5-21C3A55FB433}"/>
              </a:ext>
            </a:extLst>
          </p:cNvPr>
          <p:cNvSpPr/>
          <p:nvPr/>
        </p:nvSpPr>
        <p:spPr>
          <a:xfrm>
            <a:off x="4775057" y="2654793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19FC41-272C-3A9A-CCD7-3F32257F769C}"/>
              </a:ext>
            </a:extLst>
          </p:cNvPr>
          <p:cNvSpPr/>
          <p:nvPr/>
        </p:nvSpPr>
        <p:spPr>
          <a:xfrm>
            <a:off x="5460516" y="2641357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57C4E7-A74A-AD67-76F6-604C7FC5C0D3}"/>
              </a:ext>
            </a:extLst>
          </p:cNvPr>
          <p:cNvSpPr/>
          <p:nvPr/>
        </p:nvSpPr>
        <p:spPr>
          <a:xfrm>
            <a:off x="5127012" y="3106955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img</a:t>
            </a:r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B01D9D-0DB0-8643-561C-A4A6CA74D028}"/>
              </a:ext>
            </a:extLst>
          </p:cNvPr>
          <p:cNvSpPr/>
          <p:nvPr/>
        </p:nvSpPr>
        <p:spPr>
          <a:xfrm>
            <a:off x="5738663" y="3111631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img</a:t>
            </a:r>
            <a:endParaRPr lang="en-US" sz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C63BEC2-D5E6-46BB-F9A0-15F61D76074C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5007757" y="1903507"/>
            <a:ext cx="351955" cy="233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2F8111-9D09-3B25-8EF7-29ACF146DFD4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>
            <a:off x="5359712" y="1903507"/>
            <a:ext cx="333504" cy="233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1E76489-51BB-B1F5-6ED2-E8CCED8F5D9C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>
            <a:off x="5007757" y="2403379"/>
            <a:ext cx="0" cy="251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8A7C1D9-999D-3C3D-2B11-31238107C98C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5693216" y="2403379"/>
            <a:ext cx="0" cy="237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59E33FC-DE55-CE40-D4D2-AE610B535704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 flipH="1">
            <a:off x="5359712" y="2907886"/>
            <a:ext cx="333504" cy="199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61ADBA-D8F7-3098-C4FC-A64215B6E2A3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>
            <a:off x="5693216" y="2907886"/>
            <a:ext cx="278147" cy="203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E25EF0A-5416-F79C-339D-D3B99938FCBF}"/>
              </a:ext>
            </a:extLst>
          </p:cNvPr>
          <p:cNvSpPr/>
          <p:nvPr/>
        </p:nvSpPr>
        <p:spPr>
          <a:xfrm>
            <a:off x="7548840" y="1878892"/>
            <a:ext cx="1134800" cy="1303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Post-Processor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7DAE7D-8900-5EAA-92A0-B3DB0F7AC688}"/>
              </a:ext>
            </a:extLst>
          </p:cNvPr>
          <p:cNvSpPr/>
          <p:nvPr/>
        </p:nvSpPr>
        <p:spPr>
          <a:xfrm>
            <a:off x="9022271" y="1870397"/>
            <a:ext cx="757422" cy="61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HTML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79CE328-6F19-50E8-63FC-923A8B0942FA}"/>
              </a:ext>
            </a:extLst>
          </p:cNvPr>
          <p:cNvSpPr/>
          <p:nvPr/>
        </p:nvSpPr>
        <p:spPr>
          <a:xfrm>
            <a:off x="9022271" y="2558978"/>
            <a:ext cx="757422" cy="61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No-Ops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93EF4F4-A93A-70AE-30C1-D4386B57AB00}"/>
              </a:ext>
            </a:extLst>
          </p:cNvPr>
          <p:cNvCxnSpPr>
            <a:cxnSpLocks/>
            <a:stCxn id="39" idx="2"/>
            <a:endCxn id="21" idx="2"/>
          </p:cNvCxnSpPr>
          <p:nvPr/>
        </p:nvCxnSpPr>
        <p:spPr>
          <a:xfrm rot="5400000">
            <a:off x="5350476" y="-867673"/>
            <a:ext cx="8495" cy="8092518"/>
          </a:xfrm>
          <a:prstGeom prst="bentConnector3">
            <a:avLst>
              <a:gd name="adj1" fmla="val 7943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87CCD383-D319-9DCC-28E1-B1D2CFA4D975}"/>
              </a:ext>
            </a:extLst>
          </p:cNvPr>
          <p:cNvSpPr/>
          <p:nvPr/>
        </p:nvSpPr>
        <p:spPr>
          <a:xfrm>
            <a:off x="1795566" y="2463437"/>
            <a:ext cx="226553" cy="201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46DABA0A-CD6D-B879-1EFE-D183653791E9}"/>
              </a:ext>
            </a:extLst>
          </p:cNvPr>
          <p:cNvSpPr/>
          <p:nvPr/>
        </p:nvSpPr>
        <p:spPr>
          <a:xfrm>
            <a:off x="3065845" y="2444848"/>
            <a:ext cx="226553" cy="2019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AABC9B21-1A75-E695-B67B-AF8B2985D309}"/>
              </a:ext>
            </a:extLst>
          </p:cNvPr>
          <p:cNvSpPr/>
          <p:nvPr/>
        </p:nvSpPr>
        <p:spPr>
          <a:xfrm>
            <a:off x="4381815" y="2425648"/>
            <a:ext cx="226553" cy="2019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23A42A0D-B128-7A70-ED03-12882B86724A}"/>
              </a:ext>
            </a:extLst>
          </p:cNvPr>
          <p:cNvSpPr/>
          <p:nvPr/>
        </p:nvSpPr>
        <p:spPr>
          <a:xfrm>
            <a:off x="7185778" y="2421400"/>
            <a:ext cx="226553" cy="2019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ABEDED7E-286D-2401-D3DF-47B15D0F5F20}"/>
              </a:ext>
            </a:extLst>
          </p:cNvPr>
          <p:cNvSpPr/>
          <p:nvPr/>
        </p:nvSpPr>
        <p:spPr>
          <a:xfrm rot="19863310">
            <a:off x="8739679" y="2347212"/>
            <a:ext cx="226553" cy="201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33ECF212-1C5A-6569-A306-81347E496E9E}"/>
              </a:ext>
            </a:extLst>
          </p:cNvPr>
          <p:cNvSpPr/>
          <p:nvPr/>
        </p:nvSpPr>
        <p:spPr>
          <a:xfrm rot="1531308">
            <a:off x="8763270" y="2603486"/>
            <a:ext cx="226553" cy="201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49FDFC-4AFE-3C6C-D392-14640619989D}"/>
              </a:ext>
            </a:extLst>
          </p:cNvPr>
          <p:cNvSpPr/>
          <p:nvPr/>
        </p:nvSpPr>
        <p:spPr>
          <a:xfrm>
            <a:off x="10160964" y="1870397"/>
            <a:ext cx="1018970" cy="61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Deploy/</a:t>
            </a:r>
          </a:p>
          <a:p>
            <a:pPr algn="ctr"/>
            <a:r>
              <a:rPr lang="en-US" sz="1200" dirty="0"/>
              <a:t>Publish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62C61B41-B3E3-B64C-4061-AD4757C5584D}"/>
              </a:ext>
            </a:extLst>
          </p:cNvPr>
          <p:cNvSpPr/>
          <p:nvPr/>
        </p:nvSpPr>
        <p:spPr>
          <a:xfrm>
            <a:off x="9881100" y="2131059"/>
            <a:ext cx="203429" cy="201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D78B2E2-E25D-A387-A1E9-FF0040707A7D}"/>
              </a:ext>
            </a:extLst>
          </p:cNvPr>
          <p:cNvSpPr/>
          <p:nvPr/>
        </p:nvSpPr>
        <p:spPr>
          <a:xfrm rot="10800000">
            <a:off x="6724937" y="1875041"/>
            <a:ext cx="278144" cy="1303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200" dirty="0"/>
              <a:t>Visitor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8BFE4711-12E2-1362-D7E5-A066B24D65A3}"/>
              </a:ext>
            </a:extLst>
          </p:cNvPr>
          <p:cNvSpPr/>
          <p:nvPr/>
        </p:nvSpPr>
        <p:spPr>
          <a:xfrm>
            <a:off x="6314696" y="2415906"/>
            <a:ext cx="226553" cy="2019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Left 74">
            <a:extLst>
              <a:ext uri="{FF2B5EF4-FFF2-40B4-BE49-F238E27FC236}">
                <a16:creationId xmlns:a16="http://schemas.microsoft.com/office/drawing/2014/main" id="{6FD46202-B625-E2E5-1475-E63048E80D2E}"/>
              </a:ext>
            </a:extLst>
          </p:cNvPr>
          <p:cNvSpPr/>
          <p:nvPr/>
        </p:nvSpPr>
        <p:spPr>
          <a:xfrm>
            <a:off x="4848609" y="3619593"/>
            <a:ext cx="1487606" cy="4574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Editing</a:t>
            </a: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5C418CE4-C36E-7699-4AF9-0FD223EAFBA4}"/>
              </a:ext>
            </a:extLst>
          </p:cNvPr>
          <p:cNvSpPr/>
          <p:nvPr/>
        </p:nvSpPr>
        <p:spPr>
          <a:xfrm>
            <a:off x="4848609" y="4689009"/>
            <a:ext cx="1355454" cy="457467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B3A02917-6660-F94D-0FCB-53CEBF03D3B7}"/>
              </a:ext>
            </a:extLst>
          </p:cNvPr>
          <p:cNvSpPr/>
          <p:nvPr/>
        </p:nvSpPr>
        <p:spPr>
          <a:xfrm rot="10800000">
            <a:off x="4782789" y="5682091"/>
            <a:ext cx="1355454" cy="45746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F50EB7-892B-B75A-9B23-B55EFFA443D2}"/>
              </a:ext>
            </a:extLst>
          </p:cNvPr>
          <p:cNvSpPr/>
          <p:nvPr/>
        </p:nvSpPr>
        <p:spPr>
          <a:xfrm rot="10800000">
            <a:off x="9439551" y="889452"/>
            <a:ext cx="278144" cy="370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7C5FF9-E30B-7FE0-C95B-5BF67E669A59}"/>
              </a:ext>
            </a:extLst>
          </p:cNvPr>
          <p:cNvSpPr txBox="1"/>
          <p:nvPr/>
        </p:nvSpPr>
        <p:spPr>
          <a:xfrm>
            <a:off x="9708559" y="913157"/>
            <a:ext cx="1558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: Registered Visitor</a:t>
            </a:r>
          </a:p>
        </p:txBody>
      </p:sp>
    </p:spTree>
    <p:extLst>
      <p:ext uri="{BB962C8B-B14F-4D97-AF65-F5344CB8AC3E}">
        <p14:creationId xmlns:p14="http://schemas.microsoft.com/office/powerpoint/2010/main" val="209520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84FB3-EB4E-E835-872E-A92E3E24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Decorating Attributes – Chain of Responsibility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200A6-3473-DAD3-DEA7-D5A736DD5357}"/>
              </a:ext>
            </a:extLst>
          </p:cNvPr>
          <p:cNvSpPr/>
          <p:nvPr/>
        </p:nvSpPr>
        <p:spPr>
          <a:xfrm>
            <a:off x="899398" y="1878892"/>
            <a:ext cx="740139" cy="1303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*.md file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4A667A-01CF-F715-E467-17E5B058CB44}"/>
              </a:ext>
            </a:extLst>
          </p:cNvPr>
          <p:cNvSpPr/>
          <p:nvPr/>
        </p:nvSpPr>
        <p:spPr>
          <a:xfrm>
            <a:off x="2102878" y="1870396"/>
            <a:ext cx="806932" cy="1303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Tokenizer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64F404-CE8C-DE53-4330-B0897C4716FC}"/>
              </a:ext>
            </a:extLst>
          </p:cNvPr>
          <p:cNvSpPr/>
          <p:nvPr/>
        </p:nvSpPr>
        <p:spPr>
          <a:xfrm>
            <a:off x="3369190" y="1878892"/>
            <a:ext cx="846972" cy="1303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Parser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AE1DF7-8F0B-5D21-5C5C-103E32465BA0}"/>
              </a:ext>
            </a:extLst>
          </p:cNvPr>
          <p:cNvSpPr/>
          <p:nvPr/>
        </p:nvSpPr>
        <p:spPr>
          <a:xfrm>
            <a:off x="5088016" y="1636978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root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128ACD-543A-3019-7E46-734A97874D68}"/>
              </a:ext>
            </a:extLst>
          </p:cNvPr>
          <p:cNvSpPr/>
          <p:nvPr/>
        </p:nvSpPr>
        <p:spPr>
          <a:xfrm>
            <a:off x="4736061" y="2136850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14DC6B-8C79-EF36-68EB-DDB15936979E}"/>
              </a:ext>
            </a:extLst>
          </p:cNvPr>
          <p:cNvSpPr/>
          <p:nvPr/>
        </p:nvSpPr>
        <p:spPr>
          <a:xfrm>
            <a:off x="5421520" y="2136850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E1D1D7-8FAB-0016-E3F5-21C3A55FB433}"/>
              </a:ext>
            </a:extLst>
          </p:cNvPr>
          <p:cNvSpPr/>
          <p:nvPr/>
        </p:nvSpPr>
        <p:spPr>
          <a:xfrm>
            <a:off x="4736061" y="2654793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19FC41-272C-3A9A-CCD7-3F32257F769C}"/>
              </a:ext>
            </a:extLst>
          </p:cNvPr>
          <p:cNvSpPr/>
          <p:nvPr/>
        </p:nvSpPr>
        <p:spPr>
          <a:xfrm>
            <a:off x="5421520" y="2641357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57C4E7-A74A-AD67-76F6-604C7FC5C0D3}"/>
              </a:ext>
            </a:extLst>
          </p:cNvPr>
          <p:cNvSpPr/>
          <p:nvPr/>
        </p:nvSpPr>
        <p:spPr>
          <a:xfrm>
            <a:off x="5088016" y="3106955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img</a:t>
            </a:r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B01D9D-0DB0-8643-561C-A4A6CA74D028}"/>
              </a:ext>
            </a:extLst>
          </p:cNvPr>
          <p:cNvSpPr/>
          <p:nvPr/>
        </p:nvSpPr>
        <p:spPr>
          <a:xfrm>
            <a:off x="5699667" y="3111631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img</a:t>
            </a:r>
            <a:endParaRPr lang="en-US" sz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C63BEC2-D5E6-46BB-F9A0-15F61D76074C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4968761" y="1903507"/>
            <a:ext cx="351955" cy="233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2F8111-9D09-3B25-8EF7-29ACF146DFD4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>
            <a:off x="5320716" y="1903507"/>
            <a:ext cx="333504" cy="233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1E76489-51BB-B1F5-6ED2-E8CCED8F5D9C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>
            <a:off x="4968761" y="2403379"/>
            <a:ext cx="0" cy="251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8A7C1D9-999D-3C3D-2B11-31238107C98C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5654220" y="2403379"/>
            <a:ext cx="0" cy="237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59E33FC-DE55-CE40-D4D2-AE610B535704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 flipH="1">
            <a:off x="5320716" y="2907886"/>
            <a:ext cx="333504" cy="199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61ADBA-D8F7-3098-C4FC-A64215B6E2A3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>
            <a:off x="5654220" y="2907886"/>
            <a:ext cx="278147" cy="203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E25EF0A-5416-F79C-339D-D3B99938FCBF}"/>
              </a:ext>
            </a:extLst>
          </p:cNvPr>
          <p:cNvSpPr/>
          <p:nvPr/>
        </p:nvSpPr>
        <p:spPr>
          <a:xfrm>
            <a:off x="7843522" y="1878892"/>
            <a:ext cx="1134800" cy="1303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Post-Processor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7DAE7D-8900-5EAA-92A0-B3DB0F7AC688}"/>
              </a:ext>
            </a:extLst>
          </p:cNvPr>
          <p:cNvSpPr/>
          <p:nvPr/>
        </p:nvSpPr>
        <p:spPr>
          <a:xfrm>
            <a:off x="9316953" y="1870397"/>
            <a:ext cx="757422" cy="61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HTML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79CE328-6F19-50E8-63FC-923A8B0942FA}"/>
              </a:ext>
            </a:extLst>
          </p:cNvPr>
          <p:cNvSpPr/>
          <p:nvPr/>
        </p:nvSpPr>
        <p:spPr>
          <a:xfrm>
            <a:off x="9316953" y="2558978"/>
            <a:ext cx="757422" cy="61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No-Ops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93EF4F4-A93A-70AE-30C1-D4386B57AB00}"/>
              </a:ext>
            </a:extLst>
          </p:cNvPr>
          <p:cNvCxnSpPr>
            <a:cxnSpLocks/>
            <a:stCxn id="39" idx="2"/>
            <a:endCxn id="21" idx="2"/>
          </p:cNvCxnSpPr>
          <p:nvPr/>
        </p:nvCxnSpPr>
        <p:spPr>
          <a:xfrm rot="5400000">
            <a:off x="5478319" y="-1034512"/>
            <a:ext cx="8495" cy="8426196"/>
          </a:xfrm>
          <a:prstGeom prst="bentConnector3">
            <a:avLst>
              <a:gd name="adj1" fmla="val 79944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87CCD383-D319-9DCC-28E1-B1D2CFA4D975}"/>
              </a:ext>
            </a:extLst>
          </p:cNvPr>
          <p:cNvSpPr/>
          <p:nvPr/>
        </p:nvSpPr>
        <p:spPr>
          <a:xfrm>
            <a:off x="1756570" y="2463437"/>
            <a:ext cx="226553" cy="201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46DABA0A-CD6D-B879-1EFE-D183653791E9}"/>
              </a:ext>
            </a:extLst>
          </p:cNvPr>
          <p:cNvSpPr/>
          <p:nvPr/>
        </p:nvSpPr>
        <p:spPr>
          <a:xfrm>
            <a:off x="3026849" y="2444848"/>
            <a:ext cx="226553" cy="2019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AABC9B21-1A75-E695-B67B-AF8B2985D309}"/>
              </a:ext>
            </a:extLst>
          </p:cNvPr>
          <p:cNvSpPr/>
          <p:nvPr/>
        </p:nvSpPr>
        <p:spPr>
          <a:xfrm>
            <a:off x="4342819" y="2425648"/>
            <a:ext cx="226553" cy="2019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23A42A0D-B128-7A70-ED03-12882B86724A}"/>
              </a:ext>
            </a:extLst>
          </p:cNvPr>
          <p:cNvSpPr/>
          <p:nvPr/>
        </p:nvSpPr>
        <p:spPr>
          <a:xfrm>
            <a:off x="7480460" y="2421400"/>
            <a:ext cx="226553" cy="2019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ABEDED7E-286D-2401-D3DF-47B15D0F5F20}"/>
              </a:ext>
            </a:extLst>
          </p:cNvPr>
          <p:cNvSpPr/>
          <p:nvPr/>
        </p:nvSpPr>
        <p:spPr>
          <a:xfrm rot="19863310">
            <a:off x="9034361" y="2347212"/>
            <a:ext cx="226553" cy="201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33ECF212-1C5A-6569-A306-81347E496E9E}"/>
              </a:ext>
            </a:extLst>
          </p:cNvPr>
          <p:cNvSpPr/>
          <p:nvPr/>
        </p:nvSpPr>
        <p:spPr>
          <a:xfrm rot="1531308">
            <a:off x="9057952" y="2603486"/>
            <a:ext cx="226553" cy="201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49FDFC-4AFE-3C6C-D392-14640619989D}"/>
              </a:ext>
            </a:extLst>
          </p:cNvPr>
          <p:cNvSpPr/>
          <p:nvPr/>
        </p:nvSpPr>
        <p:spPr>
          <a:xfrm>
            <a:off x="10455646" y="1870397"/>
            <a:ext cx="1018970" cy="61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Deploy/</a:t>
            </a:r>
          </a:p>
          <a:p>
            <a:pPr algn="ctr"/>
            <a:r>
              <a:rPr lang="en-US" sz="1200" dirty="0"/>
              <a:t>Publish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62C61B41-B3E3-B64C-4061-AD4757C5584D}"/>
              </a:ext>
            </a:extLst>
          </p:cNvPr>
          <p:cNvSpPr/>
          <p:nvPr/>
        </p:nvSpPr>
        <p:spPr>
          <a:xfrm>
            <a:off x="10175782" y="2131059"/>
            <a:ext cx="203429" cy="201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D78B2E2-E25D-A387-A1E9-FF0040707A7D}"/>
              </a:ext>
            </a:extLst>
          </p:cNvPr>
          <p:cNvSpPr/>
          <p:nvPr/>
        </p:nvSpPr>
        <p:spPr>
          <a:xfrm rot="10800000">
            <a:off x="6685941" y="1875041"/>
            <a:ext cx="278144" cy="13039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200" dirty="0"/>
              <a:t>Visitor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256A6A5-E1A8-A6C3-CB31-7D4FA2AE0718}"/>
              </a:ext>
            </a:extLst>
          </p:cNvPr>
          <p:cNvSpPr/>
          <p:nvPr/>
        </p:nvSpPr>
        <p:spPr>
          <a:xfrm rot="10800000">
            <a:off x="7034244" y="1870396"/>
            <a:ext cx="278144" cy="1303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200" dirty="0"/>
              <a:t>Visitor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8BFE4711-12E2-1362-D7E5-A066B24D65A3}"/>
              </a:ext>
            </a:extLst>
          </p:cNvPr>
          <p:cNvSpPr/>
          <p:nvPr/>
        </p:nvSpPr>
        <p:spPr>
          <a:xfrm>
            <a:off x="6275700" y="2415906"/>
            <a:ext cx="226553" cy="2019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C8D9856E-042D-9692-F67A-5168425E3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468" y="4888362"/>
            <a:ext cx="1903463" cy="79547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9E0DCA60-7708-6A08-B438-CA28472B1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387" y="4139821"/>
            <a:ext cx="2421699" cy="2213381"/>
          </a:xfrm>
          <a:prstGeom prst="rect">
            <a:avLst/>
          </a:prstGeom>
        </p:spPr>
      </p:pic>
      <p:sp>
        <p:nvSpPr>
          <p:cNvPr id="75" name="Arrow: Left 74">
            <a:extLst>
              <a:ext uri="{FF2B5EF4-FFF2-40B4-BE49-F238E27FC236}">
                <a16:creationId xmlns:a16="http://schemas.microsoft.com/office/drawing/2014/main" id="{6FD46202-B625-E2E5-1475-E63048E80D2E}"/>
              </a:ext>
            </a:extLst>
          </p:cNvPr>
          <p:cNvSpPr/>
          <p:nvPr/>
        </p:nvSpPr>
        <p:spPr>
          <a:xfrm>
            <a:off x="4579919" y="3619593"/>
            <a:ext cx="1487606" cy="4574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Editing</a:t>
            </a:r>
          </a:p>
        </p:txBody>
      </p:sp>
      <p:sp>
        <p:nvSpPr>
          <p:cNvPr id="85" name="Arrow: Curved Down 84">
            <a:extLst>
              <a:ext uri="{FF2B5EF4-FFF2-40B4-BE49-F238E27FC236}">
                <a16:creationId xmlns:a16="http://schemas.microsoft.com/office/drawing/2014/main" id="{456B8D27-E955-E66B-3BEF-466160103CB1}"/>
              </a:ext>
            </a:extLst>
          </p:cNvPr>
          <p:cNvSpPr/>
          <p:nvPr/>
        </p:nvSpPr>
        <p:spPr>
          <a:xfrm>
            <a:off x="3046337" y="4360461"/>
            <a:ext cx="1355454" cy="457467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Arrow: Curved Down 85">
            <a:extLst>
              <a:ext uri="{FF2B5EF4-FFF2-40B4-BE49-F238E27FC236}">
                <a16:creationId xmlns:a16="http://schemas.microsoft.com/office/drawing/2014/main" id="{F281FE53-1406-25FC-F517-6A017BA8840F}"/>
              </a:ext>
            </a:extLst>
          </p:cNvPr>
          <p:cNvSpPr/>
          <p:nvPr/>
        </p:nvSpPr>
        <p:spPr>
          <a:xfrm rot="10800000">
            <a:off x="2670517" y="5892381"/>
            <a:ext cx="6646436" cy="7957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Arrow: Curved Down 86">
            <a:extLst>
              <a:ext uri="{FF2B5EF4-FFF2-40B4-BE49-F238E27FC236}">
                <a16:creationId xmlns:a16="http://schemas.microsoft.com/office/drawing/2014/main" id="{1D6761ED-6ABD-61C2-0E87-641AC13F41BF}"/>
              </a:ext>
            </a:extLst>
          </p:cNvPr>
          <p:cNvSpPr/>
          <p:nvPr/>
        </p:nvSpPr>
        <p:spPr>
          <a:xfrm>
            <a:off x="4444321" y="4337005"/>
            <a:ext cx="1355454" cy="457467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Arrow: Curved Down 87">
            <a:extLst>
              <a:ext uri="{FF2B5EF4-FFF2-40B4-BE49-F238E27FC236}">
                <a16:creationId xmlns:a16="http://schemas.microsoft.com/office/drawing/2014/main" id="{35B26433-E69D-0F24-2196-F36B8C342CEB}"/>
              </a:ext>
            </a:extLst>
          </p:cNvPr>
          <p:cNvSpPr/>
          <p:nvPr/>
        </p:nvSpPr>
        <p:spPr>
          <a:xfrm>
            <a:off x="5803669" y="4338070"/>
            <a:ext cx="1355454" cy="457467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Arrow: Curved Down 88">
            <a:extLst>
              <a:ext uri="{FF2B5EF4-FFF2-40B4-BE49-F238E27FC236}">
                <a16:creationId xmlns:a16="http://schemas.microsoft.com/office/drawing/2014/main" id="{2B86BA94-C929-47B4-F360-C5990005AD2D}"/>
              </a:ext>
            </a:extLst>
          </p:cNvPr>
          <p:cNvSpPr/>
          <p:nvPr/>
        </p:nvSpPr>
        <p:spPr>
          <a:xfrm>
            <a:off x="7201653" y="4337005"/>
            <a:ext cx="1355454" cy="457467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17F34B1-B903-88A0-912D-F910EC735FDB}"/>
              </a:ext>
            </a:extLst>
          </p:cNvPr>
          <p:cNvSpPr txBox="1"/>
          <p:nvPr/>
        </p:nvSpPr>
        <p:spPr>
          <a:xfrm>
            <a:off x="3875614" y="4794472"/>
            <a:ext cx="1039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Convert Table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D9E0B1C-72B0-CED4-F1A2-BE147C9E21E3}"/>
              </a:ext>
            </a:extLst>
          </p:cNvPr>
          <p:cNvSpPr txBox="1"/>
          <p:nvPr/>
        </p:nvSpPr>
        <p:spPr>
          <a:xfrm>
            <a:off x="5093629" y="4794427"/>
            <a:ext cx="1455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Role and Row-Count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3A6781-80EF-FCEF-1D65-FB0E2EB1DBB9}"/>
              </a:ext>
            </a:extLst>
          </p:cNvPr>
          <p:cNvSpPr txBox="1"/>
          <p:nvPr/>
        </p:nvSpPr>
        <p:spPr>
          <a:xfrm>
            <a:off x="6574702" y="4794427"/>
            <a:ext cx="1623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 and aria-</a:t>
            </a:r>
            <a:r>
              <a:rPr lang="en-US" sz="1200" dirty="0" err="1"/>
              <a:t>rowindex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25806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7783-87D4-4A7D-8A70-8311C4CC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non-text media - Incomplete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D4AC2-EAD4-D025-6E45-359B92CFF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Processing</a:t>
            </a:r>
          </a:p>
          <a:p>
            <a:r>
              <a:rPr lang="en-US" dirty="0"/>
              <a:t>Detect text and measure the contrast.</a:t>
            </a:r>
          </a:p>
          <a:p>
            <a:r>
              <a:rPr lang="en-US" dirty="0"/>
              <a:t>Permission issue – Need to extend the parser.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2F4552-9605-E6F0-5620-F731F6F5F14E}"/>
              </a:ext>
            </a:extLst>
          </p:cNvPr>
          <p:cNvSpPr/>
          <p:nvPr/>
        </p:nvSpPr>
        <p:spPr>
          <a:xfrm>
            <a:off x="2060491" y="3729306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root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44AF94-A768-2207-F410-655C0E538B06}"/>
              </a:ext>
            </a:extLst>
          </p:cNvPr>
          <p:cNvSpPr/>
          <p:nvPr/>
        </p:nvSpPr>
        <p:spPr>
          <a:xfrm>
            <a:off x="1708536" y="4229178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4BC6DC-32B6-D5ED-21CD-4961CF92CACB}"/>
              </a:ext>
            </a:extLst>
          </p:cNvPr>
          <p:cNvSpPr/>
          <p:nvPr/>
        </p:nvSpPr>
        <p:spPr>
          <a:xfrm>
            <a:off x="2393995" y="4229178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DAB91-3E8B-961B-310A-E390D0A275B2}"/>
              </a:ext>
            </a:extLst>
          </p:cNvPr>
          <p:cNvSpPr/>
          <p:nvPr/>
        </p:nvSpPr>
        <p:spPr>
          <a:xfrm>
            <a:off x="1708536" y="4747121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66FA26-8F98-06E9-0B98-D5A20C132284}"/>
              </a:ext>
            </a:extLst>
          </p:cNvPr>
          <p:cNvSpPr/>
          <p:nvPr/>
        </p:nvSpPr>
        <p:spPr>
          <a:xfrm>
            <a:off x="2393995" y="4733685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E6662-4C47-18AC-3C2C-20422FD3627C}"/>
              </a:ext>
            </a:extLst>
          </p:cNvPr>
          <p:cNvSpPr/>
          <p:nvPr/>
        </p:nvSpPr>
        <p:spPr>
          <a:xfrm>
            <a:off x="2060491" y="5199283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img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051C0E-6197-A970-BFFE-22336AC1D3F7}"/>
              </a:ext>
            </a:extLst>
          </p:cNvPr>
          <p:cNvSpPr/>
          <p:nvPr/>
        </p:nvSpPr>
        <p:spPr>
          <a:xfrm>
            <a:off x="2672142" y="5203959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img</a:t>
            </a:r>
            <a:endParaRPr lang="en-US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329F2B-6ADE-EDB1-A82E-680441D8F29B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1941236" y="3995835"/>
            <a:ext cx="351955" cy="233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66B3D3-0DC3-1B2B-D74D-7A5B93917D9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293191" y="3995835"/>
            <a:ext cx="333504" cy="233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F88967-FA28-EEBE-E7E0-E4C39D583495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1941236" y="4495707"/>
            <a:ext cx="0" cy="251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E9C144-B57E-DF73-0AC6-5DF863389A34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2626695" y="4495707"/>
            <a:ext cx="0" cy="237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2070969-7F6B-C0C0-56FC-1531F71EB191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2293191" y="5000214"/>
            <a:ext cx="333504" cy="199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7C6993-0103-3E89-1D33-CB5183BBC09F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2626695" y="5000214"/>
            <a:ext cx="278147" cy="203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E8051C-CED6-3BB0-4478-90560670D634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2525891" y="3543335"/>
            <a:ext cx="2318124" cy="31923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C10D7E-7033-C64C-54AA-5901812171BA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904842" y="5470488"/>
            <a:ext cx="414733" cy="44061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FFA16CA-BFC3-7C7B-DBEE-13AED93F233B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293191" y="5465812"/>
            <a:ext cx="0" cy="44528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1485519-8616-E7C0-48DB-393BABA960ED}"/>
              </a:ext>
            </a:extLst>
          </p:cNvPr>
          <p:cNvSpPr/>
          <p:nvPr/>
        </p:nvSpPr>
        <p:spPr>
          <a:xfrm>
            <a:off x="4697397" y="3452236"/>
            <a:ext cx="5601481" cy="473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7CCF8-A751-5FE7-6E12-10B06F46B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043" y="6002590"/>
            <a:ext cx="8087854" cy="2000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70FBEA-0687-082D-44B3-175E8362A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700" y="3393393"/>
            <a:ext cx="5601482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14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4D1A4-31AC-A6B3-E88A-B6CFD3F9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ACFC9-4185-0AA2-415B-96C3C8E8C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Balancing the freedom in markdown </a:t>
            </a:r>
            <a:r>
              <a:rPr lang="en-US" dirty="0" err="1"/>
              <a:t>schemaless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563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266</Words>
  <Application>Microsoft Office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Accessibility4md</vt:lpstr>
      <vt:lpstr>Motivation and Promise</vt:lpstr>
      <vt:lpstr>MD -&gt; HTML Workflow</vt:lpstr>
      <vt:lpstr>Three Experiment Streams</vt:lpstr>
      <vt:lpstr>Accessibility Check</vt:lpstr>
      <vt:lpstr>Additional Syntax for Attributes</vt:lpstr>
      <vt:lpstr>Decorating Attributes – Chain of Responsibility</vt:lpstr>
      <vt:lpstr>Check non-text media - Incomplete</vt:lpstr>
      <vt:lpstr>Lessons Learned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Accessibility4md</dc:title>
  <dc:creator>Jae Dong Hwang</dc:creator>
  <cp:lastModifiedBy>Jae Dong Hwang</cp:lastModifiedBy>
  <cp:revision>1</cp:revision>
  <dcterms:created xsi:type="dcterms:W3CDTF">2023-03-08T04:06:43Z</dcterms:created>
  <dcterms:modified xsi:type="dcterms:W3CDTF">2023-03-08T13:06:57Z</dcterms:modified>
</cp:coreProperties>
</file>