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58" r:id="rId4"/>
    <p:sldId id="260" r:id="rId5"/>
    <p:sldId id="259" r:id="rId6"/>
    <p:sldId id="263" r:id="rId7"/>
    <p:sldId id="264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5052" autoAdjust="0"/>
  </p:normalViewPr>
  <p:slideViewPr>
    <p:cSldViewPr snapToGrid="0">
      <p:cViewPr>
        <p:scale>
          <a:sx n="75" d="100"/>
          <a:sy n="75" d="100"/>
        </p:scale>
        <p:origin x="103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26025-58E0-482B-A30D-2DC47B54CB3B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58727-C485-4EA1-AD86-5B3453DE3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Autoencoder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데이터에 대한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하지 않아도 데이터의 주성분이 되는 정상 영역의 특징들을 배울 수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&lt;Supervised Anomaly Detection&gt;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 판정 정확도가 높다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비정상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취득하는데 시간과 비용이 많이 든다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Class-Imbalance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해결해야 한다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&lt;Semi-supervised (One-Class) Anomaly Detection&gt;</a:t>
            </a: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비교적 활발하게 연구가 진행되고 있으며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있어도 학습이 가능하다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Supervised Anomaly Detection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방법론과 비교했을 때 상대적으로 양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 판정 정확도가 떨어진다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mtClean="0"/>
              <a:t>&lt;Unsupervised Anomaly Detection&gt;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Autoencoder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입력을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variable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압축하는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다시 원본과 가깝게 복원해내는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Decoding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과정으로 진행이 되며 이를 통해 데이터의 중요한 정보들만 압축적으로 배울 수 있다는 점에서 데이터의 주성분을 배울 수 있는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유사한 동작을 한다고 볼 수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Labeling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과정이 필요하지 않다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 판정 정확도가 높지 않고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 parameter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매우 민감하다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58727-C485-4EA1-AD86-5B3453DE3D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58727-C485-4EA1-AD86-5B3453DE3D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4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장비로부터 측정된 시계열 데이터를 기반으로 한 고장 예측 등 다양한 적용 사례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58727-C485-4EA1-AD86-5B3453DE3D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58727-C485-4EA1-AD86-5B3453DE3D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6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58727-C485-4EA1-AD86-5B3453DE3D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2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1 &gt;///'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29442" y="2503488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여기에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의 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 </a:t>
            </a:r>
            <a:r>
              <a:rPr lang="en-US" altLang="ko-KR" dirty="0" smtClean="0"/>
              <a:t>–O-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29442" y="5065713"/>
            <a:ext cx="9144000" cy="94320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아직 무슨 부제목을 적을지 못 정했다면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비워두셔도 됩니다</a:t>
            </a:r>
            <a:r>
              <a:rPr lang="en-US" altLang="ko-KR" dirty="0" smtClean="0"/>
              <a:t>. &gt;///’&gt;</a:t>
            </a:r>
            <a:endParaRPr 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V="1">
            <a:off x="639104" y="941193"/>
            <a:ext cx="358423" cy="3240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529442" y="566240"/>
            <a:ext cx="3692525" cy="288783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오늘이 무슨 요일이더라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pic>
        <p:nvPicPr>
          <p:cNvPr id="6" name="Picture 2" descr="https://lh4.googleusercontent.com/2RG5_Nfq3bgWUT6gOPcyXdE878ij77_64RYLYn926Kq9lneU6oVHvHvC7-LvPowX0aWoQIZKlzzfdXM6KO4qUfpd_arOH0zFKPRSIUm_IsubSIfKGeKO1LYEIJYuWtcVccsi3ahC9r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54" y="6756400"/>
            <a:ext cx="1835796" cy="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8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 &gt;///'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F31A-985D-482D-9C1F-2444C39B14E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47D7-098F-4D0C-9BB3-DC3A4C3FAD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38200" y="542150"/>
            <a:ext cx="10515600" cy="276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21308"/>
            <a:ext cx="10515600" cy="539771"/>
          </a:xfrm>
        </p:spPr>
        <p:txBody>
          <a:bodyPr/>
          <a:lstStyle>
            <a:lvl1pPr algn="ctr"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여기에 입력하세요 </a:t>
            </a:r>
            <a:r>
              <a:rPr lang="en-US" altLang="ko-KR" dirty="0" smtClean="0"/>
              <a:t>–o-</a:t>
            </a:r>
            <a:endParaRPr lang="ko-KR" altLang="en-US" dirty="0" smtClean="0"/>
          </a:p>
        </p:txBody>
      </p:sp>
      <p:pic>
        <p:nvPicPr>
          <p:cNvPr id="8" name="Picture 2" descr="https://lh4.googleusercontent.com/2RG5_Nfq3bgWUT6gOPcyXdE878ij77_64RYLYn926Kq9lneU6oVHvHvC7-LvPowX0aWoQIZKlzzfdXM6KO4qUfpd_arOH0zFKPRSIUm_IsubSIfKGeKO1LYEIJYuWtcVccsi3ahC9r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54" y="6756400"/>
            <a:ext cx="1835796" cy="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386480"/>
            <a:ext cx="10515600" cy="6028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 슬라이드의 설명을 입력하세요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테스트의 길이는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2~3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줄 정도가 가장 적당하며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불필요하다면 삭제해도 좋습니다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78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출처 &gt;///'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lh4.googleusercontent.com/2RG5_Nfq3bgWUT6gOPcyXdE878ij77_64RYLYn926Kq9lneU6oVHvHvC7-LvPowX0aWoQIZKlzzfdXM6KO4qUfpd_arOH0zFKPRSIUm_IsubSIfKGeKO1LYEIJYuWtcVccsi3ahC9r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54" y="6756400"/>
            <a:ext cx="1835796" cy="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009933" y="3068135"/>
            <a:ext cx="4105859" cy="721729"/>
          </a:xfrm>
        </p:spPr>
        <p:txBody>
          <a:bodyPr>
            <a:normAutofit/>
          </a:bodyPr>
          <a:lstStyle>
            <a:lvl1pPr algn="r">
              <a:defRPr sz="2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여기에 입력하세요 </a:t>
            </a:r>
            <a:r>
              <a:rPr lang="en-US" altLang="ko-KR" dirty="0" smtClean="0"/>
              <a:t>–o-</a:t>
            </a:r>
            <a:endParaRPr lang="ko-KR" altLang="en-US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F31A-985D-482D-9C1F-2444C39B14E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47D7-098F-4D0C-9BB3-DC3A4C3FAD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829301" y="0"/>
            <a:ext cx="63627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249988" y="312762"/>
            <a:ext cx="5322887" cy="6069012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20083" y="312762"/>
            <a:ext cx="358423" cy="3312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4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2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7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0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9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0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3ED3-00C8-4BE0-904B-69959E2EBE4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6041-4C22-4E2D-861E-7BAAAEA12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ata.bit.uni-bonn.de/publications/ICML2018.pdf" TargetMode="External"/><Relationship Id="rId5" Type="http://schemas.openxmlformats.org/officeDocument/2006/relationships/hyperlink" Target="http://www.jmlr.org/papers/volume2/manevitz01a/manevitz01a.pdf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4.04488.pdf" TargetMode="External"/><Relationship Id="rId3" Type="http://schemas.openxmlformats.org/officeDocument/2006/relationships/hyperlink" Target="https://arxiv.org/pdf/1605.07717.pdf" TargetMode="External"/><Relationship Id="rId7" Type="http://schemas.openxmlformats.org/officeDocument/2006/relationships/hyperlink" Target="https://arxiv.org/pdf/1807.0201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apers.nips.cc/paper/8183-deep-anomaly-detection-using-geometric-transformations.pdf" TargetMode="External"/><Relationship Id="rId5" Type="http://schemas.openxmlformats.org/officeDocument/2006/relationships/hyperlink" Target="https://arxiv.org/pdf/1809.04758.pdf" TargetMode="External"/><Relationship Id="rId4" Type="http://schemas.openxmlformats.org/officeDocument/2006/relationships/hyperlink" Target="https://sites.cs.ucsb.edu/~bzong/doc/iclr18-dagmm.pdf" TargetMode="External"/><Relationship Id="rId9" Type="http://schemas.openxmlformats.org/officeDocument/2006/relationships/hyperlink" Target="https://www.mvtec.com/fileadmin/Redaktion/mvtec.com/company/research/mvtec_ad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>
                <a:latin typeface="굴림" panose="020B0600000101010101" pitchFamily="50" charset="-127"/>
                <a:ea typeface="굴림" panose="020B0600000101010101" pitchFamily="50" charset="-127"/>
              </a:rPr>
              <a:t>Anomaly Detection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DS</a:t>
            </a:r>
            <a:r>
              <a:rPr lang="ko-KR" altLang="en-US" smtClean="0"/>
              <a:t>팀 정재은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21.08.10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32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18756" y="494742"/>
            <a:ext cx="428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Unsupervised </a:t>
            </a:r>
            <a:r>
              <a:rPr lang="en-US" altLang="ko-KR" sz="2000" b="1"/>
              <a:t>Anomaly </a:t>
            </a:r>
            <a:r>
              <a:rPr lang="en-US" altLang="ko-KR" sz="2000" b="1" smtClean="0"/>
              <a:t>Detection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07" y="1644071"/>
            <a:ext cx="7576097" cy="2705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7722" y="4675821"/>
            <a:ext cx="78226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입력 샘플을 인코더를 통해 저차원으로 </a:t>
            </a:r>
            <a:r>
              <a:rPr lang="ko-KR" altLang="en-US" sz="1400" smtClean="0"/>
              <a:t>압축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압축된 샘플을 디코더를 통과시켜 다시 원래의 차원으로 </a:t>
            </a:r>
            <a:r>
              <a:rPr lang="ko-KR" altLang="en-US" sz="1400" smtClean="0"/>
              <a:t>복원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입력 샘플과 복원 샘플의 복원 오차</a:t>
            </a:r>
            <a:r>
              <a:rPr lang="en-US" altLang="ko-KR" sz="1400"/>
              <a:t>(reconstruction error</a:t>
            </a:r>
            <a:r>
              <a:rPr lang="en-US" altLang="ko-KR" sz="1400" smtClean="0"/>
              <a:t>)</a:t>
            </a:r>
            <a:r>
              <a:rPr lang="ko-KR" altLang="en-US" sz="1400"/>
              <a:t> </a:t>
            </a:r>
            <a:r>
              <a:rPr lang="ko-KR" altLang="en-US" sz="1400" smtClean="0"/>
              <a:t>계산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복원 오차는 이상 점수</a:t>
            </a:r>
            <a:r>
              <a:rPr lang="en-US" altLang="ko-KR" sz="1400"/>
              <a:t>(anomaly score)</a:t>
            </a:r>
            <a:r>
              <a:rPr lang="ko-KR" altLang="en-US" sz="1400"/>
              <a:t>가 되어 </a:t>
            </a:r>
            <a:r>
              <a:rPr lang="en-US" altLang="ko-KR" sz="1400"/>
              <a:t>threshold</a:t>
            </a:r>
            <a:r>
              <a:rPr lang="ko-KR" altLang="en-US" sz="1400"/>
              <a:t>와 비교를 통해 이상 여부를 </a:t>
            </a:r>
            <a:r>
              <a:rPr lang="ko-KR" altLang="en-US" sz="1400" smtClean="0"/>
              <a:t>결정</a:t>
            </a:r>
            <a:endParaRPr lang="en-US" altLang="ko-KR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/>
              <a:t>threshold </a:t>
            </a:r>
            <a:r>
              <a:rPr lang="ko-KR" altLang="en-US" sz="1400"/>
              <a:t>보다 클 경우 이상으로 간주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/>
              <a:t>threshold </a:t>
            </a:r>
            <a:r>
              <a:rPr lang="ko-KR" altLang="en-US" sz="1400"/>
              <a:t>보다 작을 경우 정상으로 간주</a:t>
            </a:r>
          </a:p>
        </p:txBody>
      </p:sp>
    </p:spTree>
    <p:extLst>
      <p:ext uri="{BB962C8B-B14F-4D97-AF65-F5344CB8AC3E}">
        <p14:creationId xmlns:p14="http://schemas.microsoft.com/office/powerpoint/2010/main" val="39694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reference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mtClean="0"/>
              <a:t>https://velog.io/@vvakki_/Anomaly-Detection%EC%9D%B4%EC%83%81%EC%B9%98-%ED%83%90%EC%A7%80%EB%9E%80</a:t>
            </a:r>
            <a:endParaRPr lang="en-US" altLang="ko-KR" smtClean="0"/>
          </a:p>
          <a:p>
            <a:r>
              <a:rPr lang="en-US" altLang="ko-KR" smtClean="0"/>
              <a:t>https://hoya012.github.io/blog/anomaly-detection-overview-1/</a:t>
            </a:r>
            <a:endParaRPr lang="en-US" altLang="ko-KR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04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862925" y="3157569"/>
            <a:ext cx="358423" cy="3240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77025" y="2434294"/>
            <a:ext cx="1485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8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9477" y="3077616"/>
            <a:ext cx="77925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mtClean="0">
                <a:latin typeface="굴림" panose="020B0600000101010101" pitchFamily="50" charset="-127"/>
                <a:ea typeface="굴림" panose="020B0600000101010101" pitchFamily="50" charset="-127"/>
              </a:rPr>
              <a:t>      Anomaly Detection </a:t>
            </a:r>
            <a:r>
              <a:rPr lang="ko-KR" altLang="en-US" sz="3200" b="1" smtClean="0">
                <a:latin typeface="굴림" panose="020B0600000101010101" pitchFamily="50" charset="-127"/>
                <a:ea typeface="굴림" panose="020B0600000101010101" pitchFamily="50" charset="-127"/>
              </a:rPr>
              <a:t>종류</a:t>
            </a:r>
            <a:endParaRPr lang="en-US" altLang="ko-KR" sz="3200" b="1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838200" y="542149"/>
            <a:ext cx="10515600" cy="276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/>
              <a:t>Anomaly Detection </a:t>
            </a:r>
            <a:r>
              <a:rPr lang="ko-KR" altLang="en-US" sz="1400" b="1" smtClean="0"/>
              <a:t>종류</a:t>
            </a:r>
            <a:endParaRPr lang="en-US" altLang="ko-KR" sz="105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838200" y="818707"/>
            <a:ext cx="10515600" cy="542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smtClean="0"/>
              <a:t> </a:t>
            </a:r>
            <a:r>
              <a:rPr lang="ko-KR" altLang="en-US" sz="3200" b="1" smtClean="0"/>
              <a:t>학습 시 </a:t>
            </a:r>
            <a:r>
              <a:rPr lang="en-US" altLang="ko-KR" sz="3200" b="1" smtClean="0"/>
              <a:t>label </a:t>
            </a:r>
            <a:r>
              <a:rPr lang="ko-KR" altLang="en-US" sz="3200" b="1"/>
              <a:t>유무에 따른 분류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537" y="1794453"/>
            <a:ext cx="344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/>
              <a:t>1. Supervised </a:t>
            </a:r>
            <a:r>
              <a:rPr lang="en-US" altLang="ko-KR" sz="1600" b="1"/>
              <a:t>Anomaly </a:t>
            </a:r>
            <a:r>
              <a:rPr lang="en-US" altLang="ko-KR" sz="1600" b="1" smtClean="0"/>
              <a:t>Detection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4537" y="3445339"/>
            <a:ext cx="517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/>
              <a:t>2. Semi-supervised </a:t>
            </a:r>
            <a:r>
              <a:rPr lang="en-US" altLang="ko-KR" sz="1600" b="1"/>
              <a:t>(One-Class) Anomaly </a:t>
            </a:r>
            <a:r>
              <a:rPr lang="en-US" altLang="ko-KR" sz="1600" b="1" smtClean="0"/>
              <a:t>Detection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537" y="5096224"/>
            <a:ext cx="370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/>
              <a:t>3. Unsupervised </a:t>
            </a:r>
            <a:r>
              <a:rPr lang="en-US" altLang="ko-KR" sz="1600" b="1"/>
              <a:t>Anomaly </a:t>
            </a:r>
            <a:r>
              <a:rPr lang="en-US" altLang="ko-KR" sz="1600" b="1" smtClean="0"/>
              <a:t>Detection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8405" y="2346086"/>
            <a:ext cx="56685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n-ea"/>
              </a:rPr>
              <a:t>학습시</a:t>
            </a:r>
            <a:r>
              <a:rPr lang="en-US" altLang="ko-KR" sz="1200" smtClean="0">
                <a:latin typeface="+mn-ea"/>
              </a:rPr>
              <a:t>, Labeling</a:t>
            </a:r>
            <a:r>
              <a:rPr lang="ko-KR" altLang="en-US" sz="1200" smtClean="0">
                <a:latin typeface="+mn-ea"/>
              </a:rPr>
              <a:t>된 정상</a:t>
            </a:r>
            <a:r>
              <a:rPr lang="en-US" altLang="ko-KR" sz="1200" smtClean="0">
                <a:latin typeface="+mn-ea"/>
              </a:rPr>
              <a:t>/</a:t>
            </a:r>
            <a:r>
              <a:rPr lang="ko-KR" altLang="en-US" sz="1200" smtClean="0">
                <a:latin typeface="+mn-ea"/>
              </a:rPr>
              <a:t>비정상 데이터를 모두 사용한 경우</a:t>
            </a:r>
            <a:endParaRPr lang="en-US" altLang="ko-KR" sz="120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 </a:t>
            </a:r>
            <a:r>
              <a:rPr lang="en-US" altLang="ko-KR" sz="1200" b="1">
                <a:latin typeface="+mn-ea"/>
              </a:rPr>
              <a:t>Class-Imbalance(</a:t>
            </a:r>
            <a:r>
              <a:rPr lang="ko-KR" altLang="en-US" sz="1200" b="1">
                <a:latin typeface="+mn-ea"/>
              </a:rPr>
              <a:t>불균형</a:t>
            </a:r>
            <a:r>
              <a:rPr lang="en-US" altLang="ko-KR" sz="1200" b="1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 </a:t>
            </a:r>
            <a:r>
              <a:rPr lang="ko-KR" altLang="en-US" sz="1200" smtClean="0">
                <a:latin typeface="+mn-ea"/>
              </a:rPr>
              <a:t>문제</a:t>
            </a:r>
            <a:endParaRPr lang="en-US" altLang="ko-KR" sz="120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모델 성능 평가가 가능하다는 점에서 직관적일 수 있지만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척도 선정에 주의</a:t>
            </a:r>
            <a:endParaRPr lang="en-US" altLang="ko-KR" sz="12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비정상 </a:t>
            </a:r>
            <a:r>
              <a:rPr lang="en-US" altLang="ko-KR" sz="1200">
                <a:latin typeface="+mn-ea"/>
              </a:rPr>
              <a:t>sample</a:t>
            </a:r>
            <a:r>
              <a:rPr lang="ko-KR" altLang="en-US" sz="1200">
                <a:latin typeface="+mn-ea"/>
              </a:rPr>
              <a:t>을 확보하는데 많은 시간과 비용이 든다</a:t>
            </a:r>
            <a:endParaRPr lang="en-US" altLang="ko-KR" sz="1100" b="1">
              <a:latin typeface="+mn-ea"/>
            </a:endParaRPr>
          </a:p>
          <a:p>
            <a:endParaRPr lang="ko-KR" altLang="en-US" sz="140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37" y="2157495"/>
            <a:ext cx="1466850" cy="1181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37" y="3865356"/>
            <a:ext cx="1366837" cy="1151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8405" y="4009171"/>
            <a:ext cx="79645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n-ea"/>
              </a:rPr>
              <a:t>정상 </a:t>
            </a:r>
            <a:r>
              <a:rPr lang="en-US" altLang="ko-KR" sz="1200">
                <a:latin typeface="+mn-ea"/>
              </a:rPr>
              <a:t>sample</a:t>
            </a:r>
            <a:r>
              <a:rPr lang="ko-KR" altLang="en-US" sz="1200">
                <a:latin typeface="+mn-ea"/>
              </a:rPr>
              <a:t>만 이용해서 모델을 학습시키는 방법</a:t>
            </a:r>
            <a:endParaRPr lang="en-US" altLang="ko-KR" sz="12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정상 </a:t>
            </a:r>
            <a:r>
              <a:rPr lang="en-US" altLang="ko-KR" sz="1200">
                <a:latin typeface="+mn-ea"/>
              </a:rPr>
              <a:t>sample</a:t>
            </a:r>
            <a:r>
              <a:rPr lang="ko-KR" altLang="en-US" sz="1200">
                <a:latin typeface="+mn-ea"/>
              </a:rPr>
              <a:t>들을 둘러싸는 </a:t>
            </a:r>
            <a:r>
              <a:rPr lang="en-US" altLang="ko-KR" sz="1200">
                <a:latin typeface="+mn-ea"/>
              </a:rPr>
              <a:t>boundary</a:t>
            </a:r>
            <a:r>
              <a:rPr lang="ko-KR" altLang="en-US" sz="1200">
                <a:latin typeface="+mn-ea"/>
              </a:rPr>
              <a:t>를 설정하고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이 </a:t>
            </a:r>
            <a:r>
              <a:rPr lang="en-US" altLang="ko-KR" sz="1200" smtClean="0">
                <a:latin typeface="+mn-ea"/>
              </a:rPr>
              <a:t>boundary </a:t>
            </a:r>
            <a:r>
              <a:rPr lang="ko-KR" altLang="en-US" sz="1200">
                <a:latin typeface="+mn-ea"/>
              </a:rPr>
              <a:t>밖에 있는 </a:t>
            </a:r>
            <a:r>
              <a:rPr lang="en-US" altLang="ko-KR" sz="1200">
                <a:latin typeface="+mn-ea"/>
              </a:rPr>
              <a:t>sample</a:t>
            </a:r>
            <a:r>
              <a:rPr lang="ko-KR" altLang="en-US" sz="1200">
                <a:latin typeface="+mn-ea"/>
              </a:rPr>
              <a:t>들을 모두 비정상으로 간주</a:t>
            </a:r>
            <a:endParaRPr lang="en-US" altLang="ko-KR" sz="12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  <a:hlinkClick r:id="rId5"/>
              </a:rPr>
              <a:t>One-Class SVM</a:t>
            </a:r>
            <a:r>
              <a:rPr lang="en-US" altLang="ko-KR" sz="1200" b="1">
                <a:latin typeface="+mn-ea"/>
              </a:rPr>
              <a:t>, </a:t>
            </a:r>
            <a:r>
              <a:rPr lang="en-US" altLang="ko-KR" sz="1200" b="1">
                <a:latin typeface="+mn-ea"/>
                <a:hlinkClick r:id="rId6"/>
              </a:rPr>
              <a:t>Deep SVDD </a:t>
            </a:r>
            <a:r>
              <a:rPr lang="ko-KR" altLang="en-US" sz="1200">
                <a:latin typeface="+mn-ea"/>
              </a:rPr>
              <a:t>논문이 잘 알려져있음</a:t>
            </a:r>
            <a:endParaRPr lang="en-US" altLang="ko-KR" sz="1200" b="1">
              <a:latin typeface="+mn-ea"/>
            </a:endParaRPr>
          </a:p>
          <a:p>
            <a:endParaRPr lang="ko-KR" altLang="en-US" sz="14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49" y="5533600"/>
            <a:ext cx="1419225" cy="112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8405" y="5676375"/>
            <a:ext cx="903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대부분의 데이터가 정상 </a:t>
            </a:r>
            <a:r>
              <a:rPr lang="en-US" altLang="ko-KR" sz="1200">
                <a:latin typeface="+mn-ea"/>
              </a:rPr>
              <a:t>sample</a:t>
            </a:r>
            <a:r>
              <a:rPr lang="ko-KR" altLang="en-US" sz="1200">
                <a:latin typeface="+mn-ea"/>
              </a:rPr>
              <a:t>이라는 </a:t>
            </a:r>
            <a:r>
              <a:rPr lang="ko-KR" altLang="en-US" sz="1200" smtClean="0">
                <a:latin typeface="+mn-ea"/>
              </a:rPr>
              <a:t>가정하에 </a:t>
            </a:r>
            <a:r>
              <a:rPr lang="ko-KR" altLang="en-US" sz="1200" b="1" smtClean="0">
                <a:latin typeface="+mn-ea"/>
              </a:rPr>
              <a:t>차원을 </a:t>
            </a:r>
            <a:r>
              <a:rPr lang="ko-KR" altLang="en-US" sz="1200" b="1">
                <a:latin typeface="+mn-ea"/>
              </a:rPr>
              <a:t>축소하고 복원을 하는 </a:t>
            </a:r>
            <a:r>
              <a:rPr lang="ko-KR" altLang="en-US" sz="1200" b="1" smtClean="0">
                <a:latin typeface="+mn-ea"/>
              </a:rPr>
              <a:t>과정</a:t>
            </a:r>
            <a:r>
              <a:rPr lang="ko-KR" altLang="en-US" sz="1200" smtClean="0">
                <a:latin typeface="+mn-ea"/>
              </a:rPr>
              <a:t>으로 비정상을 검출하는 방법이 대표적</a:t>
            </a:r>
            <a:endParaRPr lang="en-US" altLang="ko-KR" sz="120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+mn-ea"/>
              </a:rPr>
              <a:t>모델 학습 후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정상</a:t>
            </a:r>
            <a:r>
              <a:rPr lang="en-US" altLang="ko-KR" sz="1200" smtClean="0">
                <a:latin typeface="+mn-ea"/>
              </a:rPr>
              <a:t>/</a:t>
            </a:r>
            <a:r>
              <a:rPr lang="ko-KR" altLang="en-US" sz="1200" smtClean="0">
                <a:latin typeface="+mn-ea"/>
              </a:rPr>
              <a:t>비정상 데이터의 구분에 대한 임계치 설정이 필요할 수 있음</a:t>
            </a:r>
            <a:endParaRPr lang="en-US" altLang="ko-KR" sz="120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적합이 잘 된다면 정상</a:t>
            </a:r>
            <a:r>
              <a:rPr lang="en-US" altLang="ko-KR" sz="1200">
                <a:latin typeface="+mn-ea"/>
              </a:rPr>
              <a:t>/</a:t>
            </a:r>
            <a:r>
              <a:rPr lang="ko-KR" altLang="en-US" sz="1200">
                <a:latin typeface="+mn-ea"/>
              </a:rPr>
              <a:t>비정상 데이터의 모델링 후 분포가 이질적으로 나타날 수 </a:t>
            </a:r>
            <a:r>
              <a:rPr lang="ko-KR" altLang="en-US" sz="1200" smtClean="0">
                <a:latin typeface="+mn-ea"/>
              </a:rPr>
              <a:t>있음</a:t>
            </a:r>
            <a:endParaRPr lang="en-US" altLang="ko-KR" sz="105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0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14037" y="1186660"/>
            <a:ext cx="830272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Semi-supervised </a:t>
            </a:r>
            <a:r>
              <a:rPr lang="en-US" altLang="ko-KR" b="1"/>
              <a:t>(One-Class) Anomaly </a:t>
            </a:r>
            <a:r>
              <a:rPr lang="en-US" altLang="ko-KR" b="1" smtClean="0"/>
              <a:t>Detection </a:t>
            </a:r>
            <a:r>
              <a:rPr lang="ko-KR" altLang="en-US" b="1" smtClean="0"/>
              <a:t>관련논문</a:t>
            </a:r>
            <a:endParaRPr lang="en-US" altLang="ko-KR" b="1" smtClean="0"/>
          </a:p>
          <a:p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Energy-based </a:t>
            </a:r>
            <a:r>
              <a:rPr lang="ko-KR" altLang="en-US" sz="1400"/>
              <a:t>방법론 </a:t>
            </a:r>
            <a:endParaRPr lang="en-US" altLang="ko-KR" sz="1400" smtClean="0"/>
          </a:p>
          <a:p>
            <a:r>
              <a:rPr lang="ko-KR" altLang="en-US" sz="1400" b="1" smtClean="0">
                <a:hlinkClick r:id="rId3"/>
              </a:rPr>
              <a:t>“</a:t>
            </a:r>
            <a:r>
              <a:rPr lang="en-US" altLang="ko-KR" sz="1400" b="1">
                <a:hlinkClick r:id="rId3"/>
              </a:rPr>
              <a:t>Deep structured energy based models for anomaly detection, 2016 ICML</a:t>
            </a:r>
            <a:r>
              <a:rPr lang="en-US" altLang="ko-KR" sz="1400" b="1" smtClean="0">
                <a:hlinkClick r:id="rId3"/>
              </a:rPr>
              <a:t>”</a:t>
            </a:r>
            <a:endParaRPr lang="en-US" altLang="ko-KR" sz="14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Deep Autoencoding Gaussian Mixture Model </a:t>
            </a:r>
            <a:r>
              <a:rPr lang="ko-KR" altLang="en-US" sz="1400"/>
              <a:t>방법론 </a:t>
            </a:r>
            <a:endParaRPr lang="en-US" altLang="ko-KR" sz="1400" smtClean="0"/>
          </a:p>
          <a:p>
            <a:r>
              <a:rPr lang="ko-KR" altLang="en-US" sz="1400" b="1" smtClean="0">
                <a:hlinkClick r:id="rId4"/>
              </a:rPr>
              <a:t>“</a:t>
            </a:r>
            <a:r>
              <a:rPr lang="en-US" altLang="ko-KR" sz="1400" b="1">
                <a:hlinkClick r:id="rId4"/>
              </a:rPr>
              <a:t>Deep autoencoding gaussian mixture model for unsupervised anomaly detection, 2018 ICLR</a:t>
            </a:r>
            <a:r>
              <a:rPr lang="en-US" altLang="ko-KR" sz="1400" b="1" smtClean="0">
                <a:hlinkClick r:id="rId4"/>
              </a:rPr>
              <a:t>”</a:t>
            </a:r>
            <a:endParaRPr lang="en-US" altLang="ko-KR" sz="14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Generative Adversarial Network </a:t>
            </a:r>
            <a:r>
              <a:rPr lang="ko-KR" altLang="en-US" sz="1400"/>
              <a:t>기반 방법론 </a:t>
            </a:r>
            <a:endParaRPr lang="en-US" altLang="ko-KR" sz="1400" smtClean="0"/>
          </a:p>
          <a:p>
            <a:r>
              <a:rPr lang="ko-KR" altLang="en-US" sz="1400" b="1" smtClean="0">
                <a:hlinkClick r:id="rId5"/>
              </a:rPr>
              <a:t>“</a:t>
            </a:r>
            <a:r>
              <a:rPr lang="en-US" altLang="ko-KR" sz="1400" b="1">
                <a:hlinkClick r:id="rId5"/>
              </a:rPr>
              <a:t>Anomaly detection with generative adversarial networks, 2018 arXiv</a:t>
            </a:r>
            <a:r>
              <a:rPr lang="en-US" altLang="ko-KR" sz="1400" b="1" smtClean="0">
                <a:hlinkClick r:id="rId5"/>
              </a:rPr>
              <a:t>”</a:t>
            </a:r>
            <a:endParaRPr lang="en-US" altLang="ko-KR" sz="14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Self-Supervised Learning </a:t>
            </a:r>
            <a:r>
              <a:rPr lang="ko-KR" altLang="en-US" sz="1400"/>
              <a:t>기반 </a:t>
            </a:r>
            <a:endParaRPr lang="en-US" altLang="ko-KR" sz="1400" smtClean="0"/>
          </a:p>
          <a:p>
            <a:r>
              <a:rPr lang="ko-KR" altLang="en-US" sz="1400" b="1" smtClean="0">
                <a:hlinkClick r:id="rId6"/>
              </a:rPr>
              <a:t>“</a:t>
            </a:r>
            <a:r>
              <a:rPr lang="en-US" altLang="ko-KR" sz="1400" b="1">
                <a:hlinkClick r:id="rId6"/>
              </a:rPr>
              <a:t>Deep Anomaly Detection Using Geometric Transformations, 2018 NeurIPS”</a:t>
            </a:r>
            <a:endParaRPr lang="en-US" altLang="ko-KR" sz="800" b="1"/>
          </a:p>
        </p:txBody>
      </p:sp>
      <p:sp>
        <p:nvSpPr>
          <p:cNvPr id="22" name="TextBox 21"/>
          <p:cNvSpPr txBox="1"/>
          <p:nvPr/>
        </p:nvSpPr>
        <p:spPr>
          <a:xfrm>
            <a:off x="314037" y="4357811"/>
            <a:ext cx="87999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Unsupervised </a:t>
            </a:r>
            <a:r>
              <a:rPr lang="en-US" altLang="ko-KR" b="1"/>
              <a:t>Anomaly </a:t>
            </a:r>
            <a:r>
              <a:rPr lang="en-US" altLang="ko-KR" b="1" smtClean="0"/>
              <a:t>Detection </a:t>
            </a:r>
            <a:r>
              <a:rPr lang="ko-KR" altLang="en-US" b="1" smtClean="0"/>
              <a:t>관련논문</a:t>
            </a:r>
            <a:endParaRPr lang="en-US" altLang="ko-KR" b="1" smtClean="0"/>
          </a:p>
          <a:p>
            <a:endParaRPr lang="en-US" altLang="ko-KR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>
                <a:hlinkClick r:id="rId7"/>
              </a:rPr>
              <a:t>Improving Unsupervised Defect Segmentation by Applying Structural Similarity to Autoencoders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>
                <a:hlinkClick r:id="rId8"/>
              </a:rPr>
              <a:t>Deep Autoencoding Models for Unsupervised Anomaly Segmentation in Brain MR Images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>
                <a:hlinkClick r:id="rId9"/>
              </a:rPr>
              <a:t>MVTec AD – A Comprehensive Real-World Dataset for Unsupervised Anomaly </a:t>
            </a:r>
            <a:r>
              <a:rPr lang="en-US" altLang="ko-KR" sz="1400" b="1" smtClean="0">
                <a:hlinkClick r:id="rId9"/>
              </a:rPr>
              <a:t>Detection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7941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862925" y="3157569"/>
            <a:ext cx="358423" cy="3240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77025" y="2434294"/>
            <a:ext cx="1485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8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8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7025" y="2781003"/>
            <a:ext cx="779252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mtClean="0">
                <a:latin typeface="굴림" panose="020B0600000101010101" pitchFamily="50" charset="-127"/>
                <a:ea typeface="굴림" panose="020B0600000101010101" pitchFamily="50" charset="-127"/>
              </a:rPr>
              <a:t>Anomaly Detection </a:t>
            </a:r>
          </a:p>
          <a:p>
            <a:pPr algn="ctr"/>
            <a:r>
              <a:rPr lang="ko-KR" altLang="en-US" sz="3200" b="1" smtClean="0">
                <a:latin typeface="굴림" panose="020B0600000101010101" pitchFamily="50" charset="-127"/>
                <a:ea typeface="굴림" panose="020B0600000101010101" pitchFamily="50" charset="-127"/>
              </a:rPr>
              <a:t>적용사례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7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9418622" y="4712947"/>
            <a:ext cx="2490354" cy="302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/>
              <a:t>Social Networks Anomaly Detection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91031" y="4780900"/>
            <a:ext cx="2490354" cy="302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/>
              <a:t>Cyber-Intrusion Detection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65289" y="5599021"/>
            <a:ext cx="2141839" cy="973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100"/>
              <a:t>컴퓨터 시스템 </a:t>
            </a:r>
            <a:r>
              <a:rPr lang="ko-KR" altLang="en-US" sz="1100" smtClean="0"/>
              <a:t>상에 </a:t>
            </a:r>
            <a:r>
              <a:rPr lang="ko-KR" altLang="en-US" sz="1100"/>
              <a:t>일련의 시계열 데이터에 대해 이상치를 검출하여 침입을 탐지함</a:t>
            </a:r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599117" y="4859354"/>
            <a:ext cx="2490354" cy="302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/>
              <a:t>Fraud Detection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561743" y="4712947"/>
            <a:ext cx="2490354" cy="6349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/>
              <a:t>IoT Big-Data Anomaly Detection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624723" y="5522500"/>
            <a:ext cx="22296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708182" y="5498314"/>
            <a:ext cx="22296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87936" y="5522500"/>
            <a:ext cx="22296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552314" y="5522500"/>
            <a:ext cx="22296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48411" y="2241475"/>
            <a:ext cx="2175594" cy="20717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3748746" y="5599021"/>
            <a:ext cx="2141839" cy="973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100"/>
              <a:t>보험</a:t>
            </a:r>
            <a:r>
              <a:rPr lang="en-US" altLang="ko-KR" sz="1100"/>
              <a:t>, </a:t>
            </a:r>
            <a:r>
              <a:rPr lang="ko-KR" altLang="en-US" sz="1100"/>
              <a:t>신용</a:t>
            </a:r>
            <a:r>
              <a:rPr lang="en-US" altLang="ko-KR" sz="1100"/>
              <a:t>, </a:t>
            </a:r>
            <a:r>
              <a:rPr lang="ko-KR" altLang="en-US" sz="1100"/>
              <a:t>금융 관련 데이터에서 불법 행위를 검출하는 사례</a:t>
            </a:r>
            <a:endParaRPr lang="en-US" sz="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6728500" y="5599021"/>
            <a:ext cx="2141839" cy="973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100"/>
              <a:t>센서들로부터 생성된 데이터에 대해 이상치를 탐지하는 사례</a:t>
            </a:r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9592878" y="5599021"/>
            <a:ext cx="2141839" cy="973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100"/>
              <a:t>Text</a:t>
            </a:r>
            <a:r>
              <a:rPr lang="ko-KR" altLang="en-US" sz="1100"/>
              <a:t>를 통해 스팸 메일</a:t>
            </a:r>
            <a:r>
              <a:rPr lang="en-US" altLang="ko-KR" sz="1100"/>
              <a:t>, </a:t>
            </a:r>
            <a:r>
              <a:rPr lang="ko-KR" altLang="en-US" sz="1100"/>
              <a:t>비매너 이용자</a:t>
            </a:r>
            <a:r>
              <a:rPr lang="en-US" altLang="ko-KR" sz="1100"/>
              <a:t>, </a:t>
            </a:r>
            <a:r>
              <a:rPr lang="ko-KR" altLang="en-US" sz="1100"/>
              <a:t>허위 정보 유포자 등을 검출</a:t>
            </a:r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838200" y="818707"/>
            <a:ext cx="10515600" cy="542372"/>
          </a:xfrm>
        </p:spPr>
        <p:txBody>
          <a:bodyPr>
            <a:no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Anomaly Detection </a:t>
            </a:r>
            <a:r>
              <a:rPr lang="ko-KR" altLang="en-US" sz="2000" b="1" smtClean="0">
                <a:latin typeface="+mj-ea"/>
                <a:ea typeface="+mj-ea"/>
              </a:rPr>
              <a:t>적용사례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24275" y="2241475"/>
            <a:ext cx="2175594" cy="207178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타원 36"/>
          <p:cNvSpPr/>
          <p:nvPr/>
        </p:nvSpPr>
        <p:spPr>
          <a:xfrm>
            <a:off x="6600139" y="2241475"/>
            <a:ext cx="2175594" cy="207178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타원 41"/>
          <p:cNvSpPr/>
          <p:nvPr/>
        </p:nvSpPr>
        <p:spPr>
          <a:xfrm>
            <a:off x="9576002" y="2241475"/>
            <a:ext cx="2175594" cy="207178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9418620" y="4856578"/>
            <a:ext cx="2490354" cy="302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/>
              <a:t>Video Surveillance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91031" y="4780900"/>
            <a:ext cx="2490354" cy="302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/>
              <a:t>Cyber-Intrusion Detection</a:t>
            </a:r>
            <a:endParaRPr lang="en-US" altLang="ko-KR" sz="9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65287" y="5599021"/>
            <a:ext cx="2141839" cy="973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100"/>
              <a:t>의료 영상</a:t>
            </a:r>
            <a:r>
              <a:rPr lang="en-US" altLang="ko-KR" sz="1100"/>
              <a:t>, </a:t>
            </a:r>
            <a:r>
              <a:rPr lang="ko-KR" altLang="en-US" sz="1100"/>
              <a:t>뇌파 기록 등의 의학 데이터에 대한 이상치 탐지</a:t>
            </a:r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574488" y="4780900"/>
            <a:ext cx="2490354" cy="302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/>
              <a:t>Industrial Anomaly Detection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554242" y="4780900"/>
            <a:ext cx="2490354" cy="3027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/>
              <a:t>Log Anomaly Detection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624723" y="5522500"/>
            <a:ext cx="22296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708182" y="5498314"/>
            <a:ext cx="22296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87936" y="5522500"/>
            <a:ext cx="22296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552314" y="5522500"/>
            <a:ext cx="22296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48411" y="2241475"/>
            <a:ext cx="2175594" cy="207178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3748746" y="5599021"/>
            <a:ext cx="2141839" cy="973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100"/>
              <a:t>제조업 데이터에 대한 이상치를 탐지하는 사례</a:t>
            </a:r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6728500" y="5599021"/>
            <a:ext cx="2141839" cy="973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100"/>
              <a:t>시스템이 기록한 </a:t>
            </a:r>
            <a:r>
              <a:rPr lang="en-US" altLang="ko-KR" sz="1100"/>
              <a:t>log</a:t>
            </a:r>
            <a:r>
              <a:rPr lang="ko-KR" altLang="en-US" sz="1100"/>
              <a:t>를 보고 실패 원인을 추적하는 사례</a:t>
            </a:r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9592878" y="5599021"/>
            <a:ext cx="2141839" cy="973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100"/>
              <a:t>비디오 영상에서 이상한 행동이 발생하는 것을 모니터링하는 사례</a:t>
            </a:r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838200" y="818707"/>
            <a:ext cx="10515600" cy="542372"/>
          </a:xfrm>
        </p:spPr>
        <p:txBody>
          <a:bodyPr>
            <a:noAutofit/>
          </a:bodyPr>
          <a:lstStyle/>
          <a:p>
            <a:r>
              <a:rPr lang="en-US" altLang="ko-KR" sz="2000" b="1">
                <a:latin typeface="+mj-ea"/>
              </a:rPr>
              <a:t>Anomaly Detection </a:t>
            </a:r>
            <a:r>
              <a:rPr lang="ko-KR" altLang="en-US" sz="2000" b="1">
                <a:latin typeface="+mj-ea"/>
              </a:rPr>
              <a:t>적용사례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24275" y="2241475"/>
            <a:ext cx="2175594" cy="207178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타원 36"/>
          <p:cNvSpPr/>
          <p:nvPr/>
        </p:nvSpPr>
        <p:spPr>
          <a:xfrm>
            <a:off x="6600139" y="2241475"/>
            <a:ext cx="2175594" cy="207178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타원 41"/>
          <p:cNvSpPr/>
          <p:nvPr/>
        </p:nvSpPr>
        <p:spPr>
          <a:xfrm>
            <a:off x="9576002" y="2241475"/>
            <a:ext cx="2175594" cy="2071785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862925" y="3157569"/>
            <a:ext cx="358423" cy="3240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77025" y="2434294"/>
            <a:ext cx="1485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8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8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4277" y="2781003"/>
            <a:ext cx="779252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latin typeface="굴림" panose="020B0600000101010101" pitchFamily="50" charset="-127"/>
                <a:ea typeface="굴림" panose="020B0600000101010101" pitchFamily="50" charset="-127"/>
              </a:rPr>
              <a:t>Autoencoder based </a:t>
            </a:r>
            <a:endParaRPr lang="en-US" altLang="ko-KR" sz="3200" b="1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200" b="1" smtClean="0">
                <a:latin typeface="굴림" panose="020B0600000101010101" pitchFamily="50" charset="-127"/>
                <a:ea typeface="굴림" panose="020B0600000101010101" pitchFamily="50" charset="-127"/>
              </a:rPr>
              <a:t>Anomaly </a:t>
            </a:r>
            <a:r>
              <a:rPr lang="en-US" altLang="ko-KR" sz="3200" b="1">
                <a:latin typeface="굴림" panose="020B0600000101010101" pitchFamily="50" charset="-127"/>
                <a:ea typeface="굴림" panose="020B0600000101010101" pitchFamily="50" charset="-127"/>
              </a:rPr>
              <a:t>Detection</a:t>
            </a:r>
            <a:endParaRPr lang="en-US" altLang="ko-KR" sz="3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6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466893" y="464262"/>
            <a:ext cx="5184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atin typeface="+mj-ea"/>
                <a:ea typeface="+mj-ea"/>
              </a:rPr>
              <a:t>Autoencoder based </a:t>
            </a:r>
            <a:r>
              <a:rPr lang="en-US" altLang="ko-KR" sz="2000" b="1" smtClean="0">
                <a:latin typeface="+mj-ea"/>
                <a:ea typeface="+mj-ea"/>
              </a:rPr>
              <a:t>Anomaly </a:t>
            </a:r>
            <a:r>
              <a:rPr lang="en-US" altLang="ko-KR" sz="2000" b="1">
                <a:latin typeface="+mj-ea"/>
                <a:ea typeface="+mj-ea"/>
              </a:rPr>
              <a:t>Detection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239" y="5143605"/>
            <a:ext cx="10531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latin typeface="+mn-ea"/>
              </a:rPr>
              <a:t>왼쪽에 있는 항은 입력값인 </a:t>
            </a:r>
            <a:r>
              <a:rPr lang="en-US" altLang="ko-KR" sz="1400" smtClean="0">
                <a:latin typeface="+mn-ea"/>
              </a:rPr>
              <a:t>x</a:t>
            </a:r>
            <a:r>
              <a:rPr lang="ko-KR" altLang="en-US" sz="1400" smtClean="0">
                <a:latin typeface="+mn-ea"/>
              </a:rPr>
              <a:t>가 신경망에 들어가는 것을 의미하며</a:t>
            </a:r>
            <a:r>
              <a:rPr lang="en-US" altLang="ko-KR" sz="140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그 결과가 오른쪽에 있는 </a:t>
            </a:r>
            <a:r>
              <a:rPr lang="en-US" altLang="ko-KR" sz="1400" smtClean="0">
                <a:latin typeface="+mn-ea"/>
              </a:rPr>
              <a:t>x</a:t>
            </a:r>
            <a:r>
              <a:rPr lang="ko-KR" altLang="en-US" sz="1400" smtClean="0">
                <a:latin typeface="+mn-ea"/>
              </a:rPr>
              <a:t>와 같아지도록 근사하는 것</a:t>
            </a:r>
            <a:endParaRPr lang="en-US" altLang="ko-KR" sz="140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Autoencoder</a:t>
            </a:r>
            <a:r>
              <a:rPr lang="ko-KR" altLang="en-US" sz="1400" smtClean="0">
                <a:latin typeface="+mn-ea"/>
              </a:rPr>
              <a:t>란 </a:t>
            </a:r>
            <a:r>
              <a:rPr lang="en-US" altLang="ko-KR" sz="1400" smtClean="0">
                <a:latin typeface="+mn-ea"/>
              </a:rPr>
              <a:t>'</a:t>
            </a:r>
            <a:r>
              <a:rPr lang="ko-KR" altLang="en-US" sz="1400">
                <a:latin typeface="+mn-ea"/>
              </a:rPr>
              <a:t>입력값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를 받아서 다시 입력값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를 결과로 뱉어내는 </a:t>
            </a:r>
            <a:r>
              <a:rPr lang="ko-KR" altLang="en-US" sz="1400" smtClean="0">
                <a:latin typeface="+mn-ea"/>
              </a:rPr>
              <a:t>함수</a:t>
            </a:r>
            <a:r>
              <a:rPr lang="en-US" altLang="ko-KR" sz="1400" smtClean="0">
                <a:latin typeface="+mn-ea"/>
              </a:rPr>
              <a:t>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Autoencoder</a:t>
            </a:r>
            <a:r>
              <a:rPr lang="ko-KR" altLang="en-US" sz="1400"/>
              <a:t>는 입력을 </a:t>
            </a:r>
            <a:r>
              <a:rPr lang="en-US" altLang="ko-KR" sz="1400"/>
              <a:t>latent variable</a:t>
            </a:r>
            <a:r>
              <a:rPr lang="ko-KR" altLang="en-US" sz="1400"/>
              <a:t>로 압축하는 </a:t>
            </a:r>
            <a:r>
              <a:rPr lang="en-US" altLang="ko-KR" sz="1400" smtClean="0"/>
              <a:t>Encoding</a:t>
            </a:r>
            <a:r>
              <a:rPr lang="ko-KR" altLang="en-US" sz="1400" smtClean="0"/>
              <a:t>구조를 가지며 이는 </a:t>
            </a:r>
            <a:r>
              <a:rPr lang="ko-KR" altLang="en-US" sz="1400">
                <a:latin typeface="+mn-ea"/>
              </a:rPr>
              <a:t>데이터의 압축된 표상</a:t>
            </a:r>
            <a:r>
              <a:rPr lang="en-US" altLang="ko-KR" sz="1400">
                <a:latin typeface="+mn-ea"/>
              </a:rPr>
              <a:t>(representation)</a:t>
            </a:r>
            <a:r>
              <a:rPr lang="ko-KR" altLang="en-US" sz="1400">
                <a:latin typeface="+mn-ea"/>
              </a:rPr>
              <a:t>을 학습시키고 그 구조</a:t>
            </a:r>
            <a:r>
              <a:rPr lang="en-US" altLang="ko-KR" sz="1400">
                <a:latin typeface="+mn-ea"/>
              </a:rPr>
              <a:t>(structure)</a:t>
            </a:r>
            <a:r>
              <a:rPr lang="ko-KR" altLang="en-US" sz="1400">
                <a:latin typeface="+mn-ea"/>
              </a:rPr>
              <a:t>를 </a:t>
            </a:r>
            <a:r>
              <a:rPr lang="ko-KR" altLang="en-US" sz="1400" smtClean="0">
                <a:latin typeface="+mn-ea"/>
              </a:rPr>
              <a:t>찾는 과정이다</a:t>
            </a:r>
            <a:r>
              <a:rPr lang="en-US" altLang="ko-KR" sz="1400" smtClean="0">
                <a:latin typeface="+mn-ea"/>
              </a:rPr>
              <a:t>. </a:t>
            </a:r>
            <a:r>
              <a:rPr lang="ko-KR" altLang="en-US" sz="1400" smtClean="0">
                <a:latin typeface="+mn-ea"/>
              </a:rPr>
              <a:t>이는 은닉 유닛</a:t>
            </a:r>
            <a:r>
              <a:rPr lang="en-US" altLang="ko-KR" sz="1400" smtClean="0">
                <a:latin typeface="+mn-ea"/>
              </a:rPr>
              <a:t>(hidden unit)</a:t>
            </a:r>
            <a:r>
              <a:rPr lang="ko-KR" altLang="en-US" sz="1400" smtClean="0">
                <a:latin typeface="+mn-ea"/>
              </a:rPr>
              <a:t>의 수를 제한하는 방법을 통해 가능</a:t>
            </a:r>
            <a:endParaRPr lang="en-US" altLang="ko-KR" sz="140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이를 다시 원본과 가깝게 복원해내는 </a:t>
            </a:r>
            <a:r>
              <a:rPr lang="en-US" altLang="ko-KR" sz="1400"/>
              <a:t>Decoding </a:t>
            </a:r>
            <a:r>
              <a:rPr lang="ko-KR" altLang="en-US" sz="1400"/>
              <a:t>과정으로 진행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8" y="1560925"/>
            <a:ext cx="8277225" cy="3295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15" y="1560925"/>
            <a:ext cx="21431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619</Words>
  <Application>Microsoft Office PowerPoint</Application>
  <PresentationFormat>와이드스크린</PresentationFormat>
  <Paragraphs>100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나눔고딕</vt:lpstr>
      <vt:lpstr>나눔고딕 ExtraBold</vt:lpstr>
      <vt:lpstr>맑은 고딕</vt:lpstr>
      <vt:lpstr>Arial</vt:lpstr>
      <vt:lpstr>Office 테마</vt:lpstr>
      <vt:lpstr>Anomaly Detection</vt:lpstr>
      <vt:lpstr>PowerPoint 프레젠테이션</vt:lpstr>
      <vt:lpstr>PowerPoint 프레젠테이션</vt:lpstr>
      <vt:lpstr>PowerPoint 프레젠테이션</vt:lpstr>
      <vt:lpstr>PowerPoint 프레젠테이션</vt:lpstr>
      <vt:lpstr>Anomaly Detection 적용사례</vt:lpstr>
      <vt:lpstr>Anomaly Detection 적용사례</vt:lpstr>
      <vt:lpstr>PowerPoint 프레젠테이션</vt:lpstr>
      <vt:lpstr>PowerPoint 프레젠테이션</vt:lpstr>
      <vt:lpstr>PowerPoint 프레젠테이션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Jaeeun Jeong</dc:creator>
  <cp:lastModifiedBy>Jaeeun Jeong</cp:lastModifiedBy>
  <cp:revision>28</cp:revision>
  <dcterms:created xsi:type="dcterms:W3CDTF">2021-08-10T05:28:19Z</dcterms:created>
  <dcterms:modified xsi:type="dcterms:W3CDTF">2021-08-19T07:13:08Z</dcterms:modified>
</cp:coreProperties>
</file>