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Raw</a:t>
            </a:r>
            <a:r>
              <a:rPr lang="ko-KR" altLang="en-US"/>
              <a:t>데이터는 매우 희소하고</a:t>
            </a:r>
            <a:r>
              <a:rPr lang="en-US" altLang="ko-KR"/>
              <a:t>, </a:t>
            </a:r>
            <a:r>
              <a:rPr lang="ko-KR" altLang="en-US"/>
              <a:t>고차원이며 범주형 연속형 변수가 섞여 있고</a:t>
            </a:r>
            <a:r>
              <a:rPr lang="en-US" altLang="ko-KR"/>
              <a:t>, </a:t>
            </a:r>
            <a:r>
              <a:rPr lang="ko-KR" altLang="en-US"/>
              <a:t>일종의 </a:t>
            </a:r>
            <a:r>
              <a:rPr lang="en-US" altLang="ko-KR"/>
              <a:t>field</a:t>
            </a:r>
            <a:r>
              <a:rPr lang="ko-KR" altLang="en-US"/>
              <a:t>로 그룹화되어 있다는 특징을 지닌다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embedding layer</a:t>
            </a:r>
            <a:r>
              <a:rPr lang="ko-KR" altLang="en-US"/>
              <a:t>로 이러한 정보를 압축하여 저차워의 </a:t>
            </a:r>
            <a:r>
              <a:rPr lang="en-US" altLang="ko-KR"/>
              <a:t>dense</a:t>
            </a:r>
            <a:r>
              <a:rPr lang="ko-KR" altLang="en-US"/>
              <a:t>한 실수 벡터를 만들어서 </a:t>
            </a:r>
            <a:r>
              <a:rPr lang="en-US" altLang="ko-KR"/>
              <a:t>input</a:t>
            </a:r>
            <a:r>
              <a:rPr lang="ko-KR" altLang="en-US"/>
              <a:t>을 재가공할 필요가 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Fm</a:t>
            </a:r>
            <a:r>
              <a:rPr lang="ko-KR" altLang="en-US" baseline="0"/>
              <a:t>모델에서 </a:t>
            </a:r>
            <a:r>
              <a:rPr lang="en-US" altLang="ko-KR" baseline="0"/>
              <a:t>latent </a:t>
            </a:r>
            <a:r>
              <a:rPr lang="ko-KR" altLang="en-US" baseline="0"/>
              <a:t>벡터로 기능했던 </a:t>
            </a:r>
            <a:r>
              <a:rPr lang="en-US" altLang="ko-KR" baseline="0"/>
              <a:t>V</a:t>
            </a:r>
            <a:r>
              <a:rPr lang="ko-KR" altLang="en-US" baseline="0"/>
              <a:t>는 본 요소에서는 </a:t>
            </a:r>
            <a:r>
              <a:rPr lang="en-US" altLang="ko-KR" baseline="0"/>
              <a:t>input field</a:t>
            </a:r>
            <a:r>
              <a:rPr lang="ko-KR" altLang="en-US" baseline="0"/>
              <a:t>벡터를 </a:t>
            </a:r>
            <a:r>
              <a:rPr lang="en-US" altLang="ko-KR" baseline="0"/>
              <a:t>emedding</a:t>
            </a:r>
            <a:r>
              <a:rPr lang="ko-KR" altLang="en-US" baseline="0"/>
              <a:t>벡터로 압축하기 위해 사용되고 학습되는 네트워크 </a:t>
            </a:r>
            <a:r>
              <a:rPr lang="en-US" altLang="ko-KR" baseline="0"/>
              <a:t>weight</a:t>
            </a:r>
            <a:r>
              <a:rPr lang="ko-KR" altLang="en-US" baseline="0"/>
              <a:t>가 된다는 것이다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6CFFEE9-C111-43F7-A6C4-4B33688E9CD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1 &gt;///'&gt;" userDrawn="1">
  <p:cSld name="제목 1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 hasCustomPrompt="1"/>
          </p:nvPr>
        </p:nvSpPr>
        <p:spPr>
          <a:xfrm>
            <a:off x="529442" y="2503488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 baseline="0"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여기에 </a:t>
            </a:r>
            <a:r>
              <a:rPr lang="en-US" altLang="ko-KR"/>
              <a:t>PPT</a:t>
            </a:r>
            <a:r>
              <a:rPr lang="ko-KR" altLang="en-US"/>
              <a:t>의 제목을</a:t>
            </a:r>
            <a:br>
              <a:rPr lang="en-US" altLang="ko-KR"/>
            </a:br>
            <a:r>
              <a:rPr lang="ko-KR" altLang="en-US"/>
              <a:t>입력하세요 </a:t>
            </a:r>
            <a:r>
              <a:rPr lang="en-US" altLang="ko-KR"/>
              <a:t>–O-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29442" y="5065713"/>
            <a:ext cx="9144000" cy="94320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latin typeface="나눔고딕"/>
                <a:ea typeface="나눔고딕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아직 무슨 부제목을 적을지 못 정했다면</a:t>
            </a:r>
            <a:r>
              <a:rPr lang="en-US" altLang="ko-KR"/>
              <a:t>, </a:t>
            </a:r>
            <a:r>
              <a:rPr lang="ko-KR" altLang="en-US"/>
              <a:t>비워두셔도 됩니다</a:t>
            </a:r>
            <a:r>
              <a:rPr lang="en-US" altLang="ko-KR"/>
              <a:t>. &gt;///’&gt;</a:t>
            </a:r>
            <a:endParaRPr lang="en-US"/>
          </a:p>
        </p:txBody>
      </p:sp>
      <p:cxnSp>
        <p:nvCxnSpPr>
          <p:cNvPr id="10" name="직선 연결선 9"/>
          <p:cNvCxnSpPr/>
          <p:nvPr userDrawn="1"/>
        </p:nvCxnSpPr>
        <p:spPr>
          <a:xfrm flipV="1">
            <a:off x="639104" y="941193"/>
            <a:ext cx="358423" cy="3240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529442" y="566240"/>
            <a:ext cx="3692525" cy="288783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나눔고딕"/>
                <a:ea typeface="나눔고딕"/>
              </a:defRPr>
            </a:lvl1pPr>
            <a:lvl2pPr>
              <a:defRPr sz="1400">
                <a:latin typeface="나눔고딕"/>
                <a:ea typeface="나눔고딕"/>
              </a:defRPr>
            </a:lvl2pPr>
            <a:lvl3pPr>
              <a:defRPr sz="1400">
                <a:latin typeface="나눔고딕"/>
                <a:ea typeface="나눔고딕"/>
              </a:defRPr>
            </a:lvl3pPr>
            <a:lvl4pPr>
              <a:defRPr sz="1400">
                <a:latin typeface="나눔고딕"/>
                <a:ea typeface="나눔고딕"/>
              </a:defRPr>
            </a:lvl4pPr>
            <a:lvl5pPr>
              <a:defRPr sz="1400">
                <a:latin typeface="나눔고딕"/>
                <a:ea typeface="나눔고딕"/>
              </a:defRPr>
            </a:lvl5pPr>
          </a:lstStyle>
          <a:p>
            <a:pPr lvl="0">
              <a:defRPr/>
            </a:pPr>
            <a:r>
              <a:rPr lang="ko-KR" altLang="en-US"/>
              <a:t>오늘이 무슨 요일이더라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6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21454" y="6756400"/>
            <a:ext cx="1835796" cy="71292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&gt;///'&gt;" userDrawn="1">
  <p:cSld name="그림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74557" y="682625"/>
            <a:ext cx="3557224" cy="5281447"/>
          </a:xfrm>
        </p:spPr>
        <p:txBody>
          <a:bodyPr/>
          <a:lstStyle>
            <a:lvl1pPr marL="0" indent="0">
              <a:buNone/>
              <a:defRPr sz="3200">
                <a:latin typeface="나눔고딕"/>
                <a:ea typeface="나눔고딕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9373" y="2251881"/>
            <a:ext cx="5182589" cy="340596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latin typeface="나눔고딕"/>
                <a:ea typeface="나눔고딕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DCF31A-985D-482D-9C1F-2444C39B14E3}" type="datetime1">
              <a:rPr lang="en-US"/>
              <a:pPr lvl="0">
                <a:defRPr/>
              </a:pPr>
              <a:t>7/28/2021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E6E47D7-098F-4D0C-9BB3-DC3A4C3FAD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674557" y="6022975"/>
            <a:ext cx="3557224" cy="492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나눔고딕"/>
                <a:ea typeface="나눔고딕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 idx="0" hasCustomPrompt="1"/>
          </p:nvPr>
        </p:nvSpPr>
        <p:spPr>
          <a:xfrm>
            <a:off x="5949373" y="1623278"/>
            <a:ext cx="5182589" cy="539771"/>
          </a:xfrm>
        </p:spPr>
        <p:txBody>
          <a:bodyPr/>
          <a:lstStyle>
            <a:lvl1pPr algn="l">
              <a:defRPr sz="3200"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여기에 입력하세요 </a:t>
            </a:r>
            <a:r>
              <a:rPr lang="en-US" altLang="ko-KR"/>
              <a:t>–o-</a:t>
            </a:r>
            <a:endParaRPr lang="ko-KR" altLang="en-US"/>
          </a:p>
        </p:txBody>
      </p:sp>
      <p:pic>
        <p:nvPicPr>
          <p:cNvPr id="9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21454" y="6756400"/>
            <a:ext cx="1835796" cy="71292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 &gt;///'&gt;" userDrawn="1">
  <p:cSld name="제목만 &gt;///'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838200" y="821308"/>
            <a:ext cx="10515600" cy="539771"/>
          </a:xfrm>
        </p:spPr>
        <p:txBody>
          <a:bodyPr/>
          <a:lstStyle>
            <a:lvl1pPr algn="ctr">
              <a:defRPr sz="3200"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여기에 입력하세요 </a:t>
            </a:r>
            <a:r>
              <a:rPr lang="en-US" altLang="ko-KR"/>
              <a:t>–o-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DCF31A-985D-482D-9C1F-2444C39B14E3}" type="datetime1">
              <a:rPr lang="en-US"/>
              <a:pPr lvl="0">
                <a:defRPr/>
              </a:pPr>
              <a:t>7/28/2021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E6E47D7-098F-4D0C-9BB3-DC3A4C3FAD4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38200" y="542150"/>
            <a:ext cx="10515600" cy="27655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latin typeface="나눔고딕"/>
                <a:ea typeface="나눔고딕"/>
              </a:defRPr>
            </a:lvl1pPr>
            <a:lvl2pPr>
              <a:defRPr sz="1400">
                <a:latin typeface="나눔고딕"/>
                <a:ea typeface="나눔고딕"/>
              </a:defRPr>
            </a:lvl2pPr>
            <a:lvl3pPr>
              <a:defRPr sz="1400">
                <a:latin typeface="나눔고딕"/>
                <a:ea typeface="나눔고딕"/>
              </a:defRPr>
            </a:lvl3pPr>
            <a:lvl4pPr>
              <a:defRPr sz="1400">
                <a:latin typeface="나눔고딕"/>
                <a:ea typeface="나눔고딕"/>
              </a:defRPr>
            </a:lvl4pPr>
            <a:lvl5pPr>
              <a:defRPr sz="1400">
                <a:latin typeface="나눔고딕"/>
                <a:ea typeface="나눔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pic>
        <p:nvPicPr>
          <p:cNvPr id="7" name="Picture 2" descr="https://lh4.googleusercontent.com/2RG5_Nfq3bgWUT6gOPcyXdE878ij77_64RYLYn926Kq9lneU6oVHvHvC7-LvPowX0aWoQIZKlzzfdXM6KO4qUfpd_arOH0zFKPRSIUm_IsubSIfKGeKO1LYEIJYuWtcVccsi3ahC9r4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0321454" y="6756400"/>
            <a:ext cx="1835796" cy="71292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5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5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91403" y="252471"/>
            <a:ext cx="9144000" cy="137979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DeepFM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65434" y="566240"/>
            <a:ext cx="3692525" cy="28878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2021.05.17</a:t>
            </a:r>
            <a:endParaRPr lang="en-US" altLang="ko-KR"/>
          </a:p>
        </p:txBody>
      </p:sp>
      <p:sp>
        <p:nvSpPr>
          <p:cNvPr id="8" name="제목 1"/>
          <p:cNvSpPr txBox="1"/>
          <p:nvPr/>
        </p:nvSpPr>
        <p:spPr>
          <a:xfrm>
            <a:off x="10719658" y="5555901"/>
            <a:ext cx="837731" cy="4495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예시</a:t>
            </a:r>
            <a:endParaRPr lang="en-US" altLang="ko-KR" sz="240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5951" y="1946032"/>
            <a:ext cx="8079452" cy="4304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6049922" y="2251879"/>
            <a:ext cx="5182589" cy="3405969"/>
          </a:xfrm>
        </p:spPr>
        <p:txBody>
          <a:bodyPr/>
          <a:lstStyle/>
          <a:p>
            <a:pPr marL="342900" indent="-342900">
              <a:buAutoNum type="arabicPeriod"/>
              <a:defRPr/>
            </a:pPr>
            <a:r>
              <a:rPr lang="en-US" altLang="ko-KR"/>
              <a:t>DeepFM</a:t>
            </a:r>
            <a:r>
              <a:rPr lang="ko-KR" altLang="en-US"/>
              <a:t>모델은 </a:t>
            </a:r>
            <a:r>
              <a:rPr lang="en-US" altLang="ko-KR"/>
              <a:t>Low</a:t>
            </a:r>
            <a:r>
              <a:rPr lang="ko-KR" altLang="en-US"/>
              <a:t>와 </a:t>
            </a:r>
            <a:r>
              <a:rPr lang="en-US" altLang="ko-KR"/>
              <a:t>High-order interactions</a:t>
            </a:r>
            <a:r>
              <a:rPr lang="ko-KR" altLang="en-US"/>
              <a:t>모두 학습할 수 있다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en-US" altLang="ko-KR"/>
              <a:t>Factorization Machine</a:t>
            </a:r>
            <a:r>
              <a:rPr lang="ko-KR" altLang="en-US"/>
              <a:t>과 </a:t>
            </a:r>
            <a:r>
              <a:rPr lang="en-US" altLang="ko-KR"/>
              <a:t>Deep Learning</a:t>
            </a:r>
            <a:r>
              <a:rPr lang="ko-KR" altLang="en-US"/>
              <a:t>의 장점을 모두 합친 모델이다</a:t>
            </a:r>
            <a:r>
              <a:rPr lang="en-US" altLang="ko-KR"/>
              <a:t>.</a:t>
            </a: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ko-KR" altLang="en-US"/>
              <a:t>추가 </a:t>
            </a:r>
            <a:r>
              <a:rPr lang="en-US" altLang="ko-KR"/>
              <a:t>feature engineerin</a:t>
            </a:r>
            <a:r>
              <a:rPr lang="ko-KR" altLang="en-US"/>
              <a:t>없이 </a:t>
            </a:r>
            <a:r>
              <a:rPr lang="en-US" altLang="ko-KR"/>
              <a:t>raw feature</a:t>
            </a:r>
            <a:r>
              <a:rPr lang="ko-KR" altLang="en-US"/>
              <a:t>를 그대로 사용할 수 있다</a:t>
            </a:r>
            <a:r>
              <a:rPr lang="en-US" altLang="ko-KR"/>
              <a:t>. </a:t>
            </a:r>
            <a:endParaRPr lang="en-US" altLang="ko-KR"/>
          </a:p>
          <a:p>
            <a:pPr marL="342900" indent="-342900">
              <a:buAutoNum type="arabicPeriod"/>
              <a:defRPr/>
            </a:pPr>
            <a:r>
              <a:rPr lang="ko-KR" altLang="en-US"/>
              <a:t>벤치마크 데이터와 </a:t>
            </a:r>
            <a:r>
              <a:rPr lang="en-US" altLang="ko-KR"/>
              <a:t>commercial</a:t>
            </a:r>
            <a:r>
              <a:rPr lang="ko-KR" altLang="en-US"/>
              <a:t>데이터에서 실험을 완료했다</a:t>
            </a:r>
            <a:r>
              <a:rPr lang="en-US" altLang="ko-KR"/>
              <a:t>. </a:t>
            </a:r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>
          <a:xfrm>
            <a:off x="867333" y="935165"/>
            <a:ext cx="5182589" cy="53977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Abstract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1335" y="1755774"/>
            <a:ext cx="4228193" cy="4493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515110" y="629098"/>
            <a:ext cx="10623430" cy="5423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>
                <a:latin typeface="나눔고딕 ExtraBold"/>
                <a:ea typeface="나눔고딕 ExtraBold"/>
                <a:cs typeface="+mj-cs"/>
              </a:rPr>
              <a:t>1. Introduction</a:t>
            </a:r>
            <a:endParaRPr lang="en-US" sz="3200"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5" name="텍스트 개체 틀 2"/>
          <p:cNvSpPr txBox="1"/>
          <p:nvPr/>
        </p:nvSpPr>
        <p:spPr>
          <a:xfrm>
            <a:off x="954694" y="1910134"/>
            <a:ext cx="10267487" cy="3405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1600"/>
              <a:t>CTR(click through rate)</a:t>
            </a:r>
            <a:r>
              <a:rPr lang="ko-KR" altLang="en-US" sz="1600"/>
              <a:t>이란 </a:t>
            </a:r>
            <a:r>
              <a:rPr lang="en-US" altLang="ko-KR" sz="1600"/>
              <a:t>user</a:t>
            </a:r>
            <a:r>
              <a:rPr lang="ko-KR" altLang="en-US" sz="1600"/>
              <a:t>가 추천된 항목을 </a:t>
            </a:r>
            <a:r>
              <a:rPr lang="en-US" altLang="ko-KR" sz="1600"/>
              <a:t>click</a:t>
            </a:r>
            <a:r>
              <a:rPr lang="ko-KR" altLang="en-US" sz="1600"/>
              <a:t>할 확률을 예측하는것</a:t>
            </a:r>
            <a:r>
              <a:rPr lang="en-US" altLang="ko-KR" sz="1600"/>
              <a:t>.                                                 -&gt; CTR</a:t>
            </a:r>
            <a:r>
              <a:rPr lang="ko-KR" altLang="en-US" sz="1600"/>
              <a:t>에 의해 </a:t>
            </a:r>
            <a:r>
              <a:rPr lang="en-US" altLang="ko-KR" sz="1600"/>
              <a:t>user</a:t>
            </a:r>
            <a:r>
              <a:rPr lang="ko-KR" altLang="en-US" sz="1600"/>
              <a:t>가 선호할 </a:t>
            </a:r>
            <a:r>
              <a:rPr lang="en-US" altLang="ko-KR" sz="1600"/>
              <a:t>item</a:t>
            </a:r>
            <a:r>
              <a:rPr lang="ko-KR" altLang="en-US" sz="1600"/>
              <a:t>랭킹을 부여한다</a:t>
            </a:r>
            <a:r>
              <a:rPr lang="en-US" altLang="ko-KR" sz="1600"/>
              <a:t>.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1600"/>
              <a:t>CTR</a:t>
            </a:r>
            <a:r>
              <a:rPr lang="ko-KR" altLang="en-US" sz="1600"/>
              <a:t>을 정확히 예측하는데 있어 </a:t>
            </a:r>
            <a:r>
              <a:rPr lang="ko-KR" altLang="en-US" sz="1600" b="1">
                <a:solidFill>
                  <a:srgbClr val="c00000"/>
                </a:solidFill>
              </a:rPr>
              <a:t>가장 중요한 것은 </a:t>
            </a:r>
            <a:r>
              <a:rPr lang="en-US" altLang="ko-KR" sz="1600" b="1">
                <a:solidFill>
                  <a:srgbClr val="c00000"/>
                </a:solidFill>
              </a:rPr>
              <a:t>feature interaction</a:t>
            </a:r>
            <a:r>
              <a:rPr lang="ko-KR" altLang="en-US" sz="1600" b="1">
                <a:solidFill>
                  <a:srgbClr val="c00000"/>
                </a:solidFill>
              </a:rPr>
              <a:t>을 효과적으로 모델링하는 것</a:t>
            </a:r>
            <a:r>
              <a:rPr lang="ko-KR" altLang="en-US" sz="1600"/>
              <a:t>이다</a:t>
            </a:r>
            <a:r>
              <a:rPr lang="en-US" altLang="ko-KR" sz="1600"/>
              <a:t>. </a:t>
            </a:r>
            <a:endParaRPr lang="en-US" altLang="ko-KR" sz="1600"/>
          </a:p>
          <a:p>
            <a:pPr lvl="1">
              <a:lnSpc>
                <a:spcPct val="150000"/>
              </a:lnSpc>
              <a:defRPr/>
            </a:pPr>
            <a:r>
              <a:rPr lang="en-US" altLang="ko-KR" sz="1400"/>
              <a:t>App category</a:t>
            </a:r>
            <a:r>
              <a:rPr lang="ko-KR" altLang="en-US" sz="1400"/>
              <a:t>와 </a:t>
            </a:r>
            <a:r>
              <a:rPr lang="en-US" altLang="ko-KR" sz="1400"/>
              <a:t>Timestamp</a:t>
            </a:r>
            <a:r>
              <a:rPr lang="ko-KR" altLang="en-US" sz="1400"/>
              <a:t>관계 </a:t>
            </a:r>
            <a:r>
              <a:rPr lang="en-US" altLang="ko-KR" sz="1400"/>
              <a:t>: </a:t>
            </a:r>
            <a:r>
              <a:rPr lang="ko-KR" altLang="en-US" sz="1400"/>
              <a:t>음식 배달 어플은 식사시간 근처에 다운로드가 많다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1">
              <a:lnSpc>
                <a:spcPct val="150000"/>
              </a:lnSpc>
              <a:defRPr/>
            </a:pPr>
            <a:r>
              <a:rPr lang="en-US" altLang="ko-KR" sz="1400"/>
              <a:t>App categort</a:t>
            </a:r>
            <a:r>
              <a:rPr lang="ko-KR" altLang="en-US" sz="1400"/>
              <a:t>와 </a:t>
            </a:r>
            <a:r>
              <a:rPr lang="en-US" altLang="ko-KR" sz="1400"/>
              <a:t>User gender, Age</a:t>
            </a:r>
            <a:r>
              <a:rPr lang="ko-KR" altLang="en-US" sz="1400"/>
              <a:t>관계 </a:t>
            </a:r>
            <a:r>
              <a:rPr lang="en-US" altLang="ko-KR" sz="1400"/>
              <a:t>: </a:t>
            </a:r>
            <a:r>
              <a:rPr lang="ko-KR" altLang="en-US" sz="1400"/>
              <a:t>남자 청소년들은 슈팅과 </a:t>
            </a:r>
            <a:r>
              <a:rPr lang="en-US" altLang="ko-KR" sz="1400"/>
              <a:t>RPG</a:t>
            </a:r>
            <a:r>
              <a:rPr lang="ko-KR" altLang="en-US" sz="1400"/>
              <a:t>게임을 선호한다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1">
              <a:lnSpc>
                <a:spcPct val="150000"/>
              </a:lnSpc>
              <a:defRPr/>
            </a:pPr>
            <a:r>
              <a:rPr lang="ko-KR" altLang="en-US" sz="1400"/>
              <a:t>맥주와 기저귀를 함께 구매하는 사람들이 많다 </a:t>
            </a:r>
            <a:r>
              <a:rPr lang="en-US" altLang="ko-KR" sz="1400"/>
              <a:t>-&gt; </a:t>
            </a:r>
            <a:r>
              <a:rPr lang="ko-KR" altLang="en-US" sz="1400"/>
              <a:t>쉽게 이해되는 </a:t>
            </a:r>
            <a:r>
              <a:rPr lang="en-US" altLang="ko-KR" sz="1400"/>
              <a:t>interaction</a:t>
            </a:r>
            <a:r>
              <a:rPr lang="ko-KR" altLang="en-US" sz="1400"/>
              <a:t>과 달리 </a:t>
            </a:r>
            <a:r>
              <a:rPr lang="en-US" altLang="ko-KR" sz="1400"/>
              <a:t>Hidden interaction</a:t>
            </a:r>
            <a:r>
              <a:rPr lang="ko-KR" altLang="en-US" sz="1400"/>
              <a:t>도 있다</a:t>
            </a:r>
            <a:r>
              <a:rPr lang="en-US" altLang="ko-KR" sz="1400"/>
              <a:t>.  </a:t>
            </a:r>
            <a:endParaRPr lang="en-US" altLang="ko-KR" sz="140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/>
              <a:t>-&gt; </a:t>
            </a:r>
            <a:r>
              <a:rPr lang="en-US" altLang="ko-KR" sz="1400" b="1">
                <a:solidFill>
                  <a:srgbClr val="c00000"/>
                </a:solidFill>
              </a:rPr>
              <a:t>low</a:t>
            </a:r>
            <a:r>
              <a:rPr lang="ko-KR" altLang="en-US" sz="1400" b="1">
                <a:solidFill>
                  <a:srgbClr val="c00000"/>
                </a:solidFill>
              </a:rPr>
              <a:t>와 </a:t>
            </a:r>
            <a:r>
              <a:rPr lang="en-US" altLang="ko-KR" sz="1400" b="1">
                <a:solidFill>
                  <a:srgbClr val="c00000"/>
                </a:solidFill>
              </a:rPr>
              <a:t>high-order feature interactio</a:t>
            </a:r>
            <a:r>
              <a:rPr lang="ko-KR" altLang="en-US" sz="1400" b="1">
                <a:solidFill>
                  <a:srgbClr val="c00000"/>
                </a:solidFill>
              </a:rPr>
              <a:t>을 모두 고려해야 한다</a:t>
            </a:r>
            <a:r>
              <a:rPr lang="en-US" altLang="ko-KR" sz="1400" b="1">
                <a:solidFill>
                  <a:srgbClr val="c00000"/>
                </a:solidFill>
              </a:rPr>
              <a:t>. </a:t>
            </a:r>
            <a:endParaRPr lang="en-US" altLang="ko-KR" sz="1400" b="1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ko-KR" sz="1400"/>
              <a:t>-&gt; </a:t>
            </a:r>
            <a:r>
              <a:rPr lang="en-US" altLang="ko-KR" sz="1400" b="1">
                <a:solidFill>
                  <a:srgbClr val="c00000"/>
                </a:solidFill>
              </a:rPr>
              <a:t>Explicit</a:t>
            </a:r>
            <a:r>
              <a:rPr lang="ko-KR" altLang="en-US" sz="1400" b="1">
                <a:solidFill>
                  <a:srgbClr val="c00000"/>
                </a:solidFill>
              </a:rPr>
              <a:t>과 </a:t>
            </a:r>
            <a:r>
              <a:rPr lang="en-US" altLang="ko-KR" sz="1400" b="1">
                <a:solidFill>
                  <a:srgbClr val="c00000"/>
                </a:solidFill>
              </a:rPr>
              <a:t>implicit features</a:t>
            </a:r>
            <a:r>
              <a:rPr lang="ko-KR" altLang="en-US" sz="1400" b="1">
                <a:solidFill>
                  <a:srgbClr val="c00000"/>
                </a:solidFill>
              </a:rPr>
              <a:t>를 모두 모델링할 수 있어야 한다</a:t>
            </a:r>
            <a:r>
              <a:rPr lang="en-US" altLang="ko-KR" sz="1400" b="1">
                <a:solidFill>
                  <a:srgbClr val="c00000"/>
                </a:solidFill>
              </a:rPr>
              <a:t>. </a:t>
            </a:r>
            <a:endParaRPr lang="en-US" altLang="ko-KR" sz="1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515110" y="629098"/>
            <a:ext cx="10623430" cy="5423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>
                <a:latin typeface="나눔고딕 ExtraBold"/>
                <a:ea typeface="나눔고딕 ExtraBold"/>
                <a:cs typeface="+mj-cs"/>
              </a:rPr>
              <a:t>1. Introduction</a:t>
            </a:r>
            <a:endParaRPr lang="en-US" sz="2400"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151" y="1752598"/>
            <a:ext cx="4740402" cy="4053861"/>
          </a:xfrm>
          <a:prstGeom prst="rect">
            <a:avLst/>
          </a:prstGeom>
        </p:spPr>
      </p:pic>
      <p:sp>
        <p:nvSpPr>
          <p:cNvPr id="6" name="텍스트 개체 틀 2"/>
          <p:cNvSpPr txBox="1"/>
          <p:nvPr/>
        </p:nvSpPr>
        <p:spPr>
          <a:xfrm>
            <a:off x="5826825" y="2076543"/>
            <a:ext cx="6004401" cy="3405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1400"/>
              <a:t>DeepFM </a:t>
            </a:r>
            <a:r>
              <a:rPr lang="ko-KR" altLang="en-US" sz="1400"/>
              <a:t>모델 구조를 제안한다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Low order</a:t>
            </a:r>
            <a:r>
              <a:rPr lang="ko-KR" altLang="en-US" sz="1200"/>
              <a:t>는 </a:t>
            </a:r>
            <a:r>
              <a:rPr lang="en-US" altLang="ko-KR" sz="1200"/>
              <a:t>FM part</a:t>
            </a:r>
            <a:r>
              <a:rPr lang="ko-KR" altLang="en-US" sz="1200"/>
              <a:t>에서</a:t>
            </a:r>
            <a:r>
              <a:rPr lang="en-US" altLang="ko-KR" sz="1200"/>
              <a:t>, High-order</a:t>
            </a:r>
            <a:r>
              <a:rPr lang="ko-KR" altLang="en-US" sz="1200"/>
              <a:t>는 </a:t>
            </a:r>
            <a:r>
              <a:rPr lang="en-US" altLang="ko-KR" sz="1200"/>
              <a:t>DNN part</a:t>
            </a:r>
            <a:r>
              <a:rPr lang="ko-KR" altLang="en-US" sz="1200"/>
              <a:t>에서 모델링한다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End-to-end </a:t>
            </a:r>
            <a:r>
              <a:rPr lang="ko-KR" altLang="en-US" sz="1200"/>
              <a:t>학습 가능 </a:t>
            </a:r>
            <a:r>
              <a:rPr lang="en-US" altLang="ko-KR" sz="1200"/>
              <a:t>(pretrain</a:t>
            </a:r>
            <a:r>
              <a:rPr lang="ko-KR" altLang="en-US" sz="1200"/>
              <a:t>이 필요없다</a:t>
            </a:r>
            <a:r>
              <a:rPr lang="en-US" altLang="ko-KR" sz="1200"/>
              <a:t>.)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1400"/>
              <a:t>DeepFM</a:t>
            </a:r>
            <a:r>
              <a:rPr lang="ko-KR" altLang="en-US" sz="1400"/>
              <a:t>은 다른 비슷한 모델보다 더 효율적으로 학습할 수 있다</a:t>
            </a:r>
            <a:r>
              <a:rPr lang="en-US" altLang="ko-KR" sz="1400"/>
              <a:t>. </a:t>
            </a:r>
            <a:endParaRPr lang="en-US" altLang="ko-KR" sz="14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Input</a:t>
            </a:r>
            <a:r>
              <a:rPr lang="ko-KR" altLang="en-US" sz="1200"/>
              <a:t>과 </a:t>
            </a:r>
            <a:r>
              <a:rPr lang="en-US" altLang="ko-KR" sz="1200"/>
              <a:t>embedding vector</a:t>
            </a:r>
            <a:r>
              <a:rPr lang="ko-KR" altLang="en-US" sz="1200"/>
              <a:t>를 </a:t>
            </a:r>
            <a:r>
              <a:rPr lang="en-US" altLang="ko-KR" sz="1200"/>
              <a:t>share</a:t>
            </a:r>
            <a:r>
              <a:rPr lang="ko-KR" altLang="en-US" sz="1200"/>
              <a:t>한다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Wide</a:t>
            </a:r>
            <a:r>
              <a:rPr lang="ko-KR" altLang="en-US" sz="1200"/>
              <a:t>부분에서 따로 </a:t>
            </a:r>
            <a:r>
              <a:rPr lang="en-US" altLang="ko-KR" sz="1200"/>
              <a:t>pairwised feature interaction</a:t>
            </a:r>
            <a:r>
              <a:rPr lang="ko-KR" altLang="en-US" sz="1200"/>
              <a:t>을 만들어 줄 필요가 없다</a:t>
            </a:r>
            <a:r>
              <a:rPr lang="en-US" altLang="ko-KR" sz="1200"/>
              <a:t>!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1400"/>
              <a:t>DeepFM</a:t>
            </a:r>
            <a:r>
              <a:rPr lang="ko-KR" altLang="en-US" sz="1400"/>
              <a:t>은 </a:t>
            </a:r>
            <a:r>
              <a:rPr lang="en-US" altLang="ko-KR" sz="1400"/>
              <a:t>benchmark</a:t>
            </a:r>
            <a:r>
              <a:rPr lang="ko-KR" altLang="en-US" sz="1400"/>
              <a:t>와 </a:t>
            </a:r>
            <a:r>
              <a:rPr lang="en-US" altLang="ko-KR" sz="1400"/>
              <a:t>commercial</a:t>
            </a:r>
            <a:r>
              <a:rPr lang="ko-KR" altLang="en-US" sz="1400"/>
              <a:t>데이터의 </a:t>
            </a:r>
            <a:r>
              <a:rPr lang="en-US" altLang="ko-KR" sz="1400"/>
              <a:t>CTR predictio</a:t>
            </a:r>
            <a:r>
              <a:rPr lang="ko-KR" altLang="en-US" sz="1400"/>
              <a:t>에서 의미있는 성능향상을 이루었다</a:t>
            </a:r>
            <a:r>
              <a:rPr lang="en-US" altLang="ko-KR" sz="1400"/>
              <a:t>.</a:t>
            </a:r>
            <a:r>
              <a:rPr lang="en-US" altLang="ko-KR" sz="1100"/>
              <a:t> 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515110" y="629098"/>
            <a:ext cx="10623430" cy="5423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>
                <a:latin typeface="나눔고딕 ExtraBold"/>
                <a:ea typeface="나눔고딕 ExtraBold"/>
                <a:cs typeface="+mj-cs"/>
              </a:rPr>
              <a:t>2.1 DeepFM – architechure </a:t>
            </a:r>
            <a:endParaRPr lang="en-US" sz="3200"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21" name="텍스트 개체 틀 2"/>
          <p:cNvSpPr txBox="1"/>
          <p:nvPr/>
        </p:nvSpPr>
        <p:spPr>
          <a:xfrm>
            <a:off x="8160808" y="2340863"/>
            <a:ext cx="3598375" cy="3300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  <a:defRPr/>
            </a:pPr>
            <a:r>
              <a:rPr lang="en-US" altLang="ko-KR" sz="1400"/>
              <a:t>DeepFM</a:t>
            </a:r>
            <a:r>
              <a:rPr lang="ko-KR" altLang="en-US" sz="1400"/>
              <a:t>은 </a:t>
            </a:r>
            <a:r>
              <a:rPr lang="en-US" altLang="ko-KR" sz="1400"/>
              <a:t>FM component</a:t>
            </a:r>
            <a:r>
              <a:rPr lang="ko-KR" altLang="en-US" sz="1400"/>
              <a:t>와 </a:t>
            </a:r>
            <a:r>
              <a:rPr lang="en-US" altLang="ko-KR" sz="1400"/>
              <a:t>deep component </a:t>
            </a:r>
            <a:r>
              <a:rPr lang="ko-KR" altLang="en-US" sz="1400"/>
              <a:t>로 구성되고</a:t>
            </a:r>
            <a:r>
              <a:rPr lang="en-US" altLang="ko-KR" sz="1400"/>
              <a:t>, </a:t>
            </a:r>
            <a:r>
              <a:rPr lang="ko-KR" altLang="en-US" sz="1400"/>
              <a:t>같은 </a:t>
            </a:r>
            <a:r>
              <a:rPr lang="en-US" altLang="ko-KR" sz="1400"/>
              <a:t>input</a:t>
            </a:r>
            <a:r>
              <a:rPr lang="ko-KR" altLang="en-US" sz="1400"/>
              <a:t>을 공유한다</a:t>
            </a:r>
            <a:r>
              <a:rPr lang="en-US" altLang="ko-KR" sz="1400"/>
              <a:t>.  </a:t>
            </a:r>
            <a:endParaRPr lang="en-US" altLang="ko-KR" sz="1400"/>
          </a:p>
          <a:p>
            <a:pPr marL="342900" indent="-342900">
              <a:lnSpc>
                <a:spcPct val="100000"/>
              </a:lnSpc>
              <a:buAutoNum type="arabicPeriod"/>
              <a:defRPr/>
            </a:pPr>
            <a:endParaRPr lang="en-US" altLang="ko-KR" sz="1400"/>
          </a:p>
          <a:p>
            <a:pPr marL="342900" indent="-342900">
              <a:lnSpc>
                <a:spcPct val="100000"/>
              </a:lnSpc>
              <a:buAutoNum type="arabicPeriod"/>
              <a:defRPr/>
            </a:pPr>
            <a:endParaRPr lang="en-US" altLang="ko-KR" sz="1400"/>
          </a:p>
          <a:p>
            <a:pPr marL="342900" indent="-342900">
              <a:lnSpc>
                <a:spcPct val="100000"/>
              </a:lnSpc>
              <a:buAutoNum type="arabicPeriod"/>
              <a:defRPr/>
            </a:pPr>
            <a:r>
              <a:rPr lang="ko-KR" altLang="en-US" sz="1400"/>
              <a:t>예측해야 하는 값 </a:t>
            </a:r>
            <a:r>
              <a:rPr lang="en-US" altLang="ko-KR" sz="1400"/>
              <a:t>y_hat</a:t>
            </a:r>
            <a:r>
              <a:rPr lang="ko-KR" altLang="en-US" sz="1400"/>
              <a:t>은 </a:t>
            </a:r>
            <a:r>
              <a:rPr lang="en-US" altLang="ko-KR" sz="1400"/>
              <a:t>predicted CTR</a:t>
            </a:r>
            <a:r>
              <a:rPr lang="ko-KR" altLang="en-US" sz="1400"/>
              <a:t>이고 </a:t>
            </a:r>
            <a:r>
              <a:rPr lang="en-US" altLang="ko-KR" sz="1400"/>
              <a:t>0</a:t>
            </a:r>
            <a:r>
              <a:rPr lang="ko-KR" altLang="en-US" sz="1400"/>
              <a:t>또는 </a:t>
            </a:r>
            <a:r>
              <a:rPr lang="en-US" altLang="ko-KR" sz="1400"/>
              <a:t>1</a:t>
            </a:r>
            <a:r>
              <a:rPr lang="ko-KR" altLang="en-US" sz="1400"/>
              <a:t>값이다</a:t>
            </a:r>
            <a:r>
              <a:rPr lang="en-US" altLang="ko-KR" sz="1400"/>
              <a:t>. </a:t>
            </a:r>
            <a:endParaRPr lang="en-US" altLang="ko-KR" sz="1400"/>
          </a:p>
          <a:p>
            <a:pPr marL="342900" indent="-342900">
              <a:lnSpc>
                <a:spcPct val="100000"/>
              </a:lnSpc>
              <a:buAutoNum type="arabicPeriod"/>
              <a:defRPr/>
            </a:pPr>
            <a:r>
              <a:rPr lang="en-US" altLang="ko-KR" sz="1400"/>
              <a:t>FM layer, Deep layer</a:t>
            </a:r>
            <a:r>
              <a:rPr lang="ko-KR" altLang="en-US" sz="1400"/>
              <a:t>에서 나온 </a:t>
            </a:r>
            <a:r>
              <a:rPr lang="en-US" altLang="ko-KR" sz="1400"/>
              <a:t>output</a:t>
            </a:r>
            <a:r>
              <a:rPr lang="ko-KR" altLang="en-US" sz="1400"/>
              <a:t>을 </a:t>
            </a:r>
            <a:r>
              <a:rPr lang="en-US" altLang="ko-KR" sz="1400"/>
              <a:t>concat</a:t>
            </a:r>
            <a:r>
              <a:rPr lang="ko-KR" altLang="en-US" sz="1400"/>
              <a:t>해서 이 값에 </a:t>
            </a:r>
            <a:r>
              <a:rPr lang="en-US" altLang="ko-KR" sz="1400"/>
              <a:t>sigmoid</a:t>
            </a:r>
            <a:r>
              <a:rPr lang="ko-KR" altLang="en-US" sz="1400"/>
              <a:t>함수를 적용한 것이 최종 </a:t>
            </a:r>
            <a:r>
              <a:rPr lang="en-US" altLang="ko-KR" sz="1400"/>
              <a:t>y</a:t>
            </a:r>
            <a:r>
              <a:rPr lang="ko-KR" altLang="en-US" sz="1400"/>
              <a:t>예측값이 된다</a:t>
            </a:r>
            <a:r>
              <a:rPr lang="en-US" altLang="ko-KR" sz="1400"/>
              <a:t>. </a:t>
            </a:r>
            <a:endParaRPr lang="en-US" altLang="ko-KR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110" y="1870310"/>
            <a:ext cx="7343775" cy="3667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0387" y="3265722"/>
            <a:ext cx="2867025" cy="438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8464" y="3127222"/>
            <a:ext cx="141038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Prediction output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747420"/>
            <a:ext cx="10515600" cy="53977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2.1 DeepFM – architechure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847435" y="1783995"/>
            <a:ext cx="4905605" cy="27655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FM Component</a:t>
            </a:r>
            <a:endParaRPr lang="ko-KR" altLang="en-US"/>
          </a:p>
        </p:txBody>
      </p:sp>
      <p:sp>
        <p:nvSpPr>
          <p:cNvPr id="11" name="제목 1"/>
          <p:cNvSpPr txBox="1"/>
          <p:nvPr/>
        </p:nvSpPr>
        <p:spPr>
          <a:xfrm>
            <a:off x="729293" y="5788389"/>
            <a:ext cx="5141886" cy="642072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/>
              <a:buChar char="•"/>
              <a:defRPr/>
            </a:pPr>
            <a:r>
              <a:rPr lang="en-US" sz="1200">
                <a:latin typeface="나눔고딕"/>
                <a:ea typeface="나눔고딕"/>
                <a:cs typeface="+mn-cs"/>
              </a:rPr>
              <a:t>FM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의 결과는 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unit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의 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addition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과 많은 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unit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의 내적들의 합산이다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. </a:t>
            </a:r>
            <a:endParaRPr lang="en-US" altLang="ko-KR" sz="1200">
              <a:latin typeface="나눔고딕"/>
              <a:ea typeface="나눔고딕"/>
              <a:cs typeface="+mn-cs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200">
                <a:latin typeface="나눔고딕"/>
                <a:ea typeface="나눔고딕"/>
                <a:cs typeface="+mn-cs"/>
              </a:rPr>
              <a:t>Addition unit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의 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&lt;w,x&gt;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는 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order-1 feature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의 중요성을 나타냄</a:t>
            </a:r>
            <a:r>
              <a:rPr lang="en-US" altLang="ko-KR" sz="1200">
                <a:latin typeface="나눔고딕"/>
                <a:ea typeface="나눔고딕"/>
                <a:cs typeface="+mn-cs"/>
              </a:rPr>
              <a:t>.</a:t>
            </a:r>
            <a:endParaRPr lang="en-US" altLang="ko-KR" sz="1200">
              <a:latin typeface="나눔고딕"/>
              <a:ea typeface="나눔고딕"/>
              <a:cs typeface="+mn-cs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임베딩 벡터의 내적을 이용해 </a:t>
            </a:r>
            <a:r>
              <a:rPr lang="en-US" altLang="ko-KR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order-2 </a:t>
            </a:r>
            <a:r>
              <a:rPr lang="ko-KR" alt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의 부분도 해결한다는 것이 포인트</a:t>
            </a:r>
            <a:r>
              <a:rPr lang="en-US" altLang="ko-KR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!</a:t>
            </a:r>
            <a:endParaRPr lang="en-US" sz="1200" b="1">
              <a:solidFill>
                <a:srgbClr val="c000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6502295" y="5221919"/>
            <a:ext cx="4417176" cy="887506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ctr">
              <a:buFont typeface="Arial"/>
              <a:buChar char="•"/>
              <a:defRPr/>
            </a:pPr>
            <a:r>
              <a:rPr lang="en-US" sz="1200">
                <a:latin typeface="나눔고딕"/>
                <a:ea typeface="나눔고딕"/>
                <a:cs typeface="+mn-cs"/>
              </a:rPr>
              <a:t>High-order interaction</a:t>
            </a:r>
            <a:r>
              <a:rPr lang="ko-KR" altLang="en-US" sz="1200">
                <a:latin typeface="나눔고딕"/>
                <a:ea typeface="나눔고딕"/>
                <a:cs typeface="+mn-cs"/>
              </a:rPr>
              <a:t>을 학습</a:t>
            </a:r>
            <a:endParaRPr lang="en-US" sz="1200">
              <a:latin typeface="나눔고딕"/>
              <a:ea typeface="나눔고딕"/>
              <a:cs typeface="+mn-cs"/>
            </a:endParaRPr>
          </a:p>
        </p:txBody>
      </p:sp>
      <p:sp>
        <p:nvSpPr>
          <p:cNvPr id="14" name="텍스트 개체 틀 2"/>
          <p:cNvSpPr txBox="1"/>
          <p:nvPr/>
        </p:nvSpPr>
        <p:spPr>
          <a:xfrm>
            <a:off x="6258081" y="1786561"/>
            <a:ext cx="4905605" cy="27655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나눔고딕"/>
                <a:ea typeface="나눔고딕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/>
              <a:t>Deep component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084" y="2060552"/>
            <a:ext cx="4574309" cy="279779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970"/>
          <a:stretch>
            <a:fillRect/>
          </a:stretch>
        </p:blipFill>
        <p:spPr>
          <a:xfrm>
            <a:off x="6519214" y="2060552"/>
            <a:ext cx="4383337" cy="279779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35005" y="5010821"/>
            <a:ext cx="2930462" cy="625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747420"/>
            <a:ext cx="10515600" cy="53977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2.1 DeepFM – architechure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54531" y="2015294"/>
            <a:ext cx="4905605" cy="27655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Input Part</a:t>
            </a:r>
            <a:endParaRPr lang="ko-KR" altLang="en-US" b="1"/>
          </a:p>
        </p:txBody>
      </p:sp>
      <p:sp>
        <p:nvSpPr>
          <p:cNvPr id="11" name="제목 1"/>
          <p:cNvSpPr txBox="1"/>
          <p:nvPr/>
        </p:nvSpPr>
        <p:spPr>
          <a:xfrm>
            <a:off x="6169972" y="2930834"/>
            <a:ext cx="5378899" cy="2875688"/>
          </a:xfrm>
          <a:prstGeom prst="rect">
            <a:avLst/>
          </a:prstGeom>
        </p:spPr>
        <p:txBody>
          <a:bodyPr vert="horz" lIns="91440" tIns="45720" rIns="91440" bIns="4572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Input layer</a:t>
            </a:r>
            <a:r>
              <a:rPr lang="ko-KR" alt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를 </a:t>
            </a:r>
            <a:r>
              <a:rPr lang="en-US" altLang="ko-KR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embedding layer</a:t>
            </a:r>
            <a:r>
              <a:rPr lang="ko-KR" alt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로 변환하는 </a:t>
            </a:r>
            <a:r>
              <a:rPr lang="en-US" altLang="ko-KR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structure</a:t>
            </a:r>
            <a:r>
              <a:rPr lang="ko-KR" altLang="en-US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이다</a:t>
            </a:r>
            <a:r>
              <a:rPr lang="en-US" altLang="ko-KR" sz="1200" b="1">
                <a:solidFill>
                  <a:srgbClr val="c00000"/>
                </a:solidFill>
                <a:latin typeface="나눔고딕"/>
                <a:ea typeface="나눔고딕"/>
                <a:cs typeface="+mn-cs"/>
              </a:rPr>
              <a:t>. </a:t>
            </a:r>
            <a:endParaRPr lang="en-US" altLang="ko-KR" sz="1200" b="1">
              <a:solidFill>
                <a:srgbClr val="c00000"/>
              </a:solidFill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sz="1200" b="1">
                <a:latin typeface="나눔고딕"/>
                <a:ea typeface="나눔고딕"/>
                <a:cs typeface="+mn-cs"/>
              </a:rPr>
              <a:t>1) input field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의 길이는 다 달라도 그들의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embeddin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은 같은 사이즈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(k)</a:t>
            </a: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sz="1200" b="1">
                <a:latin typeface="나눔고딕"/>
                <a:ea typeface="나눔고딕"/>
                <a:cs typeface="+mn-cs"/>
              </a:rPr>
              <a:t>2) V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가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pre-train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되어야 할 필요를 없애고 공동적으로 한번에 전체적인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network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가 학습될 수 있도록 하였다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.</a:t>
            </a: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m : field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의 개수</a:t>
            </a:r>
            <a:endParaRPr lang="ko-KR" altLang="en-US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l : layer depth</a:t>
            </a: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 b="1">
                <a:latin typeface="나눔고딕"/>
                <a:ea typeface="나눔고딕"/>
                <a:cs typeface="+mn-cs"/>
              </a:rPr>
              <a:t>알파 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: activation function</a:t>
            </a: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200" b="1">
                <a:latin typeface="나눔고딕"/>
                <a:ea typeface="나눔고딕"/>
                <a:cs typeface="+mn-cs"/>
              </a:rPr>
              <a:t>H : hidden layer </a:t>
            </a:r>
            <a:r>
              <a:rPr lang="ko-KR" altLang="en-US" sz="1200" b="1">
                <a:latin typeface="나눔고딕"/>
                <a:ea typeface="나눔고딕"/>
                <a:cs typeface="+mn-cs"/>
              </a:rPr>
              <a:t>개수</a:t>
            </a:r>
            <a:r>
              <a:rPr lang="en-US" altLang="ko-KR" sz="1200" b="1">
                <a:latin typeface="나눔고딕"/>
                <a:ea typeface="나눔고딕"/>
                <a:cs typeface="+mn-cs"/>
              </a:rPr>
              <a:t> </a:t>
            </a:r>
            <a:endParaRPr lang="en-US" altLang="ko-KR" sz="1200" b="1">
              <a:latin typeface="나눔고딕"/>
              <a:ea typeface="나눔고딕"/>
              <a:cs typeface="+mn-cs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/>
            </a:pPr>
            <a:endParaRPr lang="en-US" sz="1200" b="1">
              <a:latin typeface="나눔고딕"/>
              <a:ea typeface="나눔고딕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1040" y="2291851"/>
            <a:ext cx="4959096" cy="20170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24697" y="4318069"/>
            <a:ext cx="2519288" cy="534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40421" y="4960430"/>
            <a:ext cx="2676716" cy="38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34193" y="5454827"/>
            <a:ext cx="3357848" cy="3516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53896" y="5347330"/>
            <a:ext cx="164592" cy="18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747420"/>
            <a:ext cx="10515600" cy="53977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2.2 Relationship with the other Neural Networks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6212" y="1747756"/>
            <a:ext cx="8979576" cy="4519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/>
          <p:nvPr/>
        </p:nvSpPr>
        <p:spPr>
          <a:xfrm>
            <a:off x="515110" y="629098"/>
            <a:ext cx="10623430" cy="5423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>
                <a:latin typeface="나눔고딕 ExtraBold"/>
                <a:ea typeface="나눔고딕 ExtraBold"/>
                <a:cs typeface="+mj-cs"/>
              </a:rPr>
              <a:t>Conclusion</a:t>
            </a:r>
            <a:endParaRPr lang="en-US" sz="3200"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21" name="텍스트 개체 틀 2"/>
          <p:cNvSpPr txBox="1"/>
          <p:nvPr/>
        </p:nvSpPr>
        <p:spPr>
          <a:xfrm>
            <a:off x="946938" y="1947738"/>
            <a:ext cx="10530687" cy="3675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/>
              <a:t>DeepFM</a:t>
            </a:r>
            <a:endParaRPr lang="en-US" altLang="ko-KR" sz="16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Deep</a:t>
            </a:r>
            <a:r>
              <a:rPr lang="ko-KR" altLang="en-US" sz="1200"/>
              <a:t> </a:t>
            </a:r>
            <a:r>
              <a:rPr lang="en-US" altLang="ko-KR" sz="1200"/>
              <a:t>componen</a:t>
            </a:r>
            <a:r>
              <a:rPr lang="ko-KR" altLang="en-US" sz="1200"/>
              <a:t>와 </a:t>
            </a:r>
            <a:r>
              <a:rPr lang="en-US" altLang="ko-KR" sz="1200"/>
              <a:t>FM component</a:t>
            </a:r>
            <a:r>
              <a:rPr lang="ko-KR" altLang="en-US" sz="1200"/>
              <a:t>를 합쳐서 학습한다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Pre-train</a:t>
            </a:r>
            <a:r>
              <a:rPr lang="ko-KR" altLang="en-US" sz="1200"/>
              <a:t>이 필요하지 않다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High</a:t>
            </a:r>
            <a:r>
              <a:rPr lang="ko-KR" altLang="en-US" sz="1200"/>
              <a:t>와 </a:t>
            </a:r>
            <a:r>
              <a:rPr lang="en-US" altLang="ko-KR" sz="1200"/>
              <a:t>Low-order feature interactions </a:t>
            </a:r>
            <a:r>
              <a:rPr lang="ko-KR" altLang="en-US" sz="1200"/>
              <a:t>둘다 모델링한다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Input</a:t>
            </a:r>
            <a:r>
              <a:rPr lang="ko-KR" altLang="en-US" sz="1200"/>
              <a:t>과 </a:t>
            </a:r>
            <a:r>
              <a:rPr lang="en-US" altLang="ko-KR" sz="1200"/>
              <a:t>embedding vector</a:t>
            </a:r>
            <a:r>
              <a:rPr lang="ko-KR" altLang="en-US" sz="1200"/>
              <a:t>를 </a:t>
            </a:r>
            <a:r>
              <a:rPr lang="en-US" altLang="ko-KR" sz="1200"/>
              <a:t>share</a:t>
            </a:r>
            <a:r>
              <a:rPr lang="ko-KR" altLang="en-US" sz="1200"/>
              <a:t>한다</a:t>
            </a:r>
            <a:r>
              <a:rPr lang="en-US" altLang="ko-KR" sz="1200"/>
              <a:t>. </a:t>
            </a:r>
            <a:endParaRPr lang="en-US" altLang="ko-KR" sz="1200"/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sz="1600"/>
              <a:t>Experiment</a:t>
            </a:r>
            <a:endParaRPr lang="en-US" altLang="ko-KR" sz="16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CTR task</a:t>
            </a:r>
            <a:r>
              <a:rPr lang="ko-KR" altLang="en-US" sz="1200"/>
              <a:t>에서 더 좋은 성능을 얻을 수 있다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ko-KR" altLang="en-US" sz="1200"/>
              <a:t>다른 </a:t>
            </a:r>
            <a:r>
              <a:rPr lang="en-US" altLang="ko-KR" sz="1200"/>
              <a:t>SOTA</a:t>
            </a:r>
            <a:r>
              <a:rPr lang="ko-KR" altLang="en-US" sz="1200"/>
              <a:t>모델보다 </a:t>
            </a:r>
            <a:r>
              <a:rPr lang="en-US" altLang="ko-KR" sz="1200"/>
              <a:t>AUC</a:t>
            </a:r>
            <a:r>
              <a:rPr lang="ko-KR" altLang="en-US" sz="1200"/>
              <a:t>와 </a:t>
            </a:r>
            <a:r>
              <a:rPr lang="en-US" altLang="ko-KR" sz="1200"/>
              <a:t>Logloss</a:t>
            </a:r>
            <a:r>
              <a:rPr lang="ko-KR" altLang="en-US" sz="1200"/>
              <a:t>에서 성능이 뛰어나다</a:t>
            </a:r>
            <a:r>
              <a:rPr lang="en-US" altLang="ko-KR" sz="1200"/>
              <a:t>. </a:t>
            </a:r>
            <a:endParaRPr lang="en-US" altLang="ko-KR" sz="1200"/>
          </a:p>
          <a:p>
            <a:pPr lvl="1">
              <a:lnSpc>
                <a:spcPct val="150000"/>
              </a:lnSpc>
              <a:defRPr/>
            </a:pPr>
            <a:r>
              <a:rPr lang="en-US" altLang="ko-KR" sz="1200"/>
              <a:t>DeepFM</a:t>
            </a:r>
            <a:r>
              <a:rPr lang="ko-KR" altLang="en-US" sz="1200"/>
              <a:t>이 가장 </a:t>
            </a:r>
            <a:r>
              <a:rPr lang="en-US" altLang="ko-KR" sz="1200"/>
              <a:t>efficient</a:t>
            </a:r>
            <a:r>
              <a:rPr lang="ko-KR" altLang="en-US" sz="1200"/>
              <a:t>하다</a:t>
            </a:r>
            <a:r>
              <a:rPr lang="en-US" altLang="ko-KR" sz="1200"/>
              <a:t>. 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56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DeepFM</vt:lpstr>
      <vt:lpstr>Abstract</vt:lpstr>
      <vt:lpstr>슬라이드 3</vt:lpstr>
      <vt:lpstr>슬라이드 4</vt:lpstr>
      <vt:lpstr>슬라이드 5</vt:lpstr>
      <vt:lpstr>2.1 DeepFM – architechure</vt:lpstr>
      <vt:lpstr>2.1 DeepFM – architechure</vt:lpstr>
      <vt:lpstr>2.2 Relationship with the other Neural Networks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2021-07-28T00:45:57.219</dcterms:created>
  <dc:creator>user</dc:creator>
  <cp:lastModifiedBy>user</cp:lastModifiedBy>
  <dcterms:modified xsi:type="dcterms:W3CDTF">2021-07-28T00:46:58.176</dcterms:modified>
  <cp:revision>1</cp:revision>
  <dc:title>DeepFM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