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166-9459-8BA5-11FD-CA239A073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FD202-2387-0DC9-2896-98D71431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8CF4-F1BA-3362-30A1-16F7F225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B457-BB59-4668-A488-4D4762F4EFA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BD224-8420-7BC7-2685-57DCB1D7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6D66-B02A-152D-3597-97FCB33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151-B0C2-4972-861A-231F3DA3D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95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1599-1D3D-B24B-7CBC-B6D7D617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53FD3-B81D-14A8-FBAF-629C0785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8B2F-8481-8387-9E75-743DA54D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B457-BB59-4668-A488-4D4762F4EFA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D7081-AC80-292C-6A4F-61D7AD6B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D4B2A-F2B4-C204-FD2E-6156886B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151-B0C2-4972-861A-231F3DA3D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1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0DB7F-3634-3F77-16F1-1929FC6FE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8B47D-9446-AE11-36A3-6ACE46BDD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B5BA-0CBF-D6FE-2E47-5B5A5BC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B457-BB59-4668-A488-4D4762F4EFA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BD3F-BCA1-014A-EE50-D1840AB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FC80C-5AC7-36FC-4E2A-DAF3490C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151-B0C2-4972-861A-231F3DA3D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46BE-3D25-1956-276F-E1CCFF30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F54-F356-A54B-95A2-C68587A8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D5F8-67C3-F3C0-A88B-EEB01F3A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B457-BB59-4668-A488-4D4762F4EFA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0ECC5-B26E-9C74-7C25-AFDAF198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30EC-DF9A-1D2F-20CE-B0817B1E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151-B0C2-4972-861A-231F3DA3D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2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985E-80F3-4475-CA40-5D13EA3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A8A0E-8F71-5939-FEDC-057EE5A9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5846-5287-2975-67E0-5EF7CF10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B457-BB59-4668-A488-4D4762F4EFA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0AA08-A2DA-780B-5C97-93352C30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4E68-440F-8E8E-C2C6-9B937F30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151-B0C2-4972-861A-231F3DA3D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D810-D443-A3CE-FC1F-3DFD76EB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5A61-08E3-348F-0A42-7B5BE1611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608F1-FFE3-2278-8170-E846A6B6C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C714E-0324-0C58-78AB-42B2DFE7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B457-BB59-4668-A488-4D4762F4EFA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B9BA9-04BC-5728-73BB-365006AA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A3E51-31B9-A7C9-CA8C-7BCECAF9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151-B0C2-4972-861A-231F3DA3D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5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C70F-6C5A-EDBC-C3CF-6B4EE7FD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6AF56-C7ED-8C24-7F31-71856B05E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AF88C-5421-13C3-F2D3-904812301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34F4D-63B7-0596-D7A1-946E540B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ADE05-E7AD-D8E8-ADE3-1C3AD711A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2F842-A4F4-41B2-9D8D-02FF4540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B457-BB59-4668-A488-4D4762F4EFA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4C258-58B8-5184-7DA3-0E12CC98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AB75A-BC4A-6B94-0AE5-7FCC5435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151-B0C2-4972-861A-231F3DA3D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5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BA5C-E97A-19C2-E099-EC3E04B2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29EDA-7AF7-57B2-13C9-97E8EFFC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B457-BB59-4668-A488-4D4762F4EFA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DEAE9-3448-448C-8E15-C648C302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C1AC4-B238-5B3A-2FAC-25C82E9C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151-B0C2-4972-861A-231F3DA3D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3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2A156-EAA4-3106-81B6-E01AD921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B457-BB59-4668-A488-4D4762F4EFA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66824-8FE8-0046-76C4-01AE0E0C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1555B-6EED-A68C-7A7A-1B3BEA74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151-B0C2-4972-861A-231F3DA3D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8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E927-CD31-8A04-D520-F2B49200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6193-579E-8F1E-0D96-539F51991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636DD-E76F-7A7B-5A50-5564989B5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2ADF3-5604-5841-B42E-4C1D145B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B457-BB59-4668-A488-4D4762F4EFA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B2320-96F0-2CF9-8FB8-A3D1403F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59A2C-8EA9-ECDB-261E-BEA15FA9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151-B0C2-4972-861A-231F3DA3D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2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2FC7-F7CD-98DD-51CA-614A3506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5C015-3909-8ED4-564F-845597341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5FFD6-3B1A-5058-8A36-798FF575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2F335-B0F7-C7ED-5809-C35820FA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B457-BB59-4668-A488-4D4762F4EFA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1A27E-F797-1C11-28CC-F44E106F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C4BA7-E44A-B323-2242-CC5A2C4F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7151-B0C2-4972-861A-231F3DA3D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9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FC6C2-B5F3-8BF4-11AA-2D68361A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60C08-AD40-D86B-49D8-1A1A8C05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AB47-7793-9B89-1BAB-BB662E3CD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4B457-BB59-4668-A488-4D4762F4EFA1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E80C-547C-9525-0EA9-2B7836CD4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CC29-2C40-6684-1551-679B95B85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7151-B0C2-4972-861A-231F3DA3D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58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3121-6457-0700-6129-511645831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 Subjective Answers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64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C528-FC42-43B5-F8DD-BB45A595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What is scaling? Why is scaling performed? What is the difference between normalized scaling and standardized scaling?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1F920-4E17-BC06-7E6D-B326574DB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Scaling is a step in pre-processing stage of the model building which is applied to the predictor variables to normalize the data within a particular range.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Most of the times, the data used to model vary in values, units and range. Without scaling, the model consumes the data with its magnitude and will give incorrect predictions.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Thus scaling is used to bring all the data to similar magnitudes. </a:t>
                </a:r>
              </a:p>
              <a:p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two types of Scaling  - Normalization and Standardization:</a:t>
                </a:r>
              </a:p>
              <a:p>
                <a:pPr lvl="1"/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Normalization: </a:t>
                </a:r>
              </a:p>
              <a:p>
                <a:pPr lvl="2"/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Also Known as Min-Max Scaling, this method brings all the predictor variables in a range of 0 to 1. </a:t>
                </a:r>
              </a:p>
              <a:p>
                <a:pPr lvl="2"/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helpful as the scale of the features doesn’t matter since the model will consume all values within 0 to 1.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Standardization:</a:t>
                </a:r>
              </a:p>
              <a:p>
                <a:pPr lvl="2"/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method involves replacing their values by their Z-Scores. This method brings all the data into a standard normal distribution which has mean = 0 and S.D = 1.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</m:oMath>
                </a14:m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2" indent="0">
                  <a:buNone/>
                </a:pPr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1F920-4E17-BC06-7E6D-B326574DB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3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9E09-2106-291B-A2FA-C3DEFD2C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might have observed that sometimes the value of VIF is infinite. Why does this happen?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13082-4A61-26A9-6215-132522278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Variable Inflation factor (VIF) provides a measure of how one independent variable is explained by all the other independent variables combined.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𝑉𝐼𝐹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VIF can only be infinity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1 </a:t>
                </a:r>
                <a:r>
                  <a:rPr lang="en-I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i.e</a:t>
                </a:r>
                <a:r>
                  <a:rPr lang="en-I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 the independent variables are perfectly correlated to each other.</a:t>
                </a:r>
              </a:p>
              <a:p>
                <a:endParaRPr lang="en-I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13082-4A61-26A9-6215-132522278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18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F0A8-A243-EB2C-C6EE-6281109E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What is a Q-Q plot? Explain the use and importance of a Q-Q plot in linear regression.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B58E-C159-B3DD-DBD9-470B5A1D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0" i="1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Quantile-Quantile (Q-Q) plot, is a graph that helps to assess if a set of data came from same distribution. </a:t>
            </a:r>
            <a:r>
              <a:rPr lang="en-IN" sz="18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1800" b="0" i="1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also helps to determine if two data sets come from same population.</a:t>
            </a:r>
          </a:p>
          <a:p>
            <a:r>
              <a:rPr lang="en-IN" sz="1800" b="0" i="1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helps in linear regression when we have training and test data set received separately and then we can confirm using Q-Q plot that both the data sets are from populations with same distributions.</a:t>
            </a:r>
          </a:p>
          <a:p>
            <a:r>
              <a:rPr lang="en-IN" sz="18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two distributions being compared are similar, the points in the Q–Q plot will approximately lie on the line y = x. </a:t>
            </a:r>
          </a:p>
          <a:p>
            <a:r>
              <a:rPr lang="en-IN" sz="18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distributions are linearly related, the points in the Q–Q plot will approximately lie on a line, but not necessarily on the line y = x.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8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D8E2-6545-121B-DFD4-87B0FD31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From your analysis of the categorical variables from the dataset, what could you infer about their effect on the dependent variable?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A52F-FFCE-41D2-88A8-E6F6B607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94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0AB2-3819-F929-DC58-894BB8DF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Why is it important to use </a:t>
            </a:r>
            <a:r>
              <a:rPr lang="en-IN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drop_first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=True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during dummy variable creation?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3E1A-72AA-0C64-BFDB-AD70B427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Drop_First</a:t>
            </a:r>
            <a:r>
              <a:rPr lang="en-US" dirty="0"/>
              <a:t> helps in reducing the number of dummy variables  by reducing the number of columns generated.</a:t>
            </a:r>
          </a:p>
          <a:p>
            <a:r>
              <a:rPr lang="en-US" dirty="0"/>
              <a:t>For e.g. if there are 3 levels in a certain categorical variable (A,B,C) it can be easily represented by 2 dummy variables.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A8F07A-5987-FA77-0C2C-1B8708897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00078"/>
              </p:ext>
            </p:extLst>
          </p:nvPr>
        </p:nvGraphicFramePr>
        <p:xfrm>
          <a:off x="1002788" y="3614582"/>
          <a:ext cx="2552301" cy="198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767">
                  <a:extLst>
                    <a:ext uri="{9D8B030D-6E8A-4147-A177-3AD203B41FA5}">
                      <a16:colId xmlns:a16="http://schemas.microsoft.com/office/drawing/2014/main" val="3502445088"/>
                    </a:ext>
                  </a:extLst>
                </a:gridCol>
                <a:gridCol w="850767">
                  <a:extLst>
                    <a:ext uri="{9D8B030D-6E8A-4147-A177-3AD203B41FA5}">
                      <a16:colId xmlns:a16="http://schemas.microsoft.com/office/drawing/2014/main" val="2644627622"/>
                    </a:ext>
                  </a:extLst>
                </a:gridCol>
                <a:gridCol w="850767">
                  <a:extLst>
                    <a:ext uri="{9D8B030D-6E8A-4147-A177-3AD203B41FA5}">
                      <a16:colId xmlns:a16="http://schemas.microsoft.com/office/drawing/2014/main" val="3181027608"/>
                    </a:ext>
                  </a:extLst>
                </a:gridCol>
              </a:tblGrid>
              <a:tr h="496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70372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7403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82735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7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48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2B69-F83B-EB8D-1704-CBAC947F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Looking at the pair-plot among the numerical variables, which one has the highest correlation with the target variable?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A167-DCE8-E6C9-8BF4-7868C714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Target variable is </a:t>
            </a:r>
            <a:r>
              <a:rPr lang="en-US" sz="1400" dirty="0" err="1"/>
              <a:t>cnt</a:t>
            </a:r>
            <a:r>
              <a:rPr lang="en-US" sz="1400" dirty="0"/>
              <a:t> (total count) of users.</a:t>
            </a:r>
          </a:p>
          <a:p>
            <a:r>
              <a:rPr lang="en-US" sz="1400" dirty="0"/>
              <a:t>The features that have the highest correlation are :</a:t>
            </a:r>
          </a:p>
          <a:p>
            <a:pPr lvl="1"/>
            <a:r>
              <a:rPr lang="en-US" sz="1400" b="1" dirty="0"/>
              <a:t>Temperature</a:t>
            </a:r>
            <a:r>
              <a:rPr lang="en-US" sz="1400" dirty="0"/>
              <a:t>  (temp)</a:t>
            </a:r>
          </a:p>
          <a:p>
            <a:pPr lvl="1"/>
            <a:r>
              <a:rPr lang="en-US" sz="1400" b="1" dirty="0"/>
              <a:t>Feeling</a:t>
            </a:r>
            <a:r>
              <a:rPr lang="en-US" sz="1400" dirty="0"/>
              <a:t> </a:t>
            </a:r>
            <a:r>
              <a:rPr lang="en-US" sz="1400" b="1" dirty="0"/>
              <a:t>Temperature</a:t>
            </a:r>
            <a:r>
              <a:rPr lang="en-US" sz="1400" dirty="0"/>
              <a:t>(</a:t>
            </a:r>
            <a:r>
              <a:rPr lang="en-US" sz="1400" dirty="0" err="1"/>
              <a:t>atemp</a:t>
            </a:r>
            <a:r>
              <a:rPr lang="en-US" sz="1400" dirty="0"/>
              <a:t>)</a:t>
            </a:r>
          </a:p>
          <a:p>
            <a:r>
              <a:rPr lang="en-US" sz="1400" dirty="0"/>
              <a:t>Both have a </a:t>
            </a:r>
            <a:r>
              <a:rPr lang="en-US" sz="1400" b="1" dirty="0"/>
              <a:t>correlation value of 0.63</a:t>
            </a:r>
          </a:p>
          <a:p>
            <a:r>
              <a:rPr lang="en-US" sz="1400" dirty="0"/>
              <a:t>The values casual and registered also are highly correlated but that is only because </a:t>
            </a:r>
            <a:r>
              <a:rPr lang="en-US" sz="1400" dirty="0" err="1"/>
              <a:t>cnt</a:t>
            </a:r>
            <a:r>
              <a:rPr lang="en-US" sz="1400" dirty="0"/>
              <a:t> = casual + registered.</a:t>
            </a:r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9106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9748-E97C-F428-0CE3-5D4AF134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How did you validate the assumptions of Linear Regression after building the model on the training set?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208C-8C31-00D8-CEE9-6EADDC6F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80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7851-942E-FDCA-0247-6F36D2CC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Based on the final model, which are the top 3 features contributing significantly towards explaining the demand of the shared bikes?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AB9F-26FD-2D12-013D-0C8F7338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91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4FEB-A774-2B47-C18A-EE379236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Explain the linear regression algorithm in detail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8D89-9CBE-3492-37AB-FFFF46FF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7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DB45-73AE-DF05-16F9-DFD5D21F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</a:rPr>
              <a:t> </a:t>
            </a:r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</a:rPr>
              <a:t>Explain the Anscombe’s quartet in detail. </a:t>
            </a:r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05A4-1FDD-976D-2CFB-61E80B71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77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31F7-D737-38E7-CA0E-19B03D5E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</a:rPr>
              <a:t> </a:t>
            </a:r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</a:rPr>
              <a:t>What is Pearson’s R? </a:t>
            </a:r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8BF3-CB65-6535-5177-DA62DD808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97" y="1403278"/>
            <a:ext cx="10515600" cy="4351338"/>
          </a:xfrm>
        </p:spPr>
        <p:txBody>
          <a:bodyPr>
            <a:normAutofit/>
          </a:bodyPr>
          <a:lstStyle/>
          <a:p>
            <a:r>
              <a:rPr lang="en-US" sz="1500" dirty="0"/>
              <a:t>Named after Karl Pearson, the Pearson’s Correlation Coefficient is a statistic that measures the linear relationship between two variables.</a:t>
            </a:r>
          </a:p>
          <a:p>
            <a:r>
              <a:rPr lang="en-US" sz="1500" dirty="0"/>
              <a:t>It has a numerical range -1 to +1.</a:t>
            </a:r>
          </a:p>
          <a:p>
            <a:r>
              <a:rPr lang="en-US" sz="1500" dirty="0"/>
              <a:t>Interpretation:</a:t>
            </a:r>
          </a:p>
          <a:p>
            <a:pPr lvl="1"/>
            <a:r>
              <a:rPr lang="en-US" sz="1500" dirty="0"/>
              <a:t>The closer the absolute value  is to 1, the more highly correlated are the two variables.</a:t>
            </a:r>
          </a:p>
          <a:p>
            <a:pPr lvl="1"/>
            <a:r>
              <a:rPr lang="en-US" sz="1500" dirty="0"/>
              <a:t>The sign signifies the slope:</a:t>
            </a:r>
          </a:p>
          <a:p>
            <a:pPr lvl="2"/>
            <a:r>
              <a:rPr lang="en-US" sz="1500" dirty="0"/>
              <a:t>+1 : </a:t>
            </a:r>
            <a:r>
              <a:rPr lang="en-US" sz="1500" dirty="0" err="1"/>
              <a:t>perefectly</a:t>
            </a:r>
            <a:r>
              <a:rPr lang="en-US" sz="1500" dirty="0"/>
              <a:t> linear with +</a:t>
            </a:r>
            <a:r>
              <a:rPr lang="en-US" sz="1500" dirty="0" err="1"/>
              <a:t>ve</a:t>
            </a:r>
            <a:r>
              <a:rPr lang="en-US" sz="1500" dirty="0"/>
              <a:t> slope (both variables change in the same direction:</a:t>
            </a:r>
          </a:p>
          <a:p>
            <a:pPr lvl="2"/>
            <a:r>
              <a:rPr lang="en-US" sz="1500" dirty="0"/>
              <a:t>-1 : perfectly linear with –</a:t>
            </a:r>
            <a:r>
              <a:rPr lang="en-US" sz="1500" dirty="0" err="1"/>
              <a:t>ve</a:t>
            </a:r>
            <a:r>
              <a:rPr lang="en-US" sz="1500" dirty="0"/>
              <a:t> slope (both variables change in opposite directions)</a:t>
            </a:r>
          </a:p>
          <a:p>
            <a:pPr lvl="2"/>
            <a:r>
              <a:rPr lang="en-US" sz="1500" dirty="0"/>
              <a:t>0: no correlation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AB11D-564B-9D00-D087-A8AB05F7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76" y="3979406"/>
            <a:ext cx="2193282" cy="20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1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795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Linear Regression Subjective Answers</vt:lpstr>
      <vt:lpstr>   From your analysis of the categorical variables from the dataset, what could you infer about their effect on the dependent variable?  </vt:lpstr>
      <vt:lpstr>   Why is it important to use drop_first=True during dummy variable creation?  </vt:lpstr>
      <vt:lpstr>   Looking at the pair-plot among the numerical variables, which one has the highest correlation with the target variable?  </vt:lpstr>
      <vt:lpstr>   How did you validate the assumptions of Linear Regression after building the model on the training set?  </vt:lpstr>
      <vt:lpstr>   Based on the final model, which are the top 3 features contributing significantly towards explaining the demand of the shared bikes?  </vt:lpstr>
      <vt:lpstr>   Explain the linear regression algorithm in detail  </vt:lpstr>
      <vt:lpstr>   Explain the Anscombe’s quartet in detail.  </vt:lpstr>
      <vt:lpstr>   What is Pearson’s R?  </vt:lpstr>
      <vt:lpstr>   What is scaling? Why is scaling performed? What is the difference between normalized scaling and standardized scaling?  </vt:lpstr>
      <vt:lpstr>   You might have observed that sometimes the value of VIF is infinite. Why does this happen?  </vt:lpstr>
      <vt:lpstr>   What is a Q-Q plot? Explain the use and importance of a Q-Q plot in linear regression.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Subjective Answers</dc:title>
  <dc:creator>Jayit Ghosh</dc:creator>
  <cp:lastModifiedBy>Jayit Ghosh</cp:lastModifiedBy>
  <cp:revision>15</cp:revision>
  <dcterms:created xsi:type="dcterms:W3CDTF">2022-10-02T03:42:04Z</dcterms:created>
  <dcterms:modified xsi:type="dcterms:W3CDTF">2022-10-09T14:56:32Z</dcterms:modified>
</cp:coreProperties>
</file>