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7" r:id="rId5"/>
    <p:sldId id="292" r:id="rId6"/>
    <p:sldId id="293" r:id="rId7"/>
    <p:sldId id="294" r:id="rId8"/>
    <p:sldId id="259" r:id="rId9"/>
    <p:sldId id="263" r:id="rId10"/>
    <p:sldId id="271" r:id="rId11"/>
    <p:sldId id="270" r:id="rId12"/>
    <p:sldId id="282" r:id="rId13"/>
    <p:sldId id="258" r:id="rId14"/>
    <p:sldId id="261" r:id="rId15"/>
    <p:sldId id="262" r:id="rId16"/>
    <p:sldId id="265" r:id="rId17"/>
    <p:sldId id="266" r:id="rId18"/>
    <p:sldId id="291" r:id="rId19"/>
    <p:sldId id="267" r:id="rId20"/>
    <p:sldId id="283" r:id="rId21"/>
    <p:sldId id="268" r:id="rId22"/>
    <p:sldId id="269" r:id="rId23"/>
    <p:sldId id="272" r:id="rId24"/>
    <p:sldId id="286" r:id="rId25"/>
    <p:sldId id="281" r:id="rId26"/>
    <p:sldId id="260" r:id="rId27"/>
    <p:sldId id="275" r:id="rId28"/>
    <p:sldId id="276" r:id="rId29"/>
    <p:sldId id="274" r:id="rId30"/>
    <p:sldId id="277" r:id="rId31"/>
    <p:sldId id="278" r:id="rId32"/>
    <p:sldId id="279" r:id="rId33"/>
    <p:sldId id="284" r:id="rId34"/>
    <p:sldId id="290" r:id="rId35"/>
    <p:sldId id="28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4" autoAdjust="0"/>
    <p:restoredTop sz="94660"/>
  </p:normalViewPr>
  <p:slideViewPr>
    <p:cSldViewPr>
      <p:cViewPr varScale="1">
        <p:scale>
          <a:sx n="90" d="100"/>
          <a:sy n="90" d="100"/>
        </p:scale>
        <p:origin x="-1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676400"/>
            <a:ext cx="7010400" cy="18288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Development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Making, Behavior and Control)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Stick &amp; Throttle Control</a:t>
            </a:r>
            <a:br>
              <a:rPr lang="en-US" smtClean="0"/>
            </a:br>
            <a:r>
              <a:rPr lang="en-US" sz="2400" smtClean="0"/>
              <a:t>(assumes DynamicsModel or Subclassing)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Interface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66800" y="24384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66800" y="35052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66800" y="59436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Default: requires a DynamicsModel to do anything meaningful</a:t>
            </a:r>
          </a:p>
          <a:p>
            <a:r>
              <a:rPr lang="en-US" sz="2400" smtClean="0"/>
              <a:t>Functionality can be implemented in subclass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581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334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96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Player.cpp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Stick &amp; Throttle Inputs Arrive Here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w/DynamicsModel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399"/>
          </a:xfrm>
        </p:spPr>
        <p:txBody>
          <a:bodyPr>
            <a:normAutofit/>
          </a:bodyPr>
          <a:lstStyle/>
          <a:p>
            <a:r>
              <a:rPr lang="en-US" sz="2000" smtClean="0"/>
              <a:t>Player may or may not have an attached dynamics model</a:t>
            </a:r>
          </a:p>
          <a:p>
            <a:r>
              <a:rPr lang="en-US" sz="2000" smtClean="0"/>
              <a:t>If attached, then stick and throttle inputs are forwarded to the dynamics model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29718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2766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7338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19600" y="5334000"/>
            <a:ext cx="2286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5791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Aero-model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Subclassed Player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199"/>
          </a:xfrm>
        </p:spPr>
        <p:txBody>
          <a:bodyPr>
            <a:normAutofit/>
          </a:bodyPr>
          <a:lstStyle/>
          <a:p>
            <a:r>
              <a:rPr lang="en-US" sz="2000" smtClean="0"/>
              <a:t>Stick and throttle functionality implemented in subclass</a:t>
            </a:r>
            <a:endParaRPr lang="en-US" sz="20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0" y="2819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3200400"/>
            <a:ext cx="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1219200" cy="16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Flight Control System</a:t>
            </a:r>
            <a:r>
              <a:rPr kumimoji="0" lang="en-US" sz="3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(FCS) /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Autopilot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+mj-lt"/>
                <a:ea typeface="+mj-ea"/>
                <a:cs typeface="+mj-cs"/>
              </a:rPr>
              <a:t>(Higher level commands/control)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 Structures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(Implementations)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334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2452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124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interface </a:t>
            </a:r>
            <a:r>
              <a:rPr lang="en-US" smtClean="0"/>
              <a:t>to FCS / Autopilot </a:t>
            </a:r>
            <a:r>
              <a:rPr lang="en-US" dirty="0" smtClean="0"/>
              <a:t>is driven by “commands”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57200" y="4724400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Player.cpp</a:t>
            </a:r>
            <a:endParaRPr lang="en-US" sz="16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Player may or may not have an attached dynamics model</a:t>
            </a:r>
          </a:p>
          <a:p>
            <a:r>
              <a:rPr lang="en-US" sz="2000" dirty="0" smtClean="0"/>
              <a:t>If attached, then stick and throttle inputs are forwarded to the dynamics model – </a:t>
            </a:r>
            <a:r>
              <a:rPr lang="en-US" sz="2000" b="1" dirty="0" smtClean="0"/>
              <a:t>some dynamics models do not include an autopilot!</a:t>
            </a:r>
          </a:p>
          <a:p>
            <a:r>
              <a:rPr lang="en-US" sz="2000" dirty="0" smtClean="0"/>
              <a:t>If overridden in subclass, subclass will receive inputs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58674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autopilot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 Interface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181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3733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part of </a:t>
            </a:r>
            <a:r>
              <a:rPr lang="en-US" sz="2400" dirty="0" err="1" smtClean="0"/>
              <a:t>DynamicsModel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General interface class to implement pilot decision logic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670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53000" y="53340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5181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4386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4234031"/>
            <a:ext cx="35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</a:t>
            </a:r>
            <a:endParaRPr lang="en-US" sz="1600" dirty="0"/>
          </a:p>
        </p:txBody>
      </p:sp>
      <p:sp>
        <p:nvSpPr>
          <p:cNvPr id="11" name="Right Brace 10"/>
          <p:cNvSpPr/>
          <p:nvPr/>
        </p:nvSpPr>
        <p:spPr>
          <a:xfrm>
            <a:off x="3124200" y="46482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4724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764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complements the functionality of </a:t>
            </a:r>
            <a:r>
              <a:rPr lang="en-US" sz="2000" smtClean="0"/>
              <a:t>the FCS/Autopilot by providing higher level features (e.g., Flight </a:t>
            </a:r>
            <a:r>
              <a:rPr lang="en-US" sz="2000" dirty="0" smtClean="0"/>
              <a:t>Management System level capabilities)</a:t>
            </a:r>
          </a:p>
          <a:p>
            <a:r>
              <a:rPr lang="en-US" sz="2000" smtClean="0"/>
              <a:t>Called </a:t>
            </a:r>
            <a:r>
              <a:rPr lang="en-US" sz="2000" dirty="0" smtClean="0"/>
              <a:t>in each frame (process phase)</a:t>
            </a:r>
          </a:p>
          <a:p>
            <a:r>
              <a:rPr lang="en-US" sz="2000" dirty="0" smtClean="0"/>
              <a:t>As currently defined, it doesn’t </a:t>
            </a:r>
            <a:r>
              <a:rPr lang="en-US" sz="2000" smtClean="0"/>
              <a:t>make “decisions”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838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914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267200"/>
            <a:ext cx="106680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143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657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 (e.g., follow routes,</a:t>
            </a:r>
          </a:p>
          <a:p>
            <a:r>
              <a:rPr lang="en-US" sz="1600" dirty="0" smtClean="0"/>
              <a:t>loiter, follow another player)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004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23999"/>
          </a:xfrm>
        </p:spPr>
        <p:txBody>
          <a:bodyPr>
            <a:noAutofit/>
          </a:bodyPr>
          <a:lstStyle/>
          <a:p>
            <a:r>
              <a:rPr lang="en-US" sz="2400" smtClean="0"/>
              <a:t>Player functionality can be implemented several ways</a:t>
            </a:r>
          </a:p>
          <a:p>
            <a:pPr lvl="1"/>
            <a:r>
              <a:rPr lang="en-US" sz="1800" smtClean="0"/>
              <a:t>Composite: components attached to a generic Player class</a:t>
            </a:r>
          </a:p>
          <a:p>
            <a:pPr lvl="1"/>
            <a:r>
              <a:rPr lang="en-US" sz="1800" smtClean="0"/>
              <a:t>Subclass: a new derived Player implements functionality</a:t>
            </a:r>
          </a:p>
          <a:p>
            <a:pPr lvl="1"/>
            <a:r>
              <a:rPr lang="en-US" sz="1800" smtClean="0"/>
              <a:t>Mixture: partial implementation of functionality in subclass</a:t>
            </a:r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3276600" y="3429000"/>
            <a:ext cx="2209800" cy="2441377"/>
            <a:chOff x="914400" y="3352800"/>
            <a:chExt cx="2209800" cy="2441377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54864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Composite</a:t>
              </a:r>
              <a:endParaRPr lang="en-US" sz="1400" b="1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3352800"/>
              <a:ext cx="2209800" cy="2048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914400" y="3429000"/>
            <a:ext cx="1752600" cy="1603177"/>
            <a:chOff x="3657600" y="3429000"/>
            <a:chExt cx="1752600" cy="1603177"/>
          </a:xfrm>
        </p:grpSpPr>
        <p:sp>
          <p:nvSpPr>
            <p:cNvPr id="7" name="TextBox 6"/>
            <p:cNvSpPr txBox="1"/>
            <p:nvPr/>
          </p:nvSpPr>
          <p:spPr>
            <a:xfrm>
              <a:off x="3657600" y="4724400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Subclass</a:t>
              </a:r>
              <a:endParaRPr lang="en-US" sz="1400" b="1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7600" y="3429000"/>
              <a:ext cx="1752600" cy="1222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6172200" y="3429000"/>
            <a:ext cx="2057400" cy="1971020"/>
            <a:chOff x="6172200" y="3429000"/>
            <a:chExt cx="2057400" cy="197102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72200" y="3429000"/>
              <a:ext cx="2057400" cy="137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172200" y="4876800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Combination: Subclass and Composite</a:t>
              </a:r>
              <a:endParaRPr 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Steerpoints</a:t>
            </a:r>
            <a:r>
              <a:rPr lang="en-US" sz="1600" dirty="0" smtClean="0"/>
              <a:t> define position and desired airspeed, etc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14600"/>
            <a:ext cx="619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determines “high level” things to do, and how to do it via commands </a:t>
            </a:r>
            <a:r>
              <a:rPr lang="en-US" sz="2000" smtClean="0"/>
              <a:t>to “FCS / Autopilot” </a:t>
            </a:r>
            <a:r>
              <a:rPr lang="en-US" sz="2000" dirty="0" smtClean="0"/>
              <a:t>or </a:t>
            </a:r>
            <a:r>
              <a:rPr lang="en-US" sz="2000" smtClean="0"/>
              <a:t>even through direct </a:t>
            </a:r>
            <a:r>
              <a:rPr lang="en-US" sz="2000" dirty="0" smtClean="0"/>
              <a:t>control in some cases</a:t>
            </a:r>
          </a:p>
          <a:p>
            <a:r>
              <a:rPr lang="en-US" sz="2000" dirty="0" smtClean="0"/>
              <a:t>Onboard computer could also be used to perform related functions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76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smtClean="0"/>
              <a:t>Pilot Structures</a:t>
            </a:r>
            <a:br>
              <a:rPr lang="en-US" sz="4400" smtClean="0"/>
            </a:br>
            <a:r>
              <a:rPr lang="en-US" sz="2400" smtClean="0"/>
              <a:t>(Implementations)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3406588"/>
            <a:ext cx="4495801" cy="18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smtClean="0"/>
              <a:t>Pilot functionality can be implemented several ways</a:t>
            </a:r>
          </a:p>
          <a:p>
            <a:pPr lvl="1"/>
            <a:r>
              <a:rPr lang="en-US" sz="2000" smtClean="0"/>
              <a:t>Direct subclassing (e.g., AutoPilot, UBF Agent, etc)</a:t>
            </a:r>
          </a:p>
          <a:p>
            <a:pPr lvl="1"/>
            <a:r>
              <a:rPr lang="en-US" sz="2000" smtClean="0"/>
              <a:t>Indirect interface to external software system (e.g., Soar, CLIPS, scripts, etc)</a:t>
            </a:r>
            <a:endParaRPr lang="en-US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495800"/>
            <a:ext cx="585355" cy="65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6000" y="5334000"/>
            <a:ext cx="76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5715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Decision Making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810000" y="5257800"/>
            <a:ext cx="381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54864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Behavior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177554" y="3646073"/>
            <a:ext cx="394447" cy="563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3429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Control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“Aero model” for aircraft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962400" y="2362200"/>
            <a:ext cx="1066800" cy="228600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Aero Model: Generalized 6-DOF</a:t>
            </a: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04800" y="2971800"/>
            <a:ext cx="990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/>
              <a:t>Autopilot</a:t>
            </a:r>
            <a:endParaRPr lang="en-US" sz="1400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257800" y="1447800"/>
            <a:ext cx="1004888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Engine(s)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7432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Control </a:t>
            </a:r>
          </a:p>
          <a:p>
            <a:r>
              <a:rPr lang="en-US" sz="1400"/>
              <a:t>Surfaces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3962400" y="22860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Coefficients</a:t>
            </a:r>
          </a:p>
        </p:txBody>
      </p:sp>
      <p:sp>
        <p:nvSpPr>
          <p:cNvPr id="184329" name="AutoShape 9"/>
          <p:cNvSpPr>
            <a:spLocks/>
          </p:cNvSpPr>
          <p:nvPr/>
        </p:nvSpPr>
        <p:spPr bwMode="auto">
          <a:xfrm>
            <a:off x="40386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AutoShape 10"/>
          <p:cNvSpPr>
            <a:spLocks/>
          </p:cNvSpPr>
          <p:nvPr/>
        </p:nvSpPr>
        <p:spPr bwMode="auto">
          <a:xfrm>
            <a:off x="4648200" y="2590800"/>
            <a:ext cx="228600" cy="1905000"/>
          </a:xfrm>
          <a:prstGeom prst="rightBrace">
            <a:avLst>
              <a:gd name="adj1" fmla="val 69444"/>
              <a:gd name="adj2" fmla="val 5162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4114800" y="2667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Lift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4114800" y="2971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Drag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4114800" y="3276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Side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4114800" y="3581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Roll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4114800" y="3886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Pitch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4114800" y="4191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Yaw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15240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Flight </a:t>
            </a:r>
          </a:p>
          <a:p>
            <a:r>
              <a:rPr lang="en-US" sz="1400" dirty="0"/>
              <a:t>Control</a:t>
            </a:r>
          </a:p>
          <a:p>
            <a:r>
              <a:rPr lang="en-US" sz="1400" dirty="0"/>
              <a:t>System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257800" y="2971800"/>
            <a:ext cx="14478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Forces</a:t>
            </a:r>
          </a:p>
          <a:p>
            <a:r>
              <a:rPr lang="en-US" sz="1400"/>
              <a:t>And </a:t>
            </a:r>
          </a:p>
          <a:p>
            <a:r>
              <a:rPr lang="en-US" sz="1400"/>
              <a:t>Moments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934200" y="2971800"/>
            <a:ext cx="9906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EOM</a:t>
            </a:r>
          </a:p>
          <a:p>
            <a:r>
              <a:rPr lang="en-US" sz="1400"/>
              <a:t>F = m*a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5243513" y="4114800"/>
            <a:ext cx="1004887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Wt &amp; CG</a:t>
            </a: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8139113" y="2743200"/>
            <a:ext cx="100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Aircraft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>
            <a:off x="1295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1981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1295400" y="1600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3124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6" name="Line 26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7" name="Line 27"/>
          <p:cNvSpPr>
            <a:spLocks noChangeShapeType="1"/>
          </p:cNvSpPr>
          <p:nvPr/>
        </p:nvSpPr>
        <p:spPr bwMode="auto">
          <a:xfrm>
            <a:off x="3733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9" name="Line 29"/>
          <p:cNvSpPr>
            <a:spLocks noChangeShapeType="1"/>
          </p:cNvSpPr>
          <p:nvPr/>
        </p:nvSpPr>
        <p:spPr bwMode="auto">
          <a:xfrm>
            <a:off x="5715000" y="2057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5029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>
            <a:off x="7924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5715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>
            <a:off x="8077200" y="3276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 flipH="1" flipV="1">
            <a:off x="2133600" y="6172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 flipV="1">
            <a:off x="33528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>
            <a:off x="3352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7" name="Line 37"/>
          <p:cNvSpPr>
            <a:spLocks noChangeShapeType="1"/>
          </p:cNvSpPr>
          <p:nvPr/>
        </p:nvSpPr>
        <p:spPr bwMode="auto">
          <a:xfrm flipH="1" flipV="1">
            <a:off x="2133600" y="3657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6005513" y="4953000"/>
            <a:ext cx="1004887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Ground</a:t>
            </a:r>
          </a:p>
          <a:p>
            <a:r>
              <a:rPr lang="en-US" sz="1400"/>
              <a:t>Reactions</a:t>
            </a:r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304800" y="1295400"/>
            <a:ext cx="9906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Pilot</a:t>
            </a:r>
          </a:p>
        </p:txBody>
      </p:sp>
      <p:sp>
        <p:nvSpPr>
          <p:cNvPr id="184360" name="Line 40"/>
          <p:cNvSpPr>
            <a:spLocks noChangeShapeType="1"/>
          </p:cNvSpPr>
          <p:nvPr/>
        </p:nvSpPr>
        <p:spPr bwMode="auto">
          <a:xfrm flipV="1">
            <a:off x="64770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1" name="Line 41"/>
          <p:cNvSpPr>
            <a:spLocks noChangeShapeType="1"/>
          </p:cNvSpPr>
          <p:nvPr/>
        </p:nvSpPr>
        <p:spPr bwMode="auto">
          <a:xfrm>
            <a:off x="6705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>
            <a:stCxn id="43" idx="0"/>
          </p:cNvCxnSpPr>
          <p:nvPr/>
        </p:nvCxnSpPr>
        <p:spPr>
          <a:xfrm flipH="1" flipV="1">
            <a:off x="990600" y="3657600"/>
            <a:ext cx="1143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" y="41148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Features and capabilities </a:t>
            </a:r>
            <a:r>
              <a:rPr lang="en-US" sz="1600" smtClean="0"/>
              <a:t>of FCS and Autopilot </a:t>
            </a:r>
            <a:r>
              <a:rPr lang="en-US" sz="1600" dirty="0" smtClean="0"/>
              <a:t>vary.  Because of that, different “layers” of control exist.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371600" y="3810000"/>
            <a:ext cx="152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FCS / Autopilot / </a:t>
            </a:r>
            <a:r>
              <a:rPr lang="en-US" smtClean="0"/>
              <a:t>FMS Relationships</a:t>
            </a:r>
            <a:br>
              <a:rPr lang="en-US" smtClean="0"/>
            </a:br>
            <a:r>
              <a:rPr lang="en-US" sz="2200" b="0" smtClean="0"/>
              <a:t>(Wikipedia Definitions)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3246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Flight </a:t>
            </a:r>
            <a:r>
              <a:rPr lang="en-US" sz="2000" b="1" i="1" u="sng" dirty="0" smtClean="0"/>
              <a:t>Control</a:t>
            </a:r>
            <a:r>
              <a:rPr lang="en-US" sz="2000" dirty="0" smtClean="0"/>
              <a:t> System (FCS)</a:t>
            </a:r>
          </a:p>
          <a:p>
            <a:pPr lvl="1"/>
            <a:r>
              <a:rPr lang="en-US" sz="1800" dirty="0" smtClean="0"/>
              <a:t>The direct (mechanical or fly by wire) connection between pilot stick and throttle inputs to aerodynamic surfaces</a:t>
            </a:r>
          </a:p>
          <a:p>
            <a:r>
              <a:rPr lang="en-US" sz="2200" dirty="0" smtClean="0"/>
              <a:t>Autopilot</a:t>
            </a:r>
          </a:p>
          <a:p>
            <a:pPr lvl="1"/>
            <a:r>
              <a:rPr lang="en-US" sz="1800" dirty="0" smtClean="0"/>
              <a:t>System used to </a:t>
            </a:r>
            <a:r>
              <a:rPr lang="en-US" sz="1800" smtClean="0"/>
              <a:t>guide or </a:t>
            </a:r>
            <a:r>
              <a:rPr lang="en-US" sz="1800" b="1" i="1" u="sng" smtClean="0"/>
              <a:t>control</a:t>
            </a:r>
            <a:r>
              <a:rPr lang="en-US" sz="1800" smtClean="0"/>
              <a:t> a vehicle</a:t>
            </a:r>
            <a:br>
              <a:rPr lang="en-US" sz="1800" smtClean="0"/>
            </a:br>
            <a:r>
              <a:rPr lang="en-US" sz="1800" smtClean="0"/>
              <a:t>without</a:t>
            </a:r>
            <a:r>
              <a:rPr lang="en-US" sz="1800" dirty="0" smtClean="0"/>
              <a:t> </a:t>
            </a:r>
            <a:r>
              <a:rPr lang="en-US" sz="1800" smtClean="0"/>
              <a:t>assistance </a:t>
            </a:r>
            <a:r>
              <a:rPr lang="en-US" sz="1800" dirty="0" smtClean="0"/>
              <a:t>from a human being</a:t>
            </a:r>
          </a:p>
          <a:p>
            <a:pPr lvl="1"/>
            <a:r>
              <a:rPr lang="en-US" sz="1800" dirty="0" smtClean="0"/>
              <a:t>Often an integral component of a</a:t>
            </a:r>
            <a:br>
              <a:rPr lang="en-US" sz="1800" dirty="0" smtClean="0"/>
            </a:br>
            <a:r>
              <a:rPr lang="en-US" sz="1800" dirty="0" smtClean="0"/>
              <a:t>Flight Management System</a:t>
            </a:r>
          </a:p>
          <a:p>
            <a:r>
              <a:rPr lang="en-US" sz="2200" dirty="0" smtClean="0"/>
              <a:t>Flight Management System (FMS)</a:t>
            </a:r>
          </a:p>
          <a:p>
            <a:pPr lvl="1"/>
            <a:r>
              <a:rPr lang="en-US" sz="1800" dirty="0" smtClean="0"/>
              <a:t>FMS controlled through a CDU</a:t>
            </a:r>
          </a:p>
          <a:p>
            <a:pPr lvl="1"/>
            <a:r>
              <a:rPr lang="en-US" sz="1800" dirty="0" smtClean="0"/>
              <a:t>Guide aircraft along with flight plan,</a:t>
            </a:r>
            <a:br>
              <a:rPr lang="en-US" sz="1800" dirty="0" smtClean="0"/>
            </a:br>
            <a:r>
              <a:rPr lang="en-US" sz="1800" dirty="0" smtClean="0"/>
              <a:t>includes navigation database, waypoints,</a:t>
            </a:r>
            <a:br>
              <a:rPr lang="en-US" sz="1800" dirty="0" smtClean="0"/>
            </a:br>
            <a:r>
              <a:rPr lang="en-US" sz="1800" dirty="0" smtClean="0"/>
              <a:t>routes, etc</a:t>
            </a:r>
          </a:p>
          <a:p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15200" y="3657600"/>
            <a:ext cx="1553878" cy="2793087"/>
            <a:chOff x="7010400" y="3581400"/>
            <a:chExt cx="1553878" cy="279308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3581400"/>
              <a:ext cx="1553878" cy="234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010400" y="5943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Example FMS </a:t>
              </a:r>
              <a:r>
                <a:rPr lang="en-US" sz="1100" b="1" i="1" u="sng" dirty="0" smtClean="0"/>
                <a:t>Control</a:t>
              </a:r>
              <a:r>
                <a:rPr lang="en-US" sz="1100" dirty="0" smtClean="0"/>
                <a:t> Display Unit (CDU)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1371600"/>
            <a:ext cx="1533525" cy="1954887"/>
            <a:chOff x="6858000" y="1371600"/>
            <a:chExt cx="1533525" cy="19548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0" y="1371600"/>
              <a:ext cx="1533525" cy="1518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858000" y="2895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Saitek</a:t>
              </a:r>
              <a:r>
                <a:rPr lang="en-US" sz="1100" dirty="0" smtClean="0"/>
                <a:t> X52 Flight </a:t>
              </a:r>
              <a:r>
                <a:rPr lang="en-US" sz="1100" b="1" i="1" u="sng" dirty="0" smtClean="0"/>
                <a:t>Control</a:t>
              </a:r>
              <a:r>
                <a:rPr lang="en-US" sz="1100" dirty="0" smtClean="0"/>
                <a:t> System</a:t>
              </a:r>
              <a:endParaRPr lang="en-US" sz="1100" dirty="0"/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4953000" y="2895600"/>
            <a:ext cx="838200" cy="30480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14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Functionality of each system component is not always this clear cut.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Layers of Functionality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29000" y="5562600"/>
            <a:ext cx="2438400" cy="533400"/>
            <a:chOff x="2971800" y="5410200"/>
            <a:chExt cx="3581400" cy="533400"/>
          </a:xfrm>
        </p:grpSpPr>
        <p:sp>
          <p:nvSpPr>
            <p:cNvPr id="4" name="Rectangle 3"/>
            <p:cNvSpPr/>
            <p:nvPr/>
          </p:nvSpPr>
          <p:spPr>
            <a:xfrm>
              <a:off x="2971800" y="54102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54864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Flight </a:t>
              </a:r>
              <a:r>
                <a:rPr lang="en-US" smtClean="0"/>
                <a:t>Control System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29000" y="4343400"/>
            <a:ext cx="2438400" cy="533400"/>
            <a:chOff x="2971800" y="5410200"/>
            <a:chExt cx="3581400" cy="533400"/>
          </a:xfrm>
        </p:grpSpPr>
        <p:sp>
          <p:nvSpPr>
            <p:cNvPr id="8" name="Rectangle 7"/>
            <p:cNvSpPr/>
            <p:nvPr/>
          </p:nvSpPr>
          <p:spPr>
            <a:xfrm>
              <a:off x="2971800" y="54102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4864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Autopilot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9000" y="3048000"/>
            <a:ext cx="2438400" cy="533400"/>
            <a:chOff x="2971800" y="5486400"/>
            <a:chExt cx="3581400" cy="533400"/>
          </a:xfrm>
        </p:grpSpPr>
        <p:sp>
          <p:nvSpPr>
            <p:cNvPr id="11" name="Rectangle 10"/>
            <p:cNvSpPr/>
            <p:nvPr/>
          </p:nvSpPr>
          <p:spPr>
            <a:xfrm>
              <a:off x="2971800" y="54864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5562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Flight </a:t>
              </a:r>
              <a:r>
                <a:rPr lang="en-US" smtClean="0"/>
                <a:t>Mgt System</a:t>
              </a:r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4495800" y="50292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95800" y="38100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6172200" y="4648200"/>
            <a:ext cx="533400" cy="16002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5600" y="525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“Control”</a:t>
            </a:r>
            <a:endParaRPr lang="en-US" sz="16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52800" y="1752600"/>
            <a:ext cx="2438400" cy="533400"/>
            <a:chOff x="2971800" y="5486400"/>
            <a:chExt cx="3581400" cy="533400"/>
          </a:xfrm>
        </p:grpSpPr>
        <p:sp>
          <p:nvSpPr>
            <p:cNvPr id="21" name="Rectangle 20"/>
            <p:cNvSpPr/>
            <p:nvPr/>
          </p:nvSpPr>
          <p:spPr>
            <a:xfrm>
              <a:off x="2971800" y="54864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5562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Pilot</a:t>
              </a:r>
              <a:endParaRPr lang="en-US"/>
            </a:p>
          </p:txBody>
        </p:sp>
      </p:grpSp>
      <p:sp>
        <p:nvSpPr>
          <p:cNvPr id="23" name="Down Arrow 22"/>
          <p:cNvSpPr/>
          <p:nvPr/>
        </p:nvSpPr>
        <p:spPr>
          <a:xfrm>
            <a:off x="4419600" y="25146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172200" y="1676400"/>
            <a:ext cx="541867" cy="10668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6172200" y="2819400"/>
            <a:ext cx="541867" cy="17526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056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“Behavior”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05600" y="2057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“Decision Making”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90718"/>
            <a:ext cx="990600" cy="115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76600"/>
            <a:ext cx="10781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257800"/>
            <a:ext cx="1077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Layers </a:t>
            </a:r>
            <a:r>
              <a:rPr lang="en-US" dirty="0" smtClean="0"/>
              <a:t>of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player dynamics</a:t>
            </a:r>
          </a:p>
          <a:p>
            <a:pPr lvl="1"/>
            <a:r>
              <a:rPr lang="en-US" smtClean="0"/>
              <a:t>Position and simple movement</a:t>
            </a:r>
          </a:p>
          <a:p>
            <a:r>
              <a:rPr lang="en-US" sz="3200" smtClean="0"/>
              <a:t>Stick &amp; throttle control</a:t>
            </a:r>
            <a:endParaRPr lang="en-US" sz="3200" dirty="0" smtClean="0"/>
          </a:p>
          <a:p>
            <a:r>
              <a:rPr lang="en-US" sz="3200" smtClean="0"/>
              <a:t>FCS / Autopilot</a:t>
            </a:r>
            <a:endParaRPr lang="en-US" sz="3200" dirty="0" smtClean="0"/>
          </a:p>
          <a:p>
            <a:r>
              <a:rPr lang="en-US" sz="3200" smtClean="0"/>
              <a:t>Pilot Interface</a:t>
            </a:r>
            <a:endParaRPr lang="en-US" sz="3200" dirty="0" smtClean="0"/>
          </a:p>
          <a:p>
            <a:pPr lvl="1"/>
            <a:r>
              <a:rPr lang="en-US" dirty="0" err="1" smtClean="0"/>
              <a:t>AutoPilot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753</Words>
  <Application>Microsoft Office PowerPoint</Application>
  <PresentationFormat>On-screen Show (4:3)</PresentationFormat>
  <Paragraphs>159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Agent Development (Decision Making, Behavior and Control)</vt:lpstr>
      <vt:lpstr>Slide 2</vt:lpstr>
      <vt:lpstr>Player Structures</vt:lpstr>
      <vt:lpstr>Composite Structure</vt:lpstr>
      <vt:lpstr>Aero Model: Generalized 6-DOF</vt:lpstr>
      <vt:lpstr>FCS / Autopilot / FMS Relationships (Wikipedia Definitions)</vt:lpstr>
      <vt:lpstr>Layers of Functionality</vt:lpstr>
      <vt:lpstr>Layers of Functionality</vt:lpstr>
      <vt:lpstr>Slide 9</vt:lpstr>
      <vt:lpstr>Simple Player Dynamics</vt:lpstr>
      <vt:lpstr>Stick &amp; Throttle Control (assumes DynamicsModel or Subclassing)</vt:lpstr>
      <vt:lpstr>Composite Structure</vt:lpstr>
      <vt:lpstr>Player FCS Interface</vt:lpstr>
      <vt:lpstr>Player FCS Interface</vt:lpstr>
      <vt:lpstr>Input File Example</vt:lpstr>
      <vt:lpstr>Human Input to Player</vt:lpstr>
      <vt:lpstr>Player w/DynamicsModel</vt:lpstr>
      <vt:lpstr>Subclassed Player</vt:lpstr>
      <vt:lpstr>Slide 19</vt:lpstr>
      <vt:lpstr>Composite Structure</vt:lpstr>
      <vt:lpstr>Player FCS / Autopilot Interface</vt:lpstr>
      <vt:lpstr>Player FCS / Autopilot Interface</vt:lpstr>
      <vt:lpstr>Player FCS / Autopilot Interface</vt:lpstr>
      <vt:lpstr>Slide 24</vt:lpstr>
      <vt:lpstr>Composite Structure</vt:lpstr>
      <vt:lpstr>Pilot</vt:lpstr>
      <vt:lpstr>AutoPilot</vt:lpstr>
      <vt:lpstr>AutoPilot</vt:lpstr>
      <vt:lpstr>Navigation</vt:lpstr>
      <vt:lpstr>Example Input File</vt:lpstr>
      <vt:lpstr>Example Input File</vt:lpstr>
      <vt:lpstr>Steerpoint Actions</vt:lpstr>
      <vt:lpstr>Flow of Decisions and Actions</vt:lpstr>
      <vt:lpstr>Slide 34</vt:lpstr>
      <vt:lpstr>Pilot Structures</vt:lpstr>
      <vt:lpstr>EOF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Development (Decision Making, Behavior and Control)</dc:title>
  <dc:creator/>
  <cp:lastModifiedBy>me</cp:lastModifiedBy>
  <cp:revision>237</cp:revision>
  <dcterms:created xsi:type="dcterms:W3CDTF">2006-08-16T00:00:00Z</dcterms:created>
  <dcterms:modified xsi:type="dcterms:W3CDTF">2013-03-07T05:13:29Z</dcterms:modified>
</cp:coreProperties>
</file>