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2" r:id="rId3"/>
    <p:sldId id="290" r:id="rId4"/>
    <p:sldId id="291" r:id="rId5"/>
    <p:sldId id="260" r:id="rId6"/>
    <p:sldId id="262" r:id="rId7"/>
    <p:sldId id="266" r:id="rId8"/>
    <p:sldId id="264" r:id="rId9"/>
    <p:sldId id="265" r:id="rId10"/>
    <p:sldId id="277" r:id="rId11"/>
    <p:sldId id="278" r:id="rId12"/>
    <p:sldId id="279" r:id="rId13"/>
    <p:sldId id="287" r:id="rId14"/>
    <p:sldId id="288" r:id="rId15"/>
    <p:sldId id="286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86396" autoAdjust="0"/>
  </p:normalViewPr>
  <p:slideViewPr>
    <p:cSldViewPr>
      <p:cViewPr varScale="1">
        <p:scale>
          <a:sx n="78" d="100"/>
          <a:sy n="78" d="100"/>
        </p:scale>
        <p:origin x="-3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FAE4-9EAF-44F4-86D3-B935E7AF4ACE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Recorder</a:t>
            </a: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(Features and Design)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Reader: Binary file</a:t>
            </a:r>
            <a:br>
              <a:rPr lang="en-US" dirty="0" smtClean="0"/>
            </a:br>
            <a:r>
              <a:rPr lang="en-US" sz="3600" dirty="0" smtClean="0"/>
              <a:t>(Reformatting to Other Standards)</a:t>
            </a:r>
            <a:endParaRPr lang="en-US" sz="3600" dirty="0"/>
          </a:p>
        </p:txBody>
      </p:sp>
      <p:cxnSp>
        <p:nvCxnSpPr>
          <p:cNvPr id="48" name="Straight Arrow Connector 47"/>
          <p:cNvCxnSpPr>
            <a:stCxn id="23" idx="4"/>
            <a:endCxn id="46" idx="1"/>
          </p:cNvCxnSpPr>
          <p:nvPr/>
        </p:nvCxnSpPr>
        <p:spPr>
          <a:xfrm>
            <a:off x="1746504" y="3429000"/>
            <a:ext cx="10728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19400" y="2895600"/>
            <a:ext cx="1253067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72467" y="28956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6248400" y="2895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533400" y="28956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67" idx="3"/>
            <a:endCxn id="17" idx="2"/>
          </p:cNvCxnSpPr>
          <p:nvPr/>
        </p:nvCxnSpPr>
        <p:spPr>
          <a:xfrm>
            <a:off x="5410200" y="34290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ouble Brace 188"/>
          <p:cNvSpPr/>
          <p:nvPr/>
        </p:nvSpPr>
        <p:spPr>
          <a:xfrm>
            <a:off x="7613904" y="2514600"/>
            <a:ext cx="1066800" cy="1828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7766304" y="2589074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Reader: Data Stream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19400" y="2895600"/>
            <a:ext cx="1253067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72467" y="28956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6248400" y="2895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0" idx="3"/>
            <a:endCxn id="46" idx="1"/>
          </p:cNvCxnSpPr>
          <p:nvPr/>
        </p:nvCxnSpPr>
        <p:spPr>
          <a:xfrm>
            <a:off x="1905000" y="34290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67" idx="3"/>
            <a:endCxn id="17" idx="2"/>
          </p:cNvCxnSpPr>
          <p:nvPr/>
        </p:nvCxnSpPr>
        <p:spPr>
          <a:xfrm>
            <a:off x="5410200" y="34290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ouble Brace 188"/>
          <p:cNvSpPr/>
          <p:nvPr/>
        </p:nvSpPr>
        <p:spPr>
          <a:xfrm>
            <a:off x="7613904" y="2514600"/>
            <a:ext cx="1066800" cy="1828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7766304" y="2589074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3048000"/>
            <a:ext cx="1447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stream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File Reader: Optional GUI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3" idx="3"/>
          </p:cNvCxnSpPr>
          <p:nvPr/>
        </p:nvCxnSpPr>
        <p:spPr>
          <a:xfrm rot="16200000" flipH="1">
            <a:off x="1484376" y="2627376"/>
            <a:ext cx="990600" cy="16794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19400" y="3429000"/>
            <a:ext cx="1253067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72467" y="34290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6248400" y="34290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rot="5400000" flipH="1" flipV="1">
            <a:off x="1504950" y="3638550"/>
            <a:ext cx="990600" cy="16383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533400" y="19050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endCxn id="17" idx="2"/>
          </p:cNvCxnSpPr>
          <p:nvPr/>
        </p:nvCxnSpPr>
        <p:spPr>
          <a:xfrm>
            <a:off x="5410200" y="39624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ouble Brace 188"/>
          <p:cNvSpPr/>
          <p:nvPr/>
        </p:nvSpPr>
        <p:spPr>
          <a:xfrm>
            <a:off x="7613904" y="3048000"/>
            <a:ext cx="1066800" cy="1828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7766304" y="3122474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3429000" y="2362200"/>
            <a:ext cx="1447800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GUI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4953000"/>
            <a:ext cx="1447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Standard “Run” Numbers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Condition and/or Trial number &lt;C#&gt;</a:t>
            </a:r>
          </a:p>
          <a:p>
            <a:pPr lvl="1"/>
            <a:r>
              <a:rPr lang="en-US" sz="1800" dirty="0" smtClean="0"/>
              <a:t>The experimental test conditions</a:t>
            </a:r>
          </a:p>
          <a:p>
            <a:pPr lvl="1"/>
            <a:r>
              <a:rPr lang="en-US" sz="1800" dirty="0" smtClean="0"/>
              <a:t>From the experimental design (e.g., the test matrix)</a:t>
            </a:r>
          </a:p>
          <a:p>
            <a:r>
              <a:rPr lang="en-US" sz="2400" dirty="0" smtClean="0"/>
              <a:t>Mission and/or Scenario number &lt;M#&gt;</a:t>
            </a:r>
          </a:p>
          <a:p>
            <a:pPr lvl="1"/>
            <a:r>
              <a:rPr lang="en-US" sz="1800" dirty="0" smtClean="0"/>
              <a:t>The test environment</a:t>
            </a:r>
          </a:p>
          <a:p>
            <a:pPr lvl="1"/>
            <a:r>
              <a:rPr lang="en-US" sz="1800" dirty="0" smtClean="0"/>
              <a:t>Optional: from the experimental design</a:t>
            </a:r>
          </a:p>
          <a:p>
            <a:r>
              <a:rPr lang="en-US" sz="2400" dirty="0" smtClean="0"/>
              <a:t>Subject number &lt;S#&gt;</a:t>
            </a:r>
          </a:p>
          <a:p>
            <a:pPr lvl="1"/>
            <a:r>
              <a:rPr lang="en-US" sz="1800" dirty="0" smtClean="0"/>
              <a:t>Identifies the pilots, WSOs, operators, test subjects, etc.</a:t>
            </a:r>
          </a:p>
          <a:p>
            <a:pPr lvl="1"/>
            <a:r>
              <a:rPr lang="en-US" sz="1800" dirty="0" smtClean="0"/>
              <a:t>Optional: Virtual only</a:t>
            </a:r>
          </a:p>
          <a:p>
            <a:r>
              <a:rPr lang="en-US" sz="2400" dirty="0" smtClean="0"/>
              <a:t>Run or Repetition number &lt;R#&gt;</a:t>
            </a:r>
          </a:p>
          <a:p>
            <a:pPr lvl="1"/>
            <a:r>
              <a:rPr lang="en-US" sz="1800" dirty="0" smtClean="0"/>
              <a:t>The repetition count for this trial, mission, subject combination</a:t>
            </a:r>
          </a:p>
          <a:p>
            <a:pPr lvl="1"/>
            <a:r>
              <a:rPr lang="en-US" sz="1800" dirty="0" smtClean="0"/>
              <a:t>Optional: from the experimental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Prefix</a:t>
            </a:r>
          </a:p>
          <a:p>
            <a:pPr lvl="1"/>
            <a:r>
              <a:rPr lang="en-US" sz="1600" dirty="0" smtClean="0"/>
              <a:t>Basic file name; application name</a:t>
            </a:r>
          </a:p>
          <a:p>
            <a:r>
              <a:rPr lang="en-US" sz="2000" dirty="0" smtClean="0"/>
              <a:t>&lt;_C#&gt;&lt;_M#&gt;&lt;_S#&gt;&lt;_R#&gt;</a:t>
            </a:r>
          </a:p>
          <a:p>
            <a:pPr lvl="1"/>
            <a:r>
              <a:rPr lang="en-US" sz="1600" dirty="0" smtClean="0"/>
              <a:t>Standard ‘run’ numbers</a:t>
            </a:r>
          </a:p>
          <a:p>
            <a:pPr lvl="1"/>
            <a:r>
              <a:rPr lang="en-US" sz="1600" dirty="0" smtClean="0"/>
              <a:t>All numbers are optional</a:t>
            </a:r>
          </a:p>
          <a:p>
            <a:r>
              <a:rPr lang="en-US" sz="2000" dirty="0" smtClean="0"/>
              <a:t>v##</a:t>
            </a:r>
          </a:p>
          <a:p>
            <a:pPr lvl="1"/>
            <a:r>
              <a:rPr lang="en-US" sz="1600" dirty="0" smtClean="0"/>
              <a:t>Version number used to prevent overwriting existing files</a:t>
            </a:r>
          </a:p>
          <a:p>
            <a:pPr lvl="1"/>
            <a:r>
              <a:rPr lang="en-US" sz="1600" dirty="0" smtClean="0"/>
              <a:t>Example: each time a cockpit is reset during an event</a:t>
            </a:r>
          </a:p>
          <a:p>
            <a:pPr lvl="1"/>
            <a:r>
              <a:rPr lang="en-US" sz="1600" dirty="0" smtClean="0"/>
              <a:t>Automatically added to the file name</a:t>
            </a:r>
          </a:p>
          <a:p>
            <a:r>
              <a:rPr lang="en-US" sz="2000" dirty="0" smtClean="0"/>
              <a:t>Format of the file name is defined using a slot in the binary logger</a:t>
            </a:r>
          </a:p>
          <a:p>
            <a:pPr lvl="1"/>
            <a:r>
              <a:rPr lang="en-US" sz="1600" dirty="0" smtClean="0"/>
              <a:t>filename: “</a:t>
            </a:r>
            <a:r>
              <a:rPr lang="en-US" sz="1600" dirty="0" err="1" smtClean="0"/>
              <a:t>Prefix_C#_M#_S</a:t>
            </a:r>
            <a:r>
              <a:rPr lang="en-US" sz="1600" dirty="0" smtClean="0"/>
              <a:t>##_R##”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600" dirty="0" smtClean="0"/>
              <a:t>filename : “</a:t>
            </a:r>
            <a:r>
              <a:rPr lang="en-US" sz="1600" dirty="0" err="1" smtClean="0"/>
              <a:t>thisApp_C#_S</a:t>
            </a:r>
            <a:r>
              <a:rPr lang="en-US" sz="1600" dirty="0" smtClean="0"/>
              <a:t>##_R##.bin”</a:t>
            </a:r>
          </a:p>
          <a:p>
            <a:pPr lvl="1"/>
            <a:r>
              <a:rPr lang="en-US" sz="1600" dirty="0" smtClean="0"/>
              <a:t>With run numbers: condition = 3; subject = 2; run = 3</a:t>
            </a:r>
          </a:p>
          <a:p>
            <a:pPr lvl="1"/>
            <a:r>
              <a:rPr lang="en-US" sz="1600" dirty="0" smtClean="0"/>
              <a:t>Generates the file name =&gt; “thisApp_C3_S02_R03”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Standard “Run” Numbers</a:t>
            </a:r>
            <a:br>
              <a:rPr lang="en-US" sz="3600" dirty="0" smtClean="0"/>
            </a:br>
            <a:r>
              <a:rPr lang="en-US" sz="2800" dirty="0" smtClean="0"/>
              <a:t>(Configuration Parameters)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5800" y="1828800"/>
            <a:ext cx="5029200" cy="411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Recorder &amp; Output Handlers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191000"/>
            <a:ext cx="1259163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3867" y="41910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Handlers,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Filters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559296" y="2895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5181600" y="3429000"/>
            <a:ext cx="1377696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53200" y="5562600"/>
            <a:ext cx="1447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5181600" y="5257800"/>
            <a:ext cx="13716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6477000" y="4343400"/>
            <a:ext cx="1295400" cy="7620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Printouts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3"/>
            <a:endCxn id="25" idx="1"/>
          </p:cNvCxnSpPr>
          <p:nvPr/>
        </p:nvCxnSpPr>
        <p:spPr>
          <a:xfrm>
            <a:off x="5181600" y="47244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3" idx="1"/>
          </p:cNvCxnSpPr>
          <p:nvPr/>
        </p:nvCxnSpPr>
        <p:spPr>
          <a:xfrm>
            <a:off x="2630763" y="4724400"/>
            <a:ext cx="1213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95400" y="2209800"/>
            <a:ext cx="1371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1524000"/>
            <a:ext cx="22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Application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2"/>
            <a:endCxn id="12" idx="0"/>
          </p:cNvCxnSpPr>
          <p:nvPr/>
        </p:nvCxnSpPr>
        <p:spPr>
          <a:xfrm>
            <a:off x="1981200" y="3276600"/>
            <a:ext cx="19982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05000" y="3239869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43200" y="4114800"/>
            <a:ext cx="9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Handlers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4"/>
          </p:cNvCxnSpPr>
          <p:nvPr/>
        </p:nvCxnSpPr>
        <p:spPr>
          <a:xfrm>
            <a:off x="1828800" y="2514600"/>
            <a:ext cx="15240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46704" y="3048000"/>
            <a:ext cx="1259163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05867" y="30480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Handlers,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Filters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7321296" y="1752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15696" y="19812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5943600" y="2286000"/>
            <a:ext cx="1377696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572000"/>
            <a:ext cx="1447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1905000" y="4114800"/>
            <a:ext cx="1447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6200000">
            <a:off x="4413707" y="1786431"/>
            <a:ext cx="273896" cy="1249698"/>
          </a:xfrm>
          <a:prstGeom prst="downArrow">
            <a:avLst>
              <a:gd name="adj1" fmla="val 28378"/>
              <a:gd name="adj2" fmla="val 988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81113" y="190500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419600"/>
            <a:ext cx="1447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5943600" y="4114800"/>
            <a:ext cx="13716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7239000" y="3200400"/>
            <a:ext cx="1295400" cy="7620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Printouts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3"/>
            <a:endCxn id="25" idx="1"/>
          </p:cNvCxnSpPr>
          <p:nvPr/>
        </p:nvCxnSpPr>
        <p:spPr>
          <a:xfrm>
            <a:off x="5943600" y="35814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2667000"/>
            <a:ext cx="2590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Recorder 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295400"/>
            <a:ext cx="2667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RecorderComponent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&lt;Message Filters&gt;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2362200"/>
            <a:ext cx="26670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Simulation::</a:t>
            </a:r>
            <a:r>
              <a:rPr lang="en-US" sz="1400" b="1" dirty="0" err="1" smtClean="0">
                <a:solidFill>
                  <a:schemeClr val="tx1"/>
                </a:solidFill>
              </a:rPr>
              <a:t>DataRecorder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recordData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581400"/>
            <a:ext cx="2667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Recorder::</a:t>
            </a:r>
            <a:r>
              <a:rPr lang="en-US" sz="1400" b="1" dirty="0" err="1" smtClean="0">
                <a:solidFill>
                  <a:schemeClr val="tx1"/>
                </a:solidFill>
              </a:rPr>
              <a:t>DataRecorder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recordDataImp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4457700" y="1905000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4457700" y="2895600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3581400"/>
            <a:ext cx="220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InputHandler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readRecord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581400"/>
            <a:ext cx="220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OutputHandler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addToQueue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processQueue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3" name="Straight Arrow Connector 22"/>
          <p:cNvCxnSpPr>
            <a:stCxn id="6" idx="3"/>
            <a:endCxn id="12" idx="1"/>
          </p:cNvCxnSpPr>
          <p:nvPr/>
        </p:nvCxnSpPr>
        <p:spPr>
          <a:xfrm>
            <a:off x="5791200" y="4038600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08986" y="3733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924800" y="33044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0:*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791200" y="5029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PrintHandler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91000" y="5029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FileWriter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" y="5029200"/>
            <a:ext cx="1295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FileReader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readRecordImp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1200" y="5029200"/>
            <a:ext cx="1295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NetInput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readRecordImp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91400" y="5029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NetOutput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57200" y="3124200"/>
            <a:ext cx="8534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0"/>
            <a:endCxn id="11" idx="2"/>
          </p:cNvCxnSpPr>
          <p:nvPr/>
        </p:nvCxnSpPr>
        <p:spPr>
          <a:xfrm rot="5400000" flipH="1" flipV="1">
            <a:off x="1066800" y="4457700"/>
            <a:ext cx="533400" cy="6096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9" idx="0"/>
            <a:endCxn id="11" idx="2"/>
          </p:cNvCxnSpPr>
          <p:nvPr/>
        </p:nvCxnSpPr>
        <p:spPr>
          <a:xfrm rot="16200000" flipV="1">
            <a:off x="1866900" y="4267200"/>
            <a:ext cx="533400" cy="9906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0"/>
            <a:endCxn id="12" idx="2"/>
          </p:cNvCxnSpPr>
          <p:nvPr/>
        </p:nvCxnSpPr>
        <p:spPr>
          <a:xfrm rot="5400000" flipH="1" flipV="1">
            <a:off x="5829300" y="3581400"/>
            <a:ext cx="533400" cy="2362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0" idx="0"/>
            <a:endCxn id="12" idx="2"/>
          </p:cNvCxnSpPr>
          <p:nvPr/>
        </p:nvCxnSpPr>
        <p:spPr>
          <a:xfrm rot="16200000" flipV="1">
            <a:off x="7429500" y="4343400"/>
            <a:ext cx="533400" cy="838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4" idx="0"/>
            <a:endCxn id="12" idx="2"/>
          </p:cNvCxnSpPr>
          <p:nvPr/>
        </p:nvCxnSpPr>
        <p:spPr>
          <a:xfrm rot="5400000" flipH="1" flipV="1">
            <a:off x="6629400" y="4381500"/>
            <a:ext cx="5334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0"/>
            <a:endCxn id="4" idx="2"/>
          </p:cNvCxnSpPr>
          <p:nvPr/>
        </p:nvCxnSpPr>
        <p:spPr>
          <a:xfrm rot="5400000" flipH="1" flipV="1">
            <a:off x="2209800" y="1333500"/>
            <a:ext cx="1676400" cy="2819400"/>
          </a:xfrm>
          <a:prstGeom prst="bentConnector3">
            <a:avLst>
              <a:gd name="adj1" fmla="val 8466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2" idx="0"/>
            <a:endCxn id="4" idx="2"/>
          </p:cNvCxnSpPr>
          <p:nvPr/>
        </p:nvCxnSpPr>
        <p:spPr>
          <a:xfrm rot="16200000" flipV="1">
            <a:off x="5029200" y="1333500"/>
            <a:ext cx="1676400" cy="2819400"/>
          </a:xfrm>
          <a:prstGeom prst="bentConnector3">
            <a:avLst>
              <a:gd name="adj1" fmla="val 8466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924800" y="3352800"/>
            <a:ext cx="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/>
          <p:nvPr/>
        </p:nvCxnSpPr>
        <p:spPr>
          <a:xfrm flipH="1" flipV="1">
            <a:off x="7924800" y="3505200"/>
            <a:ext cx="457200" cy="533400"/>
          </a:xfrm>
          <a:prstGeom prst="bentConnector4">
            <a:avLst>
              <a:gd name="adj1" fmla="val -50000"/>
              <a:gd name="adj2" fmla="val 13144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105400" y="60198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PrintPlayer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705600" y="60198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TabPrinter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127" idx="0"/>
            <a:endCxn id="34" idx="2"/>
          </p:cNvCxnSpPr>
          <p:nvPr/>
        </p:nvCxnSpPr>
        <p:spPr>
          <a:xfrm rot="5400000" flipH="1" flipV="1">
            <a:off x="5905500" y="5410200"/>
            <a:ext cx="4572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8" idx="0"/>
            <a:endCxn id="34" idx="2"/>
          </p:cNvCxnSpPr>
          <p:nvPr/>
        </p:nvCxnSpPr>
        <p:spPr>
          <a:xfrm rot="16200000" flipV="1">
            <a:off x="6705600" y="5372100"/>
            <a:ext cx="457200" cy="838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" y="1752600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5867400"/>
            <a:ext cx="103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Recorder</a:t>
            </a:r>
          </a:p>
          <a:p>
            <a:r>
              <a:rPr lang="en-US" dirty="0" smtClean="0"/>
              <a:t>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performance (reduce bottleneck) of streaming state data to disk (storage)</a:t>
            </a:r>
          </a:p>
          <a:p>
            <a:pPr lvl="1"/>
            <a:r>
              <a:rPr lang="en-US" dirty="0" smtClean="0"/>
              <a:t>Stream/store binary, not text!</a:t>
            </a:r>
          </a:p>
          <a:p>
            <a:r>
              <a:rPr lang="en-US" dirty="0" smtClean="0"/>
              <a:t>Improve extensibility of data being stored</a:t>
            </a:r>
          </a:p>
          <a:p>
            <a:pPr lvl="1"/>
            <a:r>
              <a:rPr lang="en-US" dirty="0" smtClean="0"/>
              <a:t>Provide a level of semantic meaning</a:t>
            </a:r>
          </a:p>
          <a:p>
            <a:r>
              <a:rPr lang="en-US" dirty="0" smtClean="0"/>
              <a:t>Streamline data reduction and analysis activities</a:t>
            </a:r>
          </a:p>
          <a:p>
            <a:pPr lvl="1"/>
            <a:r>
              <a:rPr lang="en-US" dirty="0" smtClean="0"/>
              <a:t>Store in a format easily read and possibly transformed into other standard formats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Data Recorder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</a:p>
          <a:p>
            <a:pPr lvl="1"/>
            <a:r>
              <a:rPr lang="en-US" dirty="0" smtClean="0"/>
              <a:t>Inflexible: Only stores simulation state data in tab delimited text-based files</a:t>
            </a:r>
          </a:p>
          <a:p>
            <a:pPr lvl="1"/>
            <a:r>
              <a:rPr lang="en-US" dirty="0" smtClean="0"/>
              <a:t>Poor performance (possible bottleneck) in a real-time environment</a:t>
            </a:r>
          </a:p>
          <a:p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Data stored in binary format using open-source Google Protocol Buffers package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tool that encodes structured data in an efficient yet extensible format</a:t>
            </a:r>
          </a:p>
          <a:p>
            <a:pPr lvl="1"/>
            <a:r>
              <a:rPr lang="en-US" dirty="0" smtClean="0"/>
              <a:t>Can directly read using C++ and high-level scripting tools such as Python and R statistical package, even </a:t>
            </a:r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dirty="0" smtClean="0"/>
              <a:t>Recorder designed to support the translation of “protocol” format into other standard formats</a:t>
            </a:r>
          </a:p>
          <a:p>
            <a:pPr lvl="1"/>
            <a:r>
              <a:rPr lang="en-US" dirty="0" smtClean="0"/>
              <a:t> Examples: CSV, XML, SQL, Excel, Access,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smtClean="0"/>
              <a:t>Workflow: Data Collection, Reduction and Analysis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44696" y="19050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6" idx="3"/>
            <a:endCxn id="49" idx="2"/>
          </p:cNvCxnSpPr>
          <p:nvPr/>
        </p:nvCxnSpPr>
        <p:spPr>
          <a:xfrm>
            <a:off x="5492496" y="2438400"/>
            <a:ext cx="16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44696" y="3657600"/>
            <a:ext cx="1447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Filter &amp; Reformatting Tools</a:t>
            </a:r>
          </a:p>
        </p:txBody>
      </p:sp>
      <p:cxnSp>
        <p:nvCxnSpPr>
          <p:cNvPr id="22" name="Straight Arrow Connector 21"/>
          <p:cNvCxnSpPr>
            <a:stCxn id="15" idx="3"/>
            <a:endCxn id="56" idx="2"/>
          </p:cNvCxnSpPr>
          <p:nvPr/>
        </p:nvCxnSpPr>
        <p:spPr>
          <a:xfrm>
            <a:off x="5492496" y="4191000"/>
            <a:ext cx="16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44696" y="5410200"/>
            <a:ext cx="20574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Favorite Analysis Tools</a:t>
            </a:r>
          </a:p>
        </p:txBody>
      </p:sp>
      <p:cxnSp>
        <p:nvCxnSpPr>
          <p:cNvPr id="41" name="Straight Arrow Connector 40"/>
          <p:cNvCxnSpPr>
            <a:stCxn id="29" idx="3"/>
            <a:endCxn id="275" idx="1"/>
          </p:cNvCxnSpPr>
          <p:nvPr/>
        </p:nvCxnSpPr>
        <p:spPr>
          <a:xfrm flipV="1">
            <a:off x="6102096" y="5942076"/>
            <a:ext cx="1066800" cy="152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7092696" y="19050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7092696" y="3657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Various Dat</a:t>
            </a:r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Flowchart: Multidocument 274"/>
          <p:cNvSpPr/>
          <p:nvPr/>
        </p:nvSpPr>
        <p:spPr>
          <a:xfrm>
            <a:off x="7168896" y="5562600"/>
            <a:ext cx="1136904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7056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5111496" y="5117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9" idx="3"/>
            <a:endCxn id="15" idx="0"/>
          </p:cNvCxnSpPr>
          <p:nvPr/>
        </p:nvCxnSpPr>
        <p:spPr>
          <a:xfrm rot="5400000">
            <a:off x="5891022" y="1849374"/>
            <a:ext cx="685800" cy="2930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56" idx="3"/>
            <a:endCxn id="29" idx="0"/>
          </p:cNvCxnSpPr>
          <p:nvPr/>
        </p:nvCxnSpPr>
        <p:spPr>
          <a:xfrm rot="5400000">
            <a:off x="6043422" y="3754374"/>
            <a:ext cx="685800" cy="26258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04799" y="21336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collection: Run Time </a:t>
            </a:r>
            <a:endParaRPr lang="en-US" sz="2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304800" y="378791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reduction: Post Processing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304800" y="554051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Analysis: Post Processing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8200" y="32766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3581400" y="35052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2971800"/>
            <a:ext cx="1447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1" name="Straight Arrow Connector 40"/>
          <p:cNvCxnSpPr>
            <a:stCxn id="15" idx="3"/>
            <a:endCxn id="275" idx="1"/>
          </p:cNvCxnSpPr>
          <p:nvPr/>
        </p:nvCxnSpPr>
        <p:spPr>
          <a:xfrm>
            <a:off x="5562600" y="3505200"/>
            <a:ext cx="9204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lowchart: Multidocument 274"/>
          <p:cNvSpPr/>
          <p:nvPr/>
        </p:nvSpPr>
        <p:spPr>
          <a:xfrm>
            <a:off x="6483096" y="2895600"/>
            <a:ext cx="1594104" cy="12192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286000" y="38100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67000" y="36576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2667000" y="36576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3581400" y="35052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0" y="22098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Quicklook</a:t>
            </a:r>
            <a:r>
              <a:rPr lang="en-US" sz="2000" dirty="0" smtClean="0"/>
              <a:t> data: Run Time 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3135868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8200" y="32766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3581400" y="35052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2971800"/>
            <a:ext cx="1447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1" name="Straight Arrow Connector 40"/>
          <p:cNvCxnSpPr>
            <a:stCxn id="15" idx="3"/>
            <a:endCxn id="275" idx="1"/>
          </p:cNvCxnSpPr>
          <p:nvPr/>
        </p:nvCxnSpPr>
        <p:spPr>
          <a:xfrm>
            <a:off x="5562600" y="3505200"/>
            <a:ext cx="9204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lowchart: Multidocument 274"/>
          <p:cNvSpPr/>
          <p:nvPr/>
        </p:nvSpPr>
        <p:spPr>
          <a:xfrm>
            <a:off x="6483096" y="2895600"/>
            <a:ext cx="1594104" cy="12192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286000" y="38100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67000" y="36576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2667000" y="36576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3581400" y="35052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0" y="22098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Quicklook</a:t>
            </a:r>
            <a:r>
              <a:rPr lang="en-US" sz="2000" dirty="0" smtClean="0"/>
              <a:t> data: Run Time 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3135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stream</a:t>
            </a:r>
            <a:endParaRPr lang="en-US" dirty="0"/>
          </a:p>
        </p:txBody>
      </p:sp>
      <p:sp>
        <p:nvSpPr>
          <p:cNvPr id="14" name="&quot;No&quot; Symbol 13"/>
          <p:cNvSpPr/>
          <p:nvPr/>
        </p:nvSpPr>
        <p:spPr>
          <a:xfrm>
            <a:off x="4419600" y="1828800"/>
            <a:ext cx="2590800" cy="3200400"/>
          </a:xfrm>
          <a:prstGeom prst="noSmoking">
            <a:avLst>
              <a:gd name="adj" fmla="val 2488"/>
            </a:avLst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1307" y="5486400"/>
            <a:ext cx="489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There is no archive data file!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Plus Storage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3400" y="27432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2133600"/>
            <a:ext cx="1447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1" name="Straight Arrow Connector 40"/>
          <p:cNvCxnSpPr>
            <a:stCxn id="15" idx="3"/>
          </p:cNvCxnSpPr>
          <p:nvPr/>
        </p:nvCxnSpPr>
        <p:spPr>
          <a:xfrm flipV="1">
            <a:off x="5715000" y="2665476"/>
            <a:ext cx="1072896" cy="152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48000"/>
            <a:ext cx="533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6" idx="3"/>
            <a:endCxn id="9" idx="1"/>
          </p:cNvCxnSpPr>
          <p:nvPr/>
        </p:nvCxnSpPr>
        <p:spPr>
          <a:xfrm>
            <a:off x="1981200" y="32766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67200" y="41910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9" idx="3"/>
            <a:endCxn id="20" idx="2"/>
          </p:cNvCxnSpPr>
          <p:nvPr/>
        </p:nvCxnSpPr>
        <p:spPr>
          <a:xfrm>
            <a:off x="2971800" y="3276600"/>
            <a:ext cx="1295400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5" idx="1"/>
          </p:cNvCxnSpPr>
          <p:nvPr/>
        </p:nvCxnSpPr>
        <p:spPr>
          <a:xfrm flipV="1">
            <a:off x="2971800" y="2667000"/>
            <a:ext cx="1295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/>
          <p:cNvSpPr/>
          <p:nvPr/>
        </p:nvSpPr>
        <p:spPr>
          <a:xfrm>
            <a:off x="6781800" y="2057400"/>
            <a:ext cx="1594104" cy="12192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9600" y="3657600"/>
            <a:ext cx="1447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Filter &amp; Reformatting Tools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057400" y="3124200"/>
            <a:ext cx="1600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smtClean="0"/>
              <a:t>Workflow: Revisited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14478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3"/>
            <a:endCxn id="56" idx="2"/>
          </p:cNvCxnSpPr>
          <p:nvPr/>
        </p:nvCxnSpPr>
        <p:spPr>
          <a:xfrm>
            <a:off x="2057400" y="4191000"/>
            <a:ext cx="16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" y="5410200"/>
            <a:ext cx="20574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Favorite Analysis Tools</a:t>
            </a:r>
          </a:p>
        </p:txBody>
      </p:sp>
      <p:cxnSp>
        <p:nvCxnSpPr>
          <p:cNvPr id="41" name="Straight Arrow Connector 40"/>
          <p:cNvCxnSpPr>
            <a:stCxn id="29" idx="3"/>
            <a:endCxn id="275" idx="1"/>
          </p:cNvCxnSpPr>
          <p:nvPr/>
        </p:nvCxnSpPr>
        <p:spPr>
          <a:xfrm flipV="1">
            <a:off x="2667000" y="5942076"/>
            <a:ext cx="1066800" cy="152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3511296" y="24384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3657600" y="3657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Various Dat</a:t>
            </a:r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Flowchart: Multidocument 274"/>
          <p:cNvSpPr/>
          <p:nvPr/>
        </p:nvSpPr>
        <p:spPr>
          <a:xfrm>
            <a:off x="3733800" y="5562600"/>
            <a:ext cx="1136904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AnalysisResults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270504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1676400" y="5117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260" name="Straight Arrow Connector 259"/>
          <p:cNvCxnSpPr>
            <a:endCxn id="29" idx="0"/>
          </p:cNvCxnSpPr>
          <p:nvPr/>
        </p:nvCxnSpPr>
        <p:spPr>
          <a:xfrm rot="10800000" flipV="1">
            <a:off x="1638300" y="4572000"/>
            <a:ext cx="20193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8400" y="1752600"/>
            <a:ext cx="533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6" idx="3"/>
            <a:endCxn id="21" idx="1"/>
          </p:cNvCxnSpPr>
          <p:nvPr/>
        </p:nvCxnSpPr>
        <p:spPr>
          <a:xfrm>
            <a:off x="2057400" y="19812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0" y="1219200"/>
            <a:ext cx="1314924" cy="866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34" name="Straight Arrow Connector 33"/>
          <p:cNvCxnSpPr>
            <a:stCxn id="44" idx="2"/>
            <a:endCxn id="35" idx="0"/>
          </p:cNvCxnSpPr>
          <p:nvPr/>
        </p:nvCxnSpPr>
        <p:spPr>
          <a:xfrm rot="16200000" flipH="1">
            <a:off x="7041270" y="2179166"/>
            <a:ext cx="809625" cy="62324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ultidocument 34"/>
          <p:cNvSpPr/>
          <p:nvPr/>
        </p:nvSpPr>
        <p:spPr>
          <a:xfrm>
            <a:off x="6934200" y="2895600"/>
            <a:ext cx="1447800" cy="9906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1" idx="3"/>
            <a:endCxn id="33" idx="1"/>
          </p:cNvCxnSpPr>
          <p:nvPr/>
        </p:nvCxnSpPr>
        <p:spPr>
          <a:xfrm flipV="1">
            <a:off x="2971800" y="1652588"/>
            <a:ext cx="1600200" cy="32861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77000" y="1219200"/>
            <a:ext cx="1314924" cy="866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5" name="Straight Arrow Connector 44"/>
          <p:cNvCxnSpPr>
            <a:stCxn id="33" idx="3"/>
            <a:endCxn id="44" idx="1"/>
          </p:cNvCxnSpPr>
          <p:nvPr/>
        </p:nvCxnSpPr>
        <p:spPr>
          <a:xfrm>
            <a:off x="5886924" y="1652588"/>
            <a:ext cx="5900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3"/>
          </p:cNvCxnSpPr>
          <p:nvPr/>
        </p:nvCxnSpPr>
        <p:spPr>
          <a:xfrm>
            <a:off x="2971800" y="1981200"/>
            <a:ext cx="609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658</Words>
  <Application>Microsoft Office PowerPoint</Application>
  <PresentationFormat>On-screen Show (4:3)</PresentationFormat>
  <Paragraphs>211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Recorder (Features and Design)</vt:lpstr>
      <vt:lpstr>Goals</vt:lpstr>
      <vt:lpstr>Design: Data Recorder</vt:lpstr>
      <vt:lpstr>Approach: Protocol Buffers</vt:lpstr>
      <vt:lpstr>Workflow: Data Collection, Reduction and Analysis Process</vt:lpstr>
      <vt:lpstr>Quicklook Options</vt:lpstr>
      <vt:lpstr>Quicklook Options</vt:lpstr>
      <vt:lpstr>Quicklook Plus Storage</vt:lpstr>
      <vt:lpstr>Workflow: Revisited</vt:lpstr>
      <vt:lpstr>Standard Reader: Binary file (Reformatting to Other Standards)</vt:lpstr>
      <vt:lpstr>Standard Reader: Data Stream</vt:lpstr>
      <vt:lpstr>Standard File Reader: Optional GUI</vt:lpstr>
      <vt:lpstr>Standard “Run” Numbers</vt:lpstr>
      <vt:lpstr>Standard “Run” Numbers (Configuration Parameters)</vt:lpstr>
      <vt:lpstr>Data Recorder &amp; Output Handlers</vt:lpstr>
      <vt:lpstr>Input/Output Handlers</vt:lpstr>
      <vt:lpstr>Data Recorder Class Diagram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Recorder (Features and Design)</dc:title>
  <dc:creator/>
  <cp:lastModifiedBy>me</cp:lastModifiedBy>
  <cp:revision>218</cp:revision>
  <dcterms:created xsi:type="dcterms:W3CDTF">2009-10-06T16:35:31Z</dcterms:created>
  <dcterms:modified xsi:type="dcterms:W3CDTF">2013-03-06T20:33:24Z</dcterms:modified>
</cp:coreProperties>
</file>