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61" r:id="rId4"/>
    <p:sldId id="264" r:id="rId5"/>
    <p:sldId id="265" r:id="rId6"/>
    <p:sldId id="266" r:id="rId7"/>
    <p:sldId id="267" r:id="rId8"/>
    <p:sldId id="268" r:id="rId9"/>
    <p:sldId id="271" r:id="rId10"/>
    <p:sldId id="269" r:id="rId11"/>
    <p:sldId id="272" r:id="rId12"/>
    <p:sldId id="270" r:id="rId13"/>
    <p:sldId id="273" r:id="rId14"/>
    <p:sldId id="27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orient="horz" pos="2704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2933" userDrawn="1">
          <p15:clr>
            <a:srgbClr val="A4A3A4"/>
          </p15:clr>
        </p15:guide>
        <p15:guide id="5" pos="4747" userDrawn="1">
          <p15:clr>
            <a:srgbClr val="A4A3A4"/>
          </p15:clr>
        </p15:guide>
        <p15:guide id="6" pos="1119" userDrawn="1">
          <p15:clr>
            <a:srgbClr val="A4A3A4"/>
          </p15:clr>
        </p15:guide>
        <p15:guide id="7" pos="6561" userDrawn="1">
          <p15:clr>
            <a:srgbClr val="A4A3A4"/>
          </p15:clr>
        </p15:guide>
        <p15:guide id="8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5D9"/>
    <a:srgbClr val="66CC33"/>
    <a:srgbClr val="004C99"/>
    <a:srgbClr val="73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306" y="54"/>
      </p:cViewPr>
      <p:guideLst>
        <p:guide orient="horz" pos="1616"/>
        <p:guide orient="horz" pos="2704"/>
        <p:guide orient="horz" pos="4110"/>
        <p:guide pos="2933"/>
        <p:guide pos="4747"/>
        <p:guide pos="1119"/>
        <p:guide pos="6561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916F-9CC7-C849-B5C7-9677329B2429}" type="datetimeFigureOut">
              <a:rPr lang="de-DE" smtClean="0"/>
              <a:t>26.05.2015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A30FD-A2D7-C34C-9023-2535B30215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270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6338F-F479-B347-8226-75D770966110}" type="datetimeFigureOut">
              <a:rPr lang="de-DE" smtClean="0"/>
              <a:t>26.05.2015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36C68-45E9-8F41-A1D0-32F668D4AE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04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1626"/>
            <a:ext cx="12192000" cy="6858000"/>
          </a:xfrm>
          <a:prstGeom prst="rect">
            <a:avLst/>
          </a:prstGeom>
          <a:solidFill>
            <a:srgbClr val="66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de-DE" sz="1013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75885" y="1124745"/>
            <a:ext cx="8640235" cy="2475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63820" y="3886200"/>
            <a:ext cx="570653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25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8677-7AD2-B841-847C-F2658D2E1D74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4" descr="01_Blatt_RGB-300-Deckkraft33-Transparetn.g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50" b="10875"/>
          <a:stretch/>
        </p:blipFill>
        <p:spPr bwMode="auto">
          <a:xfrm>
            <a:off x="1" y="747464"/>
            <a:ext cx="3000375" cy="611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15" descr="02b_L_HSchule-FD_Sf_nega Kopi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1817" y="5930938"/>
            <a:ext cx="3498851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053A-E85A-E040-8C29-C2F0D96C1110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51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51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A9F4-74D9-404A-9ACF-8EABEE1C8DFD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85366" y="1340768"/>
            <a:ext cx="10406641" cy="50405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2251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68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4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D58F-DA3A-914F-88A4-007D4C80B23B}" type="datetime1">
              <a:rPr lang="de-DE" smtClean="0"/>
              <a:t>26.05.2015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1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1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15B7-6247-9D44-B307-9D107EA6A3CA}" type="datetime1">
              <a:rPr lang="de-DE" smtClean="0"/>
              <a:t>26.05.2015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1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1351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D787-0C2A-204D-8113-0A9406CCCBA9}" type="datetime1">
              <a:rPr lang="de-DE" smtClean="0"/>
              <a:t>26.05.2015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B4B1-65A7-9747-A98D-F10F60F97112}" type="datetime1">
              <a:rPr lang="de-DE" smtClean="0"/>
              <a:t>26.05.2015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EEF7-4FDA-9F45-826E-38F8F1D0E0A4}" type="datetime1">
              <a:rPr lang="de-DE" smtClean="0"/>
              <a:t>26.05.2015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583498" y="980728"/>
            <a:ext cx="96010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351636" y="3547964"/>
            <a:ext cx="7840365" cy="1143000"/>
          </a:xfrm>
        </p:spPr>
        <p:txBody>
          <a:bodyPr/>
          <a:lstStyle>
            <a:lvl1pPr>
              <a:defRPr>
                <a:solidFill>
                  <a:srgbClr val="66CC33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1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68" indent="0">
              <a:buNone/>
              <a:defRPr sz="675"/>
            </a:lvl2pPr>
            <a:lvl3pPr marL="514338" indent="0">
              <a:buNone/>
              <a:defRPr sz="563"/>
            </a:lvl3pPr>
            <a:lvl4pPr marL="771506" indent="0">
              <a:buNone/>
              <a:defRPr sz="507"/>
            </a:lvl4pPr>
            <a:lvl5pPr marL="1028674" indent="0">
              <a:buNone/>
              <a:defRPr sz="507"/>
            </a:lvl5pPr>
            <a:lvl6pPr marL="1285843" indent="0">
              <a:buNone/>
              <a:defRPr sz="507"/>
            </a:lvl6pPr>
            <a:lvl7pPr marL="1543012" indent="0">
              <a:buNone/>
              <a:defRPr sz="507"/>
            </a:lvl7pPr>
            <a:lvl8pPr marL="1800180" indent="0">
              <a:buNone/>
              <a:defRPr sz="507"/>
            </a:lvl8pPr>
            <a:lvl9pPr marL="2057349" indent="0">
              <a:buNone/>
              <a:defRPr sz="507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3689-8B5F-FC48-B844-A5FFAD0AEC33}" type="datetime1">
              <a:rPr lang="de-DE" smtClean="0"/>
              <a:t>26.05.2015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68" indent="0">
              <a:buNone/>
              <a:defRPr sz="1575"/>
            </a:lvl2pPr>
            <a:lvl3pPr marL="514338" indent="0">
              <a:buNone/>
              <a:defRPr sz="1351"/>
            </a:lvl3pPr>
            <a:lvl4pPr marL="771506" indent="0">
              <a:buNone/>
              <a:defRPr sz="1125"/>
            </a:lvl4pPr>
            <a:lvl5pPr marL="1028674" indent="0">
              <a:buNone/>
              <a:defRPr sz="1125"/>
            </a:lvl5pPr>
            <a:lvl6pPr marL="1285843" indent="0">
              <a:buNone/>
              <a:defRPr sz="1125"/>
            </a:lvl6pPr>
            <a:lvl7pPr marL="1543012" indent="0">
              <a:buNone/>
              <a:defRPr sz="1125"/>
            </a:lvl7pPr>
            <a:lvl8pPr marL="1800180" indent="0">
              <a:buNone/>
              <a:defRPr sz="1125"/>
            </a:lvl8pPr>
            <a:lvl9pPr marL="2057349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68" indent="0">
              <a:buNone/>
              <a:defRPr sz="675"/>
            </a:lvl2pPr>
            <a:lvl3pPr marL="514338" indent="0">
              <a:buNone/>
              <a:defRPr sz="563"/>
            </a:lvl3pPr>
            <a:lvl4pPr marL="771506" indent="0">
              <a:buNone/>
              <a:defRPr sz="507"/>
            </a:lvl4pPr>
            <a:lvl5pPr marL="1028674" indent="0">
              <a:buNone/>
              <a:defRPr sz="507"/>
            </a:lvl5pPr>
            <a:lvl6pPr marL="1285843" indent="0">
              <a:buNone/>
              <a:defRPr sz="507"/>
            </a:lvl6pPr>
            <a:lvl7pPr marL="1543012" indent="0">
              <a:buNone/>
              <a:defRPr sz="507"/>
            </a:lvl7pPr>
            <a:lvl8pPr marL="1800180" indent="0">
              <a:buNone/>
              <a:defRPr sz="507"/>
            </a:lvl8pPr>
            <a:lvl9pPr marL="2057349" indent="0">
              <a:buNone/>
              <a:defRPr sz="507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01C5-65F3-F34F-8B78-4FF08E5BD39B}" type="datetime1">
              <a:rPr lang="de-DE" smtClean="0"/>
              <a:t>26.05.2015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4" descr="01_Blatt_RGB-300-Deckkraft33-Transparetn.gif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50" b="10875"/>
          <a:stretch/>
        </p:blipFill>
        <p:spPr bwMode="auto">
          <a:xfrm>
            <a:off x="1" y="747464"/>
            <a:ext cx="3000375" cy="611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" y="6453349"/>
            <a:ext cx="12191998" cy="404664"/>
          </a:xfrm>
          <a:prstGeom prst="rect">
            <a:avLst/>
          </a:prstGeom>
          <a:solidFill>
            <a:srgbClr val="66CC3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75884" y="-18256"/>
            <a:ext cx="1041611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85366" y="1196755"/>
            <a:ext cx="10406641" cy="5302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75521" y="6525357"/>
            <a:ext cx="2881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fld id="{74692067-D48B-994C-B465-33726921FD95}" type="datetime1">
              <a:rPr lang="de-DE" smtClean="0"/>
              <a:t>26.05.2015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56668" y="6525357"/>
            <a:ext cx="4319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976320" y="6525357"/>
            <a:ext cx="1020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0" y="1124745"/>
            <a:ext cx="12191999" cy="72010"/>
          </a:xfrm>
          <a:prstGeom prst="rect">
            <a:avLst/>
          </a:prstGeom>
          <a:solidFill>
            <a:srgbClr val="66CC3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013"/>
          </a:p>
        </p:txBody>
      </p:sp>
      <p:pic>
        <p:nvPicPr>
          <p:cNvPr id="12" name="Grafik 15" descr="02b_L_HSchule-FD_Sf_nega Kopie.gi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38694" y="6481214"/>
            <a:ext cx="1634106" cy="40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38" rtl="0" eaLnBrk="1" latinLnBrk="0" hangingPunct="1">
        <a:spcBef>
          <a:spcPct val="0"/>
        </a:spcBef>
        <a:buNone/>
        <a:defRPr sz="2025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92877" indent="-192877" algn="l" defTabSz="51433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0" indent="-160731" algn="l" defTabSz="514338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3" indent="-128585" algn="l" defTabSz="514338" rtl="0" eaLnBrk="1" latinLnBrk="0" hangingPunct="1">
        <a:spcBef>
          <a:spcPct val="20000"/>
        </a:spcBef>
        <a:buFont typeface="Arial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8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8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5" algn="l" defTabSz="514338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7" indent="-128585" algn="l" defTabSz="514338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8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8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78937" y="1124745"/>
            <a:ext cx="8640235" cy="2475706"/>
          </a:xfrm>
        </p:spPr>
        <p:txBody>
          <a:bodyPr>
            <a:normAutofit/>
          </a:bodyPr>
          <a:lstStyle/>
          <a:p>
            <a:r>
              <a:rPr lang="de-DE" sz="5400" dirty="0" err="1" smtClean="0">
                <a:solidFill>
                  <a:srgbClr val="E2F5D9"/>
                </a:solidFill>
              </a:rPr>
              <a:t>Augmented</a:t>
            </a:r>
            <a:r>
              <a:rPr lang="de-DE" sz="5400" dirty="0" smtClean="0">
                <a:solidFill>
                  <a:srgbClr val="E2F5D9"/>
                </a:solidFill>
              </a:rPr>
              <a:t> Party Game</a:t>
            </a:r>
            <a:endParaRPr lang="de-DE" sz="5400" dirty="0">
              <a:solidFill>
                <a:srgbClr val="E2F5D9"/>
              </a:solidFill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3362179" y="3295357"/>
            <a:ext cx="8379655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68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5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8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35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6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4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43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12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80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9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>
                <a:solidFill>
                  <a:srgbClr val="E2F5D9"/>
                </a:solidFill>
              </a:rPr>
              <a:t>Bittner, </a:t>
            </a:r>
            <a:r>
              <a:rPr lang="de-DE" sz="2400" dirty="0" smtClean="0">
                <a:solidFill>
                  <a:schemeClr val="bg1"/>
                </a:solidFill>
              </a:rPr>
              <a:t>Sebastian: 	sebastian.bittner@informatik.hs-fulda.de</a:t>
            </a:r>
            <a:r>
              <a:rPr lang="de-DE" sz="2400" dirty="0" smtClean="0">
                <a:solidFill>
                  <a:srgbClr val="E2F5D9"/>
                </a:solidFill>
              </a:rPr>
              <a:t/>
            </a:r>
            <a:br>
              <a:rPr lang="de-DE" sz="2400" dirty="0" smtClean="0">
                <a:solidFill>
                  <a:srgbClr val="E2F5D9"/>
                </a:solidFill>
              </a:rPr>
            </a:br>
            <a:r>
              <a:rPr lang="de-DE" sz="2400" dirty="0" smtClean="0">
                <a:solidFill>
                  <a:srgbClr val="E2F5D9"/>
                </a:solidFill>
              </a:rPr>
              <a:t>Jaeger, Mathias: 	mathias.jaeger@informatik.hs-fulda.de </a:t>
            </a:r>
            <a:br>
              <a:rPr lang="de-DE" sz="2400" dirty="0" smtClean="0">
                <a:solidFill>
                  <a:srgbClr val="E2F5D9"/>
                </a:solidFill>
              </a:rPr>
            </a:br>
            <a:r>
              <a:rPr lang="de-DE" sz="2400" dirty="0" smtClean="0">
                <a:solidFill>
                  <a:srgbClr val="E2F5D9"/>
                </a:solidFill>
              </a:rPr>
              <a:t>Ochs, Tobias: 		</a:t>
            </a:r>
            <a:r>
              <a:rPr lang="de-DE" sz="2400" dirty="0" smtClean="0">
                <a:solidFill>
                  <a:srgbClr val="FF0000"/>
                </a:solidFill>
              </a:rPr>
              <a:t>ochs.tobias@informatik.hs-fulda.de</a:t>
            </a:r>
            <a:r>
              <a:rPr lang="de-DE" sz="2400" dirty="0" smtClean="0">
                <a:solidFill>
                  <a:srgbClr val="E2F5D9"/>
                </a:solidFill>
              </a:rPr>
              <a:t/>
            </a:r>
            <a:br>
              <a:rPr lang="de-DE" sz="2400" dirty="0" smtClean="0">
                <a:solidFill>
                  <a:srgbClr val="E2F5D9"/>
                </a:solidFill>
              </a:rPr>
            </a:br>
            <a:endParaRPr lang="de-DE" sz="2400" dirty="0">
              <a:solidFill>
                <a:srgbClr val="E2F5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16025"/>
              </p:ext>
            </p:extLst>
          </p:nvPr>
        </p:nvGraphicFramePr>
        <p:xfrm>
          <a:off x="1785938" y="1712278"/>
          <a:ext cx="10016856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428"/>
                <a:gridCol w="50084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KW</a:t>
                      </a:r>
                      <a:r>
                        <a:rPr lang="de-DE" sz="2400" baseline="0" dirty="0" smtClean="0"/>
                        <a:t> 27 - AR-Optimierung (1 von 2)</a:t>
                      </a:r>
                      <a:endParaRPr lang="de-DE" sz="2400" dirty="0" smtClean="0"/>
                    </a:p>
                    <a:p>
                      <a:r>
                        <a:rPr lang="de-DE" sz="2400" dirty="0" smtClean="0"/>
                        <a:t>Aufgabe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 smtClean="0"/>
                    </a:p>
                    <a:p>
                      <a:r>
                        <a:rPr lang="de-DE" sz="2400" dirty="0" smtClean="0"/>
                        <a:t>Verantwortlicher</a:t>
                      </a:r>
                      <a:endParaRPr lang="de-DE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Photometrische Registrierung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</a:t>
                      </a:r>
                      <a:r>
                        <a:rPr lang="de-DE" sz="1800" dirty="0" err="1" smtClean="0"/>
                        <a:t>Verdeckungsberechnung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Sebastian</a:t>
                      </a:r>
                      <a:r>
                        <a:rPr lang="de-DE" sz="1800" baseline="0" dirty="0" smtClean="0"/>
                        <a:t> Bittner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Beleuchtungsanpassung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 Jäger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Stabilisierung durch </a:t>
                      </a:r>
                      <a:r>
                        <a:rPr lang="de-DE" sz="1800" dirty="0" err="1" smtClean="0"/>
                        <a:t>Fallback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Tobias</a:t>
                      </a:r>
                      <a:r>
                        <a:rPr lang="de-DE" sz="1800" baseline="0" dirty="0" smtClean="0"/>
                        <a:t> Ochs</a:t>
                      </a:r>
                      <a:endParaRPr lang="de-DE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4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98174"/>
              </p:ext>
            </p:extLst>
          </p:nvPr>
        </p:nvGraphicFramePr>
        <p:xfrm>
          <a:off x="1785938" y="1712278"/>
          <a:ext cx="10016856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428"/>
                <a:gridCol w="50084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KW</a:t>
                      </a:r>
                      <a:r>
                        <a:rPr lang="de-DE" sz="2400" baseline="0" dirty="0" smtClean="0"/>
                        <a:t> 28 - AR-Optimierung (2 von 2)</a:t>
                      </a:r>
                      <a:endParaRPr lang="de-DE" sz="2400" dirty="0" smtClean="0"/>
                    </a:p>
                    <a:p>
                      <a:r>
                        <a:rPr lang="de-DE" sz="2400" dirty="0" smtClean="0"/>
                        <a:t>Aufgabe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 smtClean="0"/>
                    </a:p>
                    <a:p>
                      <a:r>
                        <a:rPr lang="de-DE" sz="2400" dirty="0" smtClean="0"/>
                        <a:t>Verantwortlicher</a:t>
                      </a:r>
                      <a:endParaRPr lang="de-DE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Photometrische Registrierung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</a:t>
                      </a:r>
                      <a:r>
                        <a:rPr lang="de-DE" sz="1800" dirty="0" err="1" smtClean="0"/>
                        <a:t>Verdeckungsberechnung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Sebastian</a:t>
                      </a:r>
                      <a:r>
                        <a:rPr lang="de-DE" sz="1800" baseline="0" dirty="0" smtClean="0"/>
                        <a:t> Bittner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Beleuchtungsanpassung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 Jäger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Stabilisierung durch </a:t>
                      </a:r>
                      <a:r>
                        <a:rPr lang="de-DE" sz="1800" dirty="0" err="1" smtClean="0"/>
                        <a:t>Fallback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Tobias</a:t>
                      </a:r>
                      <a:r>
                        <a:rPr lang="de-DE" sz="1800" baseline="0" dirty="0" smtClean="0"/>
                        <a:t> Ochs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Je nach Projektfortschritt: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Smart-Terrain-Objekterkennung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7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145612"/>
              </p:ext>
            </p:extLst>
          </p:nvPr>
        </p:nvGraphicFramePr>
        <p:xfrm>
          <a:off x="1785938" y="1712278"/>
          <a:ext cx="10016856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428"/>
                <a:gridCol w="500842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KW</a:t>
                      </a:r>
                      <a:r>
                        <a:rPr lang="de-DE" sz="2400" baseline="0" dirty="0" smtClean="0"/>
                        <a:t> 29 - Abschlussphase</a:t>
                      </a:r>
                      <a:endParaRPr lang="de-DE" sz="2400" dirty="0" smtClean="0"/>
                    </a:p>
                    <a:p>
                      <a:r>
                        <a:rPr lang="de-DE" sz="2400" dirty="0" smtClean="0"/>
                        <a:t>Aufgabe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 smtClean="0"/>
                    </a:p>
                    <a:p>
                      <a:r>
                        <a:rPr lang="de-DE" sz="2400" dirty="0" smtClean="0"/>
                        <a:t>Verantwortlicher</a:t>
                      </a:r>
                      <a:endParaRPr lang="de-DE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Dokumentationsabschluss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Abschlusspräsentation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Abgabe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4. Meilenstein:</a:t>
                      </a:r>
                      <a:r>
                        <a:rPr lang="de-DE" sz="1800" b="1" baseline="0" dirty="0" smtClean="0"/>
                        <a:t> Projektabschluss</a:t>
                      </a:r>
                      <a:endParaRPr lang="de-DE" sz="18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Die Marker-Erkennung muss sehr robust sein,</a:t>
            </a:r>
          </a:p>
          <a:p>
            <a:pPr marL="0" indent="0">
              <a:buNone/>
            </a:pPr>
            <a:r>
              <a:rPr lang="de-DE" smtClean="0"/>
              <a:t>um </a:t>
            </a:r>
            <a:r>
              <a:rPr lang="de-DE" smtClean="0"/>
              <a:t>die </a:t>
            </a:r>
            <a:r>
              <a:rPr lang="de-DE" dirty="0" smtClean="0"/>
              <a:t>Stabilität für die Spielszene zu gewährleisten.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Eine Stabilisierung durch die Smartphone-Sensordaten wird notwendig sein, doch ist das Ergebnis schwer abzuschätzen.</a:t>
            </a:r>
          </a:p>
        </p:txBody>
      </p:sp>
    </p:spTree>
    <p:extLst>
      <p:ext uri="{BB962C8B-B14F-4D97-AF65-F5344CB8AC3E}">
        <p14:creationId xmlns:p14="http://schemas.microsoft.com/office/powerpoint/2010/main" val="28683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78937" y="1124745"/>
            <a:ext cx="8640235" cy="2475706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rgbClr val="E2F5D9"/>
                </a:solidFill>
              </a:rPr>
              <a:t>Fragen?</a:t>
            </a:r>
            <a:endParaRPr lang="de-DE" sz="5400" dirty="0">
              <a:solidFill>
                <a:srgbClr val="E2F5D9"/>
              </a:solidFill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3362179" y="3295357"/>
            <a:ext cx="8379655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68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5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8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35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6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4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43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12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80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9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>
                <a:solidFill>
                  <a:srgbClr val="E2F5D9"/>
                </a:solidFill>
              </a:rPr>
              <a:t>Bittner, Sebastian: 	bittner.sebastian@informatik.hs-fulda.de</a:t>
            </a:r>
            <a:br>
              <a:rPr lang="de-DE" sz="2400" dirty="0" smtClean="0">
                <a:solidFill>
                  <a:srgbClr val="E2F5D9"/>
                </a:solidFill>
              </a:rPr>
            </a:br>
            <a:r>
              <a:rPr lang="de-DE" sz="2400" dirty="0" smtClean="0">
                <a:solidFill>
                  <a:srgbClr val="E2F5D9"/>
                </a:solidFill>
              </a:rPr>
              <a:t>Jaeger, Mathias: 	mathias.jaeger@informatik.hs-fulda.de </a:t>
            </a:r>
            <a:br>
              <a:rPr lang="de-DE" sz="2400" dirty="0" smtClean="0">
                <a:solidFill>
                  <a:srgbClr val="E2F5D9"/>
                </a:solidFill>
              </a:rPr>
            </a:br>
            <a:r>
              <a:rPr lang="de-DE" sz="2400" dirty="0" smtClean="0">
                <a:solidFill>
                  <a:srgbClr val="E2F5D9"/>
                </a:solidFill>
              </a:rPr>
              <a:t>Ochs, Tobias: 		</a:t>
            </a:r>
            <a:r>
              <a:rPr lang="de-DE" sz="2400" dirty="0" err="1" smtClean="0">
                <a:solidFill>
                  <a:srgbClr val="E2F5D9"/>
                </a:solidFill>
              </a:rPr>
              <a:t>ochs.tobias@informatik.hs-fulda.dea</a:t>
            </a:r>
            <a:r>
              <a:rPr lang="de-DE" sz="2400" dirty="0" smtClean="0">
                <a:solidFill>
                  <a:srgbClr val="E2F5D9"/>
                </a:solidFill>
              </a:rPr>
              <a:t/>
            </a:r>
            <a:br>
              <a:rPr lang="de-DE" sz="2400" dirty="0" smtClean="0">
                <a:solidFill>
                  <a:srgbClr val="E2F5D9"/>
                </a:solidFill>
              </a:rPr>
            </a:br>
            <a:endParaRPr lang="de-DE" sz="2400" dirty="0">
              <a:solidFill>
                <a:srgbClr val="E2F5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Kurzbeschreibung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Storyboard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Projektplanung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1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Kurzbeschreibung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7311140" y="5170702"/>
            <a:ext cx="430565" cy="205383"/>
          </a:xfrm>
        </p:spPr>
        <p:txBody>
          <a:bodyPr/>
          <a:lstStyle/>
          <a:p>
            <a:fld id="{EC86A89D-2F47-41ED-8A73-ADDB34F98EC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/>
              <a:t>Autoscooter zuhause mit deinen Freunden? Kein Problem!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/>
              <a:t>“Augmented Party” bringt das </a:t>
            </a:r>
            <a:r>
              <a:rPr lang="en" dirty="0"/>
              <a:t>Spielerlebnis der </a:t>
            </a:r>
            <a:r>
              <a:rPr lang="en" dirty="0" smtClean="0"/>
              <a:t>nächsten Generation </a:t>
            </a:r>
            <a:r>
              <a:rPr lang="en" dirty="0"/>
              <a:t>direkt auf deinen Wohnzimmertisch</a:t>
            </a:r>
            <a:r>
              <a:rPr lang="en" dirty="0" smtClean="0"/>
              <a:t>. Alles was du brauchst ist dein Smartphone und die ausdruckbaren Spiele-Marker. Fahre direkt über den Touchscreen oder steuere alternativ mit dem Controller deiner Spielekonsole.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/>
              <a:t>Wer mit seinem Fahrzeug zuletzt auf dem Tisch bleibt, gewinnt den Augmented-Reality-Spaß.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2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032887"/>
              </p:ext>
            </p:extLst>
          </p:nvPr>
        </p:nvGraphicFramePr>
        <p:xfrm>
          <a:off x="1785938" y="1712278"/>
          <a:ext cx="10016856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428"/>
                <a:gridCol w="500842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1" dirty="0" smtClean="0"/>
                        <a:t>KW 20 + 21 - Planungsphase</a:t>
                      </a:r>
                      <a:endParaRPr lang="de-DE" sz="2400" dirty="0" smtClean="0"/>
                    </a:p>
                    <a:p>
                      <a:r>
                        <a:rPr lang="de-DE" sz="2400" dirty="0" smtClean="0"/>
                        <a:t>Aufgabe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 smtClean="0"/>
                    </a:p>
                    <a:p>
                      <a:r>
                        <a:rPr lang="de-DE" sz="2400" dirty="0" smtClean="0"/>
                        <a:t>Verantwortlicher</a:t>
                      </a:r>
                      <a:endParaRPr lang="de-DE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Idee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dirty="0" smtClean="0"/>
                        <a:t>Jäger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dirty="0" smtClean="0"/>
                        <a:t>Jäger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dirty="0" smtClean="0"/>
                        <a:t>Jäger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Planungspräsentation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dirty="0" smtClean="0"/>
                        <a:t>Jäger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9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583869"/>
              </p:ext>
            </p:extLst>
          </p:nvPr>
        </p:nvGraphicFramePr>
        <p:xfrm>
          <a:off x="1785938" y="1712278"/>
          <a:ext cx="10016856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428"/>
                <a:gridCol w="500842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1" dirty="0" smtClean="0"/>
                        <a:t>KW 22 - Initialisierung</a:t>
                      </a:r>
                      <a:endParaRPr lang="de-DE" sz="2400" dirty="0" smtClean="0"/>
                    </a:p>
                    <a:p>
                      <a:r>
                        <a:rPr lang="de-DE" sz="2400" dirty="0" smtClean="0"/>
                        <a:t>Aufgabe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 smtClean="0"/>
                    </a:p>
                    <a:p>
                      <a:r>
                        <a:rPr lang="de-DE" sz="2400" dirty="0" smtClean="0"/>
                        <a:t>Verantwortlicher</a:t>
                      </a:r>
                      <a:endParaRPr lang="de-DE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Einrichten der Arbeitsumgebung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kumimoji="0" lang="de-DE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kumimoji="0" lang="de-DE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dirty="0" smtClean="0"/>
                        <a:t>Jäger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</a:t>
                      </a:r>
                      <a:r>
                        <a:rPr lang="de-DE" sz="1800" dirty="0" err="1" smtClean="0"/>
                        <a:t>Unity</a:t>
                      </a:r>
                      <a:r>
                        <a:rPr lang="de-DE" sz="1800" dirty="0" smtClean="0"/>
                        <a:t> Remote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dirty="0" smtClean="0"/>
                        <a:t>Jäger</a:t>
                      </a:r>
                    </a:p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Tobias</a:t>
                      </a:r>
                      <a:r>
                        <a:rPr lang="de-DE" sz="1800" baseline="0" dirty="0" smtClean="0"/>
                        <a:t> Ochs</a:t>
                      </a:r>
                    </a:p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Sebastian Bittner</a:t>
                      </a:r>
                      <a:endParaRPr lang="de-DE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6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242784"/>
              </p:ext>
            </p:extLst>
          </p:nvPr>
        </p:nvGraphicFramePr>
        <p:xfrm>
          <a:off x="1785938" y="1712278"/>
          <a:ext cx="10016856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428"/>
                <a:gridCol w="500842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1" dirty="0" smtClean="0"/>
                        <a:t>KW 23 - Interaktion</a:t>
                      </a:r>
                      <a:endParaRPr lang="de-DE" sz="2400" dirty="0" smtClean="0"/>
                    </a:p>
                    <a:p>
                      <a:r>
                        <a:rPr lang="de-DE" sz="2400" dirty="0" smtClean="0"/>
                        <a:t>Aufgabe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 smtClean="0"/>
                    </a:p>
                    <a:p>
                      <a:r>
                        <a:rPr lang="de-DE" sz="2400" dirty="0" smtClean="0"/>
                        <a:t>Verantwortlicher</a:t>
                      </a:r>
                      <a:endParaRPr lang="de-DE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Steuerung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</a:t>
                      </a:r>
                      <a:r>
                        <a:rPr lang="de-DE" sz="1800" dirty="0" err="1" smtClean="0"/>
                        <a:t>idroid:con-Controller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dirty="0" smtClean="0"/>
                        <a:t>Jäger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</a:t>
                      </a:r>
                      <a:r>
                        <a:rPr lang="de-DE" sz="1800" dirty="0" err="1" smtClean="0"/>
                        <a:t>Sixaxis</a:t>
                      </a:r>
                      <a:r>
                        <a:rPr lang="de-DE" sz="1800" dirty="0" smtClean="0"/>
                        <a:t>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Tobias Ochs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Touch-Steuerung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</a:t>
                      </a:r>
                      <a:r>
                        <a:rPr lang="de-DE" sz="1800" baseline="0" dirty="0" smtClean="0"/>
                        <a:t> </a:t>
                      </a:r>
                      <a:r>
                        <a:rPr lang="de-DE" sz="1800" dirty="0" smtClean="0"/>
                        <a:t>Jäger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	Xbox360-Controller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Sebastian Bittner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Smartphone-Sensordaten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aseline="0" dirty="0" smtClean="0"/>
                        <a:t>Tobias Ochs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aseline="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1. Meilenstein: Alle</a:t>
                      </a:r>
                      <a:r>
                        <a:rPr lang="de-DE" sz="1800" b="1" baseline="0" dirty="0" smtClean="0"/>
                        <a:t> Geräte-Inputs und Sensordaten vorhanden</a:t>
                      </a:r>
                      <a:endParaRPr lang="de-DE" sz="18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79652"/>
              </p:ext>
            </p:extLst>
          </p:nvPr>
        </p:nvGraphicFramePr>
        <p:xfrm>
          <a:off x="1785938" y="1712278"/>
          <a:ext cx="10016856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428"/>
                <a:gridCol w="500842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KW 24 - Mini-Game</a:t>
                      </a:r>
                    </a:p>
                    <a:p>
                      <a:r>
                        <a:rPr lang="de-DE" sz="2400" dirty="0" smtClean="0"/>
                        <a:t>Aufgabe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 smtClean="0"/>
                    </a:p>
                    <a:p>
                      <a:r>
                        <a:rPr lang="de-DE" sz="2400" dirty="0" smtClean="0"/>
                        <a:t>Verantwortlicher</a:t>
                      </a:r>
                      <a:endParaRPr lang="de-DE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Sample-Bearbeitung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Sebastian</a:t>
                      </a:r>
                      <a:r>
                        <a:rPr lang="de-DE" sz="1800" baseline="0" dirty="0" smtClean="0"/>
                        <a:t> Bitter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Spiellogik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Tobias</a:t>
                      </a:r>
                      <a:r>
                        <a:rPr lang="de-DE" sz="1800" baseline="0" dirty="0" smtClean="0"/>
                        <a:t> Ochs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Spawnpoints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</a:t>
                      </a:r>
                      <a:r>
                        <a:rPr lang="de-DE" sz="1800" baseline="0" dirty="0" smtClean="0"/>
                        <a:t> Jäger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Sebastian</a:t>
                      </a:r>
                      <a:r>
                        <a:rPr lang="de-DE" sz="1800" baseline="0" dirty="0" smtClean="0"/>
                        <a:t> Bittner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Multiplayer-Support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</a:t>
                      </a:r>
                      <a:r>
                        <a:rPr lang="de-DE" sz="1800" baseline="0" dirty="0" smtClean="0"/>
                        <a:t> Jäger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2. Meilenstein: </a:t>
                      </a:r>
                      <a:r>
                        <a:rPr lang="de-DE" sz="1800" b="1" baseline="0" dirty="0" smtClean="0"/>
                        <a:t>Vorbereitungen </a:t>
                      </a:r>
                      <a:r>
                        <a:rPr lang="de-DE" sz="1800" b="1" dirty="0" smtClean="0"/>
                        <a:t>abgeschlossen, weitere</a:t>
                      </a:r>
                      <a:r>
                        <a:rPr lang="de-DE" sz="1800" b="1" baseline="0" dirty="0" smtClean="0"/>
                        <a:t> Zeit dient der Entwicklung von AR-Funktionen</a:t>
                      </a:r>
                      <a:endParaRPr lang="de-DE" sz="18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80804"/>
              </p:ext>
            </p:extLst>
          </p:nvPr>
        </p:nvGraphicFramePr>
        <p:xfrm>
          <a:off x="1785938" y="1712278"/>
          <a:ext cx="10016856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428"/>
                <a:gridCol w="50084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KW</a:t>
                      </a:r>
                      <a:r>
                        <a:rPr lang="de-DE" sz="2400" baseline="0" dirty="0" smtClean="0"/>
                        <a:t> 25 - AR-Grundlage (1 von 2)</a:t>
                      </a:r>
                      <a:endParaRPr lang="de-DE" sz="2400" dirty="0" smtClean="0"/>
                    </a:p>
                    <a:p>
                      <a:r>
                        <a:rPr lang="de-DE" sz="2400" dirty="0" smtClean="0"/>
                        <a:t>Aufgabe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 smtClean="0"/>
                    </a:p>
                    <a:p>
                      <a:r>
                        <a:rPr lang="de-DE" sz="2400" dirty="0" smtClean="0"/>
                        <a:t>Verantwortlicher</a:t>
                      </a:r>
                      <a:endParaRPr lang="de-DE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NyARToolkit</a:t>
                      </a:r>
                      <a:r>
                        <a:rPr lang="de-DE" sz="1800" dirty="0" smtClean="0"/>
                        <a:t>-Integration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 Jäger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Kamera-Navigation</a:t>
                      </a:r>
                    </a:p>
                    <a:p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 Jäger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Marker-Erstellung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Sebastian</a:t>
                      </a:r>
                      <a:r>
                        <a:rPr lang="de-DE" sz="1800" baseline="0" dirty="0" smtClean="0"/>
                        <a:t> Bittner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Geometrische Registrierung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Tobias</a:t>
                      </a:r>
                      <a:r>
                        <a:rPr lang="de-DE" sz="1800" baseline="0" dirty="0" smtClean="0"/>
                        <a:t> Ochs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Dynamische Spielfelderstellung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Tobias</a:t>
                      </a:r>
                      <a:r>
                        <a:rPr lang="de-DE" sz="1800" baseline="0" dirty="0" smtClean="0"/>
                        <a:t> Ochs</a:t>
                      </a:r>
                      <a:endParaRPr lang="de-DE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3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366995"/>
              </p:ext>
            </p:extLst>
          </p:nvPr>
        </p:nvGraphicFramePr>
        <p:xfrm>
          <a:off x="1785938" y="1712278"/>
          <a:ext cx="1001685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428"/>
                <a:gridCol w="50084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KW</a:t>
                      </a:r>
                      <a:r>
                        <a:rPr lang="de-DE" sz="2400" baseline="0" dirty="0" smtClean="0"/>
                        <a:t> 26 - AR-Grundlage (2 von 2)</a:t>
                      </a:r>
                      <a:endParaRPr lang="de-DE" sz="2400" dirty="0" smtClean="0"/>
                    </a:p>
                    <a:p>
                      <a:r>
                        <a:rPr lang="de-DE" sz="2400" dirty="0" smtClean="0"/>
                        <a:t>Aufgabe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 smtClean="0"/>
                    </a:p>
                    <a:p>
                      <a:r>
                        <a:rPr lang="de-DE" sz="2400" dirty="0" smtClean="0"/>
                        <a:t>Verantwortlicher</a:t>
                      </a:r>
                      <a:endParaRPr lang="de-DE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NyARToolkit</a:t>
                      </a:r>
                      <a:r>
                        <a:rPr lang="de-DE" sz="1800" dirty="0" smtClean="0"/>
                        <a:t>-Integration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 Jäger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Kamera-Navigation</a:t>
                      </a:r>
                    </a:p>
                    <a:p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Mathias Jäger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Marker-Erstellung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Sebastian</a:t>
                      </a:r>
                      <a:r>
                        <a:rPr lang="de-DE" sz="1800" baseline="0" dirty="0" smtClean="0"/>
                        <a:t> Bittner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Geometrische Registrierung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Tobias</a:t>
                      </a:r>
                      <a:r>
                        <a:rPr lang="de-DE" sz="1800" baseline="0" dirty="0" smtClean="0"/>
                        <a:t> Ochs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Dynamische Spielfelderstellung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Tobias</a:t>
                      </a:r>
                      <a:r>
                        <a:rPr lang="de-DE" sz="1800" baseline="0" dirty="0" smtClean="0"/>
                        <a:t> Ochs</a:t>
                      </a:r>
                      <a:endParaRPr lang="de-DE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3. Meilenstein: AR-Grundfunktionalitäten</a:t>
                      </a:r>
                      <a:r>
                        <a:rPr lang="de-DE" sz="1800" b="1" baseline="0" dirty="0" smtClean="0"/>
                        <a:t> wurden umgesetzt</a:t>
                      </a:r>
                      <a:endParaRPr lang="de-DE" sz="18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5143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6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HFD">
      <a:dk1>
        <a:sysClr val="windowText" lastClr="000000"/>
      </a:dk1>
      <a:lt1>
        <a:sysClr val="window" lastClr="FFFFFF"/>
      </a:lt1>
      <a:dk2>
        <a:srgbClr val="004C99"/>
      </a:dk2>
      <a:lt2>
        <a:srgbClr val="D8D8D8"/>
      </a:lt2>
      <a:accent1>
        <a:srgbClr val="66CC33"/>
      </a:accent1>
      <a:accent2>
        <a:srgbClr val="B3E69A"/>
      </a:accent2>
      <a:accent3>
        <a:srgbClr val="004C99"/>
      </a:accent3>
      <a:accent4>
        <a:srgbClr val="81C0F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rgbClr val="66CC3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349</Words>
  <Application>Microsoft Office PowerPoint</Application>
  <PresentationFormat>Breitbild</PresentationFormat>
  <Paragraphs>148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Calibri</vt:lpstr>
      <vt:lpstr>Larissa-Design</vt:lpstr>
      <vt:lpstr>Augmented Party Game</vt:lpstr>
      <vt:lpstr>Gliederung</vt:lpstr>
      <vt:lpstr>Kurzbeschreibung</vt:lpstr>
      <vt:lpstr>Aufgabenverteilung</vt:lpstr>
      <vt:lpstr>Aufgabenverteilung</vt:lpstr>
      <vt:lpstr>Aufgabenverteilung</vt:lpstr>
      <vt:lpstr>Aufgabenverteilung</vt:lpstr>
      <vt:lpstr>Aufgabenverteilung</vt:lpstr>
      <vt:lpstr>Aufgabenverteilung</vt:lpstr>
      <vt:lpstr>Aufgabenverteilung</vt:lpstr>
      <vt:lpstr>Aufgabenverteilung</vt:lpstr>
      <vt:lpstr>Aufgabenverteilung</vt:lpstr>
      <vt:lpstr>Risiken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Party Game</dc:title>
  <dc:creator>Mathias</dc:creator>
  <cp:lastModifiedBy>Mathias Jäger</cp:lastModifiedBy>
  <cp:revision>21</cp:revision>
  <dcterms:created xsi:type="dcterms:W3CDTF">2011-10-21T07:01:26Z</dcterms:created>
  <dcterms:modified xsi:type="dcterms:W3CDTF">2015-05-26T13:56:03Z</dcterms:modified>
</cp:coreProperties>
</file>