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3" r:id="rId3"/>
    <p:sldId id="275" r:id="rId4"/>
    <p:sldId id="276" r:id="rId5"/>
    <p:sldId id="277" r:id="rId6"/>
    <p:sldId id="279" r:id="rId7"/>
    <p:sldId id="278" r:id="rId8"/>
    <p:sldId id="280" r:id="rId9"/>
    <p:sldId id="281" r:id="rId10"/>
    <p:sldId id="261" r:id="rId11"/>
    <p:sldId id="27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 userDrawn="1">
          <p15:clr>
            <a:srgbClr val="A4A3A4"/>
          </p15:clr>
        </p15:guide>
        <p15:guide id="2" orient="horz" pos="2704" userDrawn="1">
          <p15:clr>
            <a:srgbClr val="A4A3A4"/>
          </p15:clr>
        </p15:guide>
        <p15:guide id="3" orient="horz" pos="4110" userDrawn="1">
          <p15:clr>
            <a:srgbClr val="A4A3A4"/>
          </p15:clr>
        </p15:guide>
        <p15:guide id="4" pos="2933" userDrawn="1">
          <p15:clr>
            <a:srgbClr val="A4A3A4"/>
          </p15:clr>
        </p15:guide>
        <p15:guide id="5" pos="4747" userDrawn="1">
          <p15:clr>
            <a:srgbClr val="A4A3A4"/>
          </p15:clr>
        </p15:guide>
        <p15:guide id="6" pos="1119" userDrawn="1">
          <p15:clr>
            <a:srgbClr val="A4A3A4"/>
          </p15:clr>
        </p15:guide>
        <p15:guide id="7" pos="6561" userDrawn="1">
          <p15:clr>
            <a:srgbClr val="A4A3A4"/>
          </p15:clr>
        </p15:guide>
        <p15:guide id="8" pos="3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33"/>
    <a:srgbClr val="D2E3B7"/>
    <a:srgbClr val="E2F5D9"/>
    <a:srgbClr val="004C99"/>
    <a:srgbClr val="73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 autoAdjust="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600" y="108"/>
      </p:cViewPr>
      <p:guideLst>
        <p:guide orient="horz" pos="1616"/>
        <p:guide orient="horz" pos="2704"/>
        <p:guide orient="horz" pos="4110"/>
        <p:guide pos="2933"/>
        <p:guide pos="4747"/>
        <p:guide pos="1119"/>
        <p:guide pos="6561"/>
        <p:guide pos="39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6916F-9CC7-C849-B5C7-9677329B2429}" type="datetimeFigureOut">
              <a:rPr lang="de-DE" smtClean="0"/>
              <a:t>29.09.2015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A30FD-A2D7-C34C-9023-2535B30215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2700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6338F-F479-B347-8226-75D770966110}" type="datetimeFigureOut">
              <a:rPr lang="de-DE" smtClean="0"/>
              <a:t>29.09.2015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36C68-45E9-8F41-A1D0-32F668D4AE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4045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0" y="1626"/>
            <a:ext cx="12192000" cy="6858000"/>
          </a:xfrm>
          <a:prstGeom prst="rect">
            <a:avLst/>
          </a:prstGeom>
          <a:solidFill>
            <a:srgbClr val="66CC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de-DE" sz="1013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75885" y="1124745"/>
            <a:ext cx="8640235" cy="24757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463820" y="3886200"/>
            <a:ext cx="5706533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257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8677-7AD2-B841-847C-F2658D2E1D74}" type="datetime1">
              <a:rPr lang="de-DE" smtClean="0"/>
              <a:t>29.09.2015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4" descr="01_Blatt_RGB-300-Deckkraft33-Transparetn.g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250" b="10875"/>
          <a:stretch/>
        </p:blipFill>
        <p:spPr bwMode="auto">
          <a:xfrm>
            <a:off x="1" y="747464"/>
            <a:ext cx="3000375" cy="611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Grafik 15" descr="02b_L_HSchule-FD_Sf_nega Kopie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1817" y="5930938"/>
            <a:ext cx="3498851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053A-E85A-E040-8C29-C2F0D96C1110}" type="datetime1">
              <a:rPr lang="de-DE" smtClean="0"/>
              <a:t>29.09.2015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51"/>
            <a:ext cx="27432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51"/>
            <a:ext cx="80264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A9F4-74D9-404A-9ACF-8EABEE1C8DFD}" type="datetime1">
              <a:rPr lang="de-DE" smtClean="0"/>
              <a:t>29.09.2015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85366" y="1340768"/>
            <a:ext cx="10406641" cy="504056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2251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68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3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06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674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43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12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18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349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D58F-DA3A-914F-88A4-007D4C80B23B}" type="datetime1">
              <a:rPr lang="de-DE" smtClean="0"/>
              <a:t>29.09.2015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1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1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15B7-6247-9D44-B307-9D107EA6A3CA}" type="datetime1">
              <a:rPr lang="de-DE" smtClean="0"/>
              <a:t>29.09.2015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1" b="1"/>
            </a:lvl1pPr>
            <a:lvl2pPr marL="257168" indent="0">
              <a:buNone/>
              <a:defRPr sz="1125" b="1"/>
            </a:lvl2pPr>
            <a:lvl3pPr marL="514338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4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9" indent="0">
              <a:buNone/>
              <a:defRPr sz="9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1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1351" b="1"/>
            </a:lvl1pPr>
            <a:lvl2pPr marL="257168" indent="0">
              <a:buNone/>
              <a:defRPr sz="1125" b="1"/>
            </a:lvl2pPr>
            <a:lvl3pPr marL="514338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4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9" indent="0">
              <a:buNone/>
              <a:defRPr sz="9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1351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D787-0C2A-204D-8113-0A9406CCCBA9}" type="datetime1">
              <a:rPr lang="de-DE" smtClean="0"/>
              <a:t>29.09.2015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B4B1-65A7-9747-A98D-F10F60F97112}" type="datetime1">
              <a:rPr lang="de-DE" smtClean="0"/>
              <a:t>29.09.2015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EEF7-4FDA-9F45-826E-38F8F1D0E0A4}" type="datetime1">
              <a:rPr lang="de-DE" smtClean="0"/>
              <a:t>29.09.2015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1583498" y="980728"/>
            <a:ext cx="960107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13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4351636" y="3547964"/>
            <a:ext cx="7840365" cy="1143000"/>
          </a:xfrm>
        </p:spPr>
        <p:txBody>
          <a:bodyPr/>
          <a:lstStyle>
            <a:lvl1pPr>
              <a:defRPr>
                <a:solidFill>
                  <a:srgbClr val="66CC33"/>
                </a:solidFill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de-DE" dirty="0" smtClean="0"/>
              <a:t>Titelmasterformat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1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68" indent="0">
              <a:buNone/>
              <a:defRPr sz="675"/>
            </a:lvl2pPr>
            <a:lvl3pPr marL="514338" indent="0">
              <a:buNone/>
              <a:defRPr sz="563"/>
            </a:lvl3pPr>
            <a:lvl4pPr marL="771506" indent="0">
              <a:buNone/>
              <a:defRPr sz="507"/>
            </a:lvl4pPr>
            <a:lvl5pPr marL="1028674" indent="0">
              <a:buNone/>
              <a:defRPr sz="507"/>
            </a:lvl5pPr>
            <a:lvl6pPr marL="1285843" indent="0">
              <a:buNone/>
              <a:defRPr sz="507"/>
            </a:lvl6pPr>
            <a:lvl7pPr marL="1543012" indent="0">
              <a:buNone/>
              <a:defRPr sz="507"/>
            </a:lvl7pPr>
            <a:lvl8pPr marL="1800180" indent="0">
              <a:buNone/>
              <a:defRPr sz="507"/>
            </a:lvl8pPr>
            <a:lvl9pPr marL="2057349" indent="0">
              <a:buNone/>
              <a:defRPr sz="507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3689-8B5F-FC48-B844-A5FFAD0AEC33}" type="datetime1">
              <a:rPr lang="de-DE" smtClean="0"/>
              <a:t>29.09.2015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68" indent="0">
              <a:buNone/>
              <a:defRPr sz="1575"/>
            </a:lvl2pPr>
            <a:lvl3pPr marL="514338" indent="0">
              <a:buNone/>
              <a:defRPr sz="1351"/>
            </a:lvl3pPr>
            <a:lvl4pPr marL="771506" indent="0">
              <a:buNone/>
              <a:defRPr sz="1125"/>
            </a:lvl4pPr>
            <a:lvl5pPr marL="1028674" indent="0">
              <a:buNone/>
              <a:defRPr sz="1125"/>
            </a:lvl5pPr>
            <a:lvl6pPr marL="1285843" indent="0">
              <a:buNone/>
              <a:defRPr sz="1125"/>
            </a:lvl6pPr>
            <a:lvl7pPr marL="1543012" indent="0">
              <a:buNone/>
              <a:defRPr sz="1125"/>
            </a:lvl7pPr>
            <a:lvl8pPr marL="1800180" indent="0">
              <a:buNone/>
              <a:defRPr sz="1125"/>
            </a:lvl8pPr>
            <a:lvl9pPr marL="2057349" indent="0">
              <a:buNone/>
              <a:defRPr sz="1125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68" indent="0">
              <a:buNone/>
              <a:defRPr sz="675"/>
            </a:lvl2pPr>
            <a:lvl3pPr marL="514338" indent="0">
              <a:buNone/>
              <a:defRPr sz="563"/>
            </a:lvl3pPr>
            <a:lvl4pPr marL="771506" indent="0">
              <a:buNone/>
              <a:defRPr sz="507"/>
            </a:lvl4pPr>
            <a:lvl5pPr marL="1028674" indent="0">
              <a:buNone/>
              <a:defRPr sz="507"/>
            </a:lvl5pPr>
            <a:lvl6pPr marL="1285843" indent="0">
              <a:buNone/>
              <a:defRPr sz="507"/>
            </a:lvl6pPr>
            <a:lvl7pPr marL="1543012" indent="0">
              <a:buNone/>
              <a:defRPr sz="507"/>
            </a:lvl7pPr>
            <a:lvl8pPr marL="1800180" indent="0">
              <a:buNone/>
              <a:defRPr sz="507"/>
            </a:lvl8pPr>
            <a:lvl9pPr marL="2057349" indent="0">
              <a:buNone/>
              <a:defRPr sz="507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01C5-65F3-F34F-8B78-4FF08E5BD39B}" type="datetime1">
              <a:rPr lang="de-DE" smtClean="0"/>
              <a:t>29.09.2015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4" descr="01_Blatt_RGB-300-Deckkraft33-Transparetn.gif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250" b="10875"/>
          <a:stretch/>
        </p:blipFill>
        <p:spPr bwMode="auto">
          <a:xfrm>
            <a:off x="1" y="747464"/>
            <a:ext cx="3000375" cy="611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1" y="6453349"/>
            <a:ext cx="12191998" cy="404664"/>
          </a:xfrm>
          <a:prstGeom prst="rect">
            <a:avLst/>
          </a:prstGeom>
          <a:solidFill>
            <a:srgbClr val="66CC3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13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775884" y="-18256"/>
            <a:ext cx="1041611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85366" y="1196755"/>
            <a:ext cx="10406641" cy="5302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775521" y="6525357"/>
            <a:ext cx="28811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fld id="{74692067-D48B-994C-B465-33726921FD95}" type="datetime1">
              <a:rPr lang="de-DE" smtClean="0"/>
              <a:t>29.09.2015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56668" y="6525357"/>
            <a:ext cx="43196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976320" y="6525357"/>
            <a:ext cx="10205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>
            <a:off x="0" y="1124745"/>
            <a:ext cx="12191999" cy="72010"/>
          </a:xfrm>
          <a:prstGeom prst="rect">
            <a:avLst/>
          </a:prstGeom>
          <a:solidFill>
            <a:srgbClr val="66CC3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013"/>
          </a:p>
        </p:txBody>
      </p:sp>
      <p:pic>
        <p:nvPicPr>
          <p:cNvPr id="12" name="Grafik 15" descr="02b_L_HSchule-FD_Sf_nega Kopie.gif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138694" y="6481214"/>
            <a:ext cx="1634106" cy="409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514338" rtl="0" eaLnBrk="1" latinLnBrk="0" hangingPunct="1">
        <a:spcBef>
          <a:spcPct val="0"/>
        </a:spcBef>
        <a:buNone/>
        <a:defRPr sz="2025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92877" indent="-192877" algn="l" defTabSz="51433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00" indent="-160731" algn="l" defTabSz="514338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3" indent="-128585" algn="l" defTabSz="514338" rtl="0" eaLnBrk="1" latinLnBrk="0" hangingPunct="1">
        <a:spcBef>
          <a:spcPct val="20000"/>
        </a:spcBef>
        <a:buFont typeface="Arial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900091" indent="-128585" algn="l" defTabSz="514338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5" algn="l" defTabSz="514338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5" algn="l" defTabSz="514338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7" indent="-128585" algn="l" defTabSz="514338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8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5" algn="l" defTabSz="514338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8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78937" y="1124745"/>
            <a:ext cx="8640235" cy="2475706"/>
          </a:xfrm>
        </p:spPr>
        <p:txBody>
          <a:bodyPr>
            <a:normAutofit/>
          </a:bodyPr>
          <a:lstStyle/>
          <a:p>
            <a:r>
              <a:rPr lang="de-DE" sz="5400" dirty="0" err="1" smtClean="0">
                <a:solidFill>
                  <a:srgbClr val="E2F5D9"/>
                </a:solidFill>
              </a:rPr>
              <a:t>Augmented</a:t>
            </a:r>
            <a:r>
              <a:rPr lang="de-DE" sz="5400" dirty="0" smtClean="0">
                <a:solidFill>
                  <a:srgbClr val="E2F5D9"/>
                </a:solidFill>
              </a:rPr>
              <a:t> </a:t>
            </a:r>
            <a:r>
              <a:rPr lang="de-DE" sz="5400" dirty="0" smtClean="0">
                <a:solidFill>
                  <a:srgbClr val="E2F5D9"/>
                </a:solidFill>
              </a:rPr>
              <a:t>Party</a:t>
            </a:r>
            <a:endParaRPr lang="de-DE" sz="5400" dirty="0">
              <a:solidFill>
                <a:srgbClr val="E2F5D9"/>
              </a:solidFill>
            </a:endParaRPr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3362179" y="3295357"/>
            <a:ext cx="8379655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38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68" indent="0" algn="ctr" defTabSz="514338" rtl="0" eaLnBrk="1" latinLnBrk="0" hangingPunct="1">
              <a:spcBef>
                <a:spcPct val="20000"/>
              </a:spcBef>
              <a:buFont typeface="Arial" pitchFamily="34" charset="0"/>
              <a:buNone/>
              <a:defRPr sz="15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4338" indent="0" algn="ctr" defTabSz="514338" rtl="0" eaLnBrk="1" latinLnBrk="0" hangingPunct="1">
              <a:spcBef>
                <a:spcPct val="20000"/>
              </a:spcBef>
              <a:buFont typeface="Arial" pitchFamily="34" charset="0"/>
              <a:buNone/>
              <a:defRPr sz="135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1506" indent="0" algn="ctr" defTabSz="514338" rtl="0" eaLnBrk="1" latinLnBrk="0" hangingPunct="1">
              <a:spcBef>
                <a:spcPct val="20000"/>
              </a:spcBef>
              <a:buFont typeface="Arial" pitchFamily="34" charset="0"/>
              <a:buNone/>
              <a:defRPr sz="11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674" indent="0" algn="ctr" defTabSz="514338" rtl="0" eaLnBrk="1" latinLnBrk="0" hangingPunct="1">
              <a:spcBef>
                <a:spcPct val="20000"/>
              </a:spcBef>
              <a:buFont typeface="Arial" pitchFamily="34" charset="0"/>
              <a:buNone/>
              <a:defRPr sz="11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85843" indent="0" algn="ctr" defTabSz="514338" rtl="0" eaLnBrk="1" latinLnBrk="0" hangingPunct="1">
              <a:spcBef>
                <a:spcPct val="20000"/>
              </a:spcBef>
              <a:buFont typeface="Arial" pitchFamily="34" charset="0"/>
              <a:buNone/>
              <a:defRPr sz="11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43012" indent="0" algn="ctr" defTabSz="514338" rtl="0" eaLnBrk="1" latinLnBrk="0" hangingPunct="1">
              <a:spcBef>
                <a:spcPct val="20000"/>
              </a:spcBef>
              <a:buFont typeface="Arial" pitchFamily="34" charset="0"/>
              <a:buNone/>
              <a:defRPr sz="11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00180" indent="0" algn="ctr" defTabSz="514338" rtl="0" eaLnBrk="1" latinLnBrk="0" hangingPunct="1">
              <a:spcBef>
                <a:spcPct val="20000"/>
              </a:spcBef>
              <a:buFont typeface="Arial" pitchFamily="34" charset="0"/>
              <a:buNone/>
              <a:defRPr sz="11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349" indent="0" algn="ctr" defTabSz="514338" rtl="0" eaLnBrk="1" latinLnBrk="0" hangingPunct="1">
              <a:spcBef>
                <a:spcPct val="20000"/>
              </a:spcBef>
              <a:buFont typeface="Arial" pitchFamily="34" charset="0"/>
              <a:buNone/>
              <a:defRPr sz="11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 smtClean="0">
                <a:solidFill>
                  <a:srgbClr val="E2F5D9"/>
                </a:solidFill>
              </a:rPr>
              <a:t>Bittner, </a:t>
            </a:r>
            <a:r>
              <a:rPr lang="de-DE" sz="2400" dirty="0" smtClean="0">
                <a:solidFill>
                  <a:schemeClr val="bg1"/>
                </a:solidFill>
              </a:rPr>
              <a:t>Sebastian: 	sebastian.bittner@informatik.hs-fulda.de</a:t>
            </a:r>
            <a:r>
              <a:rPr lang="de-DE" sz="2400" dirty="0" smtClean="0">
                <a:solidFill>
                  <a:srgbClr val="E2F5D9"/>
                </a:solidFill>
              </a:rPr>
              <a:t/>
            </a:r>
            <a:br>
              <a:rPr lang="de-DE" sz="2400" dirty="0" smtClean="0">
                <a:solidFill>
                  <a:srgbClr val="E2F5D9"/>
                </a:solidFill>
              </a:rPr>
            </a:br>
            <a:r>
              <a:rPr lang="de-DE" sz="2400" dirty="0" smtClean="0">
                <a:solidFill>
                  <a:srgbClr val="E2F5D9"/>
                </a:solidFill>
              </a:rPr>
              <a:t>Jaeger, Mathias: 	mathias.jaeger@informatik.hs-fulda.de </a:t>
            </a:r>
            <a:br>
              <a:rPr lang="de-DE" sz="2400" dirty="0" smtClean="0">
                <a:solidFill>
                  <a:srgbClr val="E2F5D9"/>
                </a:solidFill>
              </a:rPr>
            </a:br>
            <a:r>
              <a:rPr lang="de-DE" sz="2400" dirty="0" smtClean="0">
                <a:solidFill>
                  <a:srgbClr val="E2F5D9"/>
                </a:solidFill>
              </a:rPr>
              <a:t/>
            </a:r>
            <a:br>
              <a:rPr lang="de-DE" sz="2400" dirty="0" smtClean="0">
                <a:solidFill>
                  <a:srgbClr val="E2F5D9"/>
                </a:solidFill>
              </a:rPr>
            </a:br>
            <a:endParaRPr lang="de-DE" sz="2400" dirty="0">
              <a:solidFill>
                <a:srgbClr val="E2F5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7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Tatsächlicher Projektablauf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7311140" y="5170702"/>
            <a:ext cx="430565" cy="205383"/>
          </a:xfrm>
        </p:spPr>
        <p:txBody>
          <a:bodyPr/>
          <a:lstStyle/>
          <a:p>
            <a:fld id="{EC86A89D-2F47-41ED-8A73-ADDB34F98ECB}" type="slidenum">
              <a:rPr lang="de-DE" smtClean="0"/>
              <a:pPr/>
              <a:t>9</a:t>
            </a:fld>
            <a:endParaRPr lang="de-DE" dirty="0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597256"/>
              </p:ext>
            </p:extLst>
          </p:nvPr>
        </p:nvGraphicFramePr>
        <p:xfrm>
          <a:off x="2800758" y="1313588"/>
          <a:ext cx="6632125" cy="4939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3" imgW="7686780" imgH="5724593" progId="Excel.Sheet.12">
                  <p:embed/>
                </p:oleObj>
              </mc:Choice>
              <mc:Fallback>
                <p:oleObj name="Worksheet" r:id="rId3" imgW="7686780" imgH="572459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0758" y="1313588"/>
                        <a:ext cx="6632125" cy="4939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92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78937" y="1124745"/>
            <a:ext cx="8640235" cy="2475706"/>
          </a:xfrm>
        </p:spPr>
        <p:txBody>
          <a:bodyPr>
            <a:normAutofit/>
          </a:bodyPr>
          <a:lstStyle/>
          <a:p>
            <a:r>
              <a:rPr lang="de-DE" sz="5400" dirty="0" smtClean="0">
                <a:solidFill>
                  <a:srgbClr val="E2F5D9"/>
                </a:solidFill>
              </a:rPr>
              <a:t>Ausprobieren!</a:t>
            </a:r>
            <a:br>
              <a:rPr lang="de-DE" sz="5400" dirty="0" smtClean="0">
                <a:solidFill>
                  <a:srgbClr val="E2F5D9"/>
                </a:solidFill>
              </a:rPr>
            </a:br>
            <a:r>
              <a:rPr lang="de-DE" sz="5400" dirty="0" smtClean="0">
                <a:solidFill>
                  <a:srgbClr val="E2F5D9"/>
                </a:solidFill>
              </a:rPr>
              <a:t>Fragen?</a:t>
            </a:r>
            <a:endParaRPr lang="de-DE" sz="5400" dirty="0">
              <a:solidFill>
                <a:srgbClr val="E2F5D9"/>
              </a:solidFill>
            </a:endParaRPr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3362179" y="3295357"/>
            <a:ext cx="8379655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38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68" indent="0" algn="ctr" defTabSz="514338" rtl="0" eaLnBrk="1" latinLnBrk="0" hangingPunct="1">
              <a:spcBef>
                <a:spcPct val="20000"/>
              </a:spcBef>
              <a:buFont typeface="Arial" pitchFamily="34" charset="0"/>
              <a:buNone/>
              <a:defRPr sz="15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4338" indent="0" algn="ctr" defTabSz="514338" rtl="0" eaLnBrk="1" latinLnBrk="0" hangingPunct="1">
              <a:spcBef>
                <a:spcPct val="20000"/>
              </a:spcBef>
              <a:buFont typeface="Arial" pitchFamily="34" charset="0"/>
              <a:buNone/>
              <a:defRPr sz="135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1506" indent="0" algn="ctr" defTabSz="514338" rtl="0" eaLnBrk="1" latinLnBrk="0" hangingPunct="1">
              <a:spcBef>
                <a:spcPct val="20000"/>
              </a:spcBef>
              <a:buFont typeface="Arial" pitchFamily="34" charset="0"/>
              <a:buNone/>
              <a:defRPr sz="11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674" indent="0" algn="ctr" defTabSz="514338" rtl="0" eaLnBrk="1" latinLnBrk="0" hangingPunct="1">
              <a:spcBef>
                <a:spcPct val="20000"/>
              </a:spcBef>
              <a:buFont typeface="Arial" pitchFamily="34" charset="0"/>
              <a:buNone/>
              <a:defRPr sz="11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85843" indent="0" algn="ctr" defTabSz="514338" rtl="0" eaLnBrk="1" latinLnBrk="0" hangingPunct="1">
              <a:spcBef>
                <a:spcPct val="20000"/>
              </a:spcBef>
              <a:buFont typeface="Arial" pitchFamily="34" charset="0"/>
              <a:buNone/>
              <a:defRPr sz="11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43012" indent="0" algn="ctr" defTabSz="514338" rtl="0" eaLnBrk="1" latinLnBrk="0" hangingPunct="1">
              <a:spcBef>
                <a:spcPct val="20000"/>
              </a:spcBef>
              <a:buFont typeface="Arial" pitchFamily="34" charset="0"/>
              <a:buNone/>
              <a:defRPr sz="11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00180" indent="0" algn="ctr" defTabSz="514338" rtl="0" eaLnBrk="1" latinLnBrk="0" hangingPunct="1">
              <a:spcBef>
                <a:spcPct val="20000"/>
              </a:spcBef>
              <a:buFont typeface="Arial" pitchFamily="34" charset="0"/>
              <a:buNone/>
              <a:defRPr sz="11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349" indent="0" algn="ctr" defTabSz="514338" rtl="0" eaLnBrk="1" latinLnBrk="0" hangingPunct="1">
              <a:spcBef>
                <a:spcPct val="20000"/>
              </a:spcBef>
              <a:buFont typeface="Arial" pitchFamily="34" charset="0"/>
              <a:buNone/>
              <a:defRPr sz="11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 smtClean="0">
                <a:solidFill>
                  <a:srgbClr val="E2F5D9"/>
                </a:solidFill>
              </a:rPr>
              <a:t>Bittner, Sebastian: 	bittner.sebastian@informatik.hs-fulda.de</a:t>
            </a:r>
            <a:br>
              <a:rPr lang="de-DE" sz="2400" dirty="0" smtClean="0">
                <a:solidFill>
                  <a:srgbClr val="E2F5D9"/>
                </a:solidFill>
              </a:rPr>
            </a:br>
            <a:r>
              <a:rPr lang="de-DE" sz="2400" dirty="0" smtClean="0">
                <a:solidFill>
                  <a:srgbClr val="E2F5D9"/>
                </a:solidFill>
              </a:rPr>
              <a:t>Jaeger, Mathias: 	mathias.jaeger@informatik.hs-fulda.de </a:t>
            </a:r>
            <a:br>
              <a:rPr lang="de-DE" sz="2400" dirty="0" smtClean="0">
                <a:solidFill>
                  <a:srgbClr val="E2F5D9"/>
                </a:solidFill>
              </a:rPr>
            </a:br>
            <a:endParaRPr lang="de-DE" sz="2400" dirty="0">
              <a:solidFill>
                <a:srgbClr val="E2F5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15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Abweichung von der Planung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Ursprünglich: Controller, </a:t>
            </a:r>
            <a:r>
              <a:rPr lang="de-DE" dirty="0" err="1" smtClean="0"/>
              <a:t>Cardboard</a:t>
            </a:r>
            <a:r>
              <a:rPr lang="de-DE" dirty="0" smtClean="0"/>
              <a:t>, </a:t>
            </a:r>
            <a:r>
              <a:rPr lang="de-DE" dirty="0"/>
              <a:t>v</a:t>
            </a:r>
            <a:r>
              <a:rPr lang="de-DE" dirty="0" smtClean="0"/>
              <a:t>ariable Spielfläche</a:t>
            </a:r>
            <a:endParaRPr lang="de-DE" dirty="0"/>
          </a:p>
        </p:txBody>
      </p:sp>
      <p:pic>
        <p:nvPicPr>
          <p:cNvPr id="8" name="Shape 1851"/>
          <p:cNvPicPr preferRelativeResize="0"/>
          <p:nvPr/>
        </p:nvPicPr>
        <p:blipFill rotWithShape="1">
          <a:blip r:embed="rId2">
            <a:alphaModFix/>
          </a:blip>
          <a:srcRect l="5452" r="5311"/>
          <a:stretch/>
        </p:blipFill>
        <p:spPr>
          <a:xfrm>
            <a:off x="4955669" y="2085490"/>
            <a:ext cx="5913120" cy="36892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344312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Abweichung von der Planung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1. Schritt: Smartphones vom Kopf auf den Controller</a:t>
            </a:r>
            <a:endParaRPr lang="de-DE" dirty="0"/>
          </a:p>
        </p:txBody>
      </p:sp>
      <p:pic>
        <p:nvPicPr>
          <p:cNvPr id="6" name="Shape 1851"/>
          <p:cNvPicPr preferRelativeResize="0"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669" y="2085491"/>
            <a:ext cx="5902760" cy="36892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8" name="Shape 1851"/>
          <p:cNvPicPr preferRelativeResize="0"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75" t="24391" r="38634" b="32883"/>
          <a:stretch/>
        </p:blipFill>
        <p:spPr>
          <a:xfrm>
            <a:off x="1375953" y="2085491"/>
            <a:ext cx="3422469" cy="373172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" name="Rechteck 1"/>
          <p:cNvSpPr/>
          <p:nvPr/>
        </p:nvSpPr>
        <p:spPr>
          <a:xfrm>
            <a:off x="1375953" y="2085491"/>
            <a:ext cx="3422469" cy="3731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7193279" y="3030583"/>
            <a:ext cx="1297578" cy="1584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/>
          <p:cNvCxnSpPr/>
          <p:nvPr/>
        </p:nvCxnSpPr>
        <p:spPr>
          <a:xfrm flipH="1" flipV="1">
            <a:off x="4798422" y="2085491"/>
            <a:ext cx="2394857" cy="9450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H="1">
            <a:off x="4798422" y="4615543"/>
            <a:ext cx="2394857" cy="1201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5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851"/>
          <p:cNvPicPr preferRelativeResize="0"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58" t="48548" r="45886" b="14915"/>
          <a:stretch/>
        </p:blipFill>
        <p:spPr>
          <a:xfrm>
            <a:off x="1384917" y="2085491"/>
            <a:ext cx="3400147" cy="373172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Abweichung von der Planung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2. Schritt: Begrenzung der Spielfläche</a:t>
            </a:r>
            <a:endParaRPr lang="de-DE" dirty="0"/>
          </a:p>
        </p:txBody>
      </p:sp>
      <p:pic>
        <p:nvPicPr>
          <p:cNvPr id="6" name="Shape 1851"/>
          <p:cNvPicPr preferRelativeResize="0"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669" y="2085491"/>
            <a:ext cx="5902760" cy="36892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" name="Rechteck 1"/>
          <p:cNvSpPr/>
          <p:nvPr/>
        </p:nvSpPr>
        <p:spPr>
          <a:xfrm>
            <a:off x="1375953" y="2085491"/>
            <a:ext cx="3422469" cy="3731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6888479" y="4082683"/>
            <a:ext cx="1297578" cy="1065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/>
          <p:cNvCxnSpPr/>
          <p:nvPr/>
        </p:nvCxnSpPr>
        <p:spPr>
          <a:xfrm flipH="1" flipV="1">
            <a:off x="4798423" y="2085491"/>
            <a:ext cx="2090056" cy="19971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H="1">
            <a:off x="4798423" y="5148402"/>
            <a:ext cx="2090056" cy="6688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30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8" r="7484"/>
          <a:stretch/>
        </p:blipFill>
        <p:spPr>
          <a:xfrm>
            <a:off x="6983942" y="2079537"/>
            <a:ext cx="4093028" cy="3743631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Beschreibung des Problems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Verlust des </a:t>
            </a:r>
            <a:r>
              <a:rPr lang="de-DE" dirty="0" err="1" smtClean="0"/>
              <a:t>Trackings</a:t>
            </a:r>
            <a:r>
              <a:rPr lang="de-DE" dirty="0" smtClean="0"/>
              <a:t> bei zu flachem Kamerawinkel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79"/>
          <a:stretch/>
        </p:blipFill>
        <p:spPr>
          <a:xfrm>
            <a:off x="721651" y="2079538"/>
            <a:ext cx="5914280" cy="374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Erhöhung der Feature-</a:t>
            </a:r>
            <a:r>
              <a:rPr lang="de-DE" dirty="0" err="1" smtClean="0"/>
              <a:t>Qualtiät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(-- Beschreiben was ich an Targets probiert hab.)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397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8" r="7484"/>
          <a:stretch/>
        </p:blipFill>
        <p:spPr>
          <a:xfrm>
            <a:off x="731519" y="2079537"/>
            <a:ext cx="4093028" cy="3743631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 des Problems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Umstieg auf dreidimensionale Multi-Marker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4"/>
          <a:stretch/>
        </p:blipFill>
        <p:spPr>
          <a:xfrm>
            <a:off x="5238703" y="2079537"/>
            <a:ext cx="5904411" cy="3756558"/>
          </a:xfrm>
          <a:prstGeom prst="rect">
            <a:avLst/>
          </a:prstGeom>
        </p:spPr>
      </p:pic>
      <p:cxnSp>
        <p:nvCxnSpPr>
          <p:cNvPr id="3" name="Gerade Verbindung mit Pfeil 2"/>
          <p:cNvCxnSpPr/>
          <p:nvPr/>
        </p:nvCxnSpPr>
        <p:spPr>
          <a:xfrm flipH="1" flipV="1">
            <a:off x="5590727" y="3746518"/>
            <a:ext cx="17417" cy="405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 flipV="1">
            <a:off x="6130829" y="3957816"/>
            <a:ext cx="17417" cy="405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7158550" y="3787769"/>
            <a:ext cx="17417" cy="405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2012463" y="4373535"/>
            <a:ext cx="17417" cy="405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 flipV="1">
            <a:off x="3418505" y="4652209"/>
            <a:ext cx="17417" cy="405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 flipV="1">
            <a:off x="2852448" y="5417990"/>
            <a:ext cx="17417" cy="405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 flipV="1">
            <a:off x="1145675" y="4893183"/>
            <a:ext cx="17417" cy="405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7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Zusätzliche AR-Elemente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Wie das Spielfeld doch erweitert wurde.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347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Ergebnis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(-- Videos / Grafik vom Spiel)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47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HFD">
      <a:dk1>
        <a:sysClr val="windowText" lastClr="000000"/>
      </a:dk1>
      <a:lt1>
        <a:sysClr val="window" lastClr="FFFFFF"/>
      </a:lt1>
      <a:dk2>
        <a:srgbClr val="004C99"/>
      </a:dk2>
      <a:lt2>
        <a:srgbClr val="D8D8D8"/>
      </a:lt2>
      <a:accent1>
        <a:srgbClr val="66CC33"/>
      </a:accent1>
      <a:accent2>
        <a:srgbClr val="B3E69A"/>
      </a:accent2>
      <a:accent3>
        <a:srgbClr val="004C99"/>
      </a:accent3>
      <a:accent4>
        <a:srgbClr val="81C0FF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rgbClr val="66CC3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</Words>
  <Application>Microsoft Office PowerPoint</Application>
  <PresentationFormat>Breitbild</PresentationFormat>
  <Paragraphs>22</Paragraphs>
  <Slides>11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Larissa-Design</vt:lpstr>
      <vt:lpstr>Microsoft Excel Worksheet</vt:lpstr>
      <vt:lpstr>Augmented Party</vt:lpstr>
      <vt:lpstr>Abweichung von der Planung</vt:lpstr>
      <vt:lpstr>Abweichung von der Planung</vt:lpstr>
      <vt:lpstr>Abweichung von der Planung</vt:lpstr>
      <vt:lpstr>Beschreibung des Problems</vt:lpstr>
      <vt:lpstr>Erhöhung der Feature-Qualtiät</vt:lpstr>
      <vt:lpstr>Lösung des Problems</vt:lpstr>
      <vt:lpstr>Zusätzliche AR-Elemente</vt:lpstr>
      <vt:lpstr>Das Ergebnis</vt:lpstr>
      <vt:lpstr>Tatsächlicher Projektablauf</vt:lpstr>
      <vt:lpstr>Ausprobieren! Fragen?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Party Game</dc:title>
  <dc:creator>Mathias</dc:creator>
  <cp:lastModifiedBy>Mathias Jäger</cp:lastModifiedBy>
  <cp:revision>30</cp:revision>
  <dcterms:created xsi:type="dcterms:W3CDTF">2011-10-21T07:01:26Z</dcterms:created>
  <dcterms:modified xsi:type="dcterms:W3CDTF">2015-09-29T15:36:23Z</dcterms:modified>
</cp:coreProperties>
</file>