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9"/>
  </p:notesMasterIdLst>
  <p:sldIdLst>
    <p:sldId id="287" r:id="rId2"/>
    <p:sldId id="275" r:id="rId3"/>
    <p:sldId id="359" r:id="rId4"/>
    <p:sldId id="360" r:id="rId5"/>
    <p:sldId id="289" r:id="rId6"/>
    <p:sldId id="361" r:id="rId7"/>
    <p:sldId id="303" r:id="rId8"/>
    <p:sldId id="288" r:id="rId9"/>
    <p:sldId id="367" r:id="rId10"/>
    <p:sldId id="368" r:id="rId11"/>
    <p:sldId id="369" r:id="rId12"/>
    <p:sldId id="362" r:id="rId13"/>
    <p:sldId id="363" r:id="rId14"/>
    <p:sldId id="366" r:id="rId15"/>
    <p:sldId id="308" r:id="rId16"/>
    <p:sldId id="316" r:id="rId17"/>
    <p:sldId id="302" r:id="rId18"/>
    <p:sldId id="293" r:id="rId19"/>
    <p:sldId id="311" r:id="rId20"/>
    <p:sldId id="322" r:id="rId21"/>
    <p:sldId id="355" r:id="rId22"/>
    <p:sldId id="357" r:id="rId23"/>
    <p:sldId id="294" r:id="rId24"/>
    <p:sldId id="313" r:id="rId25"/>
    <p:sldId id="358" r:id="rId26"/>
    <p:sldId id="356" r:id="rId27"/>
    <p:sldId id="300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FFFF"/>
    <a:srgbClr val="00FF00"/>
    <a:srgbClr val="8A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0" autoAdjust="0"/>
    <p:restoredTop sz="83449" autoAdjust="0"/>
  </p:normalViewPr>
  <p:slideViewPr>
    <p:cSldViewPr>
      <p:cViewPr varScale="1">
        <p:scale>
          <a:sx n="96" d="100"/>
          <a:sy n="96" d="100"/>
        </p:scale>
        <p:origin x="-2130" y="-90"/>
      </p:cViewPr>
      <p:guideLst>
        <p:guide orient="horz" pos="4319"/>
        <p:guide pos="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F2FS\F2FS%20Development%20Histo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34"/>
  <c:chart>
    <c:autoTitleDeleted val="1"/>
    <c:plotArea>
      <c:layout>
        <c:manualLayout>
          <c:layoutTarget val="inner"/>
          <c:xMode val="edge"/>
          <c:yMode val="edge"/>
          <c:x val="5.3590066411981989E-2"/>
          <c:y val="4.5935433024808736E-2"/>
          <c:w val="0.92491774572437346"/>
          <c:h val="0.69210914783476063"/>
        </c:manualLayout>
      </c:layout>
      <c:barChart>
        <c:barDir val="col"/>
        <c:grouping val="clustered"/>
        <c:ser>
          <c:idx val="2"/>
          <c:order val="0"/>
          <c:tx>
            <c:strRef>
              <c:f>'3.8-rc3 - 2013 정보과학회_성능 (2)'!$C$33</c:f>
              <c:strCache>
                <c:ptCount val="1"/>
                <c:pt idx="0">
                  <c:v>EXT4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multiLvlStrRef>
              <c:f>'3.8-rc3 - 2013 정보과학회_성능 (2)'!$D$31:$W$32</c:f>
              <c:multiLvlStrCache>
                <c:ptCount val="20"/>
                <c:lvl>
                  <c:pt idx="0">
                    <c:v>Bare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Bare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Bare</c:v>
                  </c:pt>
                  <c:pt idx="11">
                    <c:v>1</c:v>
                  </c:pt>
                  <c:pt idx="12">
                    <c:v>2</c:v>
                  </c:pt>
                  <c:pt idx="13">
                    <c:v>3</c:v>
                  </c:pt>
                  <c:pt idx="14">
                    <c:v>4</c:v>
                  </c:pt>
                  <c:pt idx="15">
                    <c:v>Bare</c:v>
                  </c:pt>
                  <c:pt idx="16">
                    <c:v>1</c:v>
                  </c:pt>
                  <c:pt idx="17">
                    <c:v>2</c:v>
                  </c:pt>
                  <c:pt idx="18">
                    <c:v>3</c:v>
                  </c:pt>
                  <c:pt idx="19">
                    <c:v>4</c:v>
                  </c:pt>
                </c:lvl>
                <c:lvl>
                  <c:pt idx="0">
                    <c:v>seq. Read</c:v>
                  </c:pt>
                  <c:pt idx="5">
                    <c:v>seq. Write</c:v>
                  </c:pt>
                  <c:pt idx="10">
                    <c:v>rand. Read</c:v>
                  </c:pt>
                  <c:pt idx="15">
                    <c:v>rand. Write</c:v>
                  </c:pt>
                </c:lvl>
              </c:multiLvlStrCache>
            </c:multiLvlStrRef>
          </c:cat>
          <c:val>
            <c:numRef>
              <c:f>'3.8-rc3 - 2013 정보과학회_성능 (2)'!$D$33:$W$33</c:f>
              <c:numCache>
                <c:formatCode>General</c:formatCode>
                <c:ptCount val="20"/>
                <c:pt idx="0">
                  <c:v>266.10300000000001</c:v>
                </c:pt>
                <c:pt idx="1">
                  <c:v>261.47000000000003</c:v>
                </c:pt>
                <c:pt idx="2">
                  <c:v>137.71649999999997</c:v>
                </c:pt>
                <c:pt idx="3">
                  <c:v>92.64266666666667</c:v>
                </c:pt>
                <c:pt idx="4">
                  <c:v>70.162749999999988</c:v>
                </c:pt>
                <c:pt idx="5">
                  <c:v>244.40700000000001</c:v>
                </c:pt>
                <c:pt idx="6">
                  <c:v>250.65800000000002</c:v>
                </c:pt>
                <c:pt idx="7">
                  <c:v>156.86600000000001</c:v>
                </c:pt>
                <c:pt idx="8">
                  <c:v>116.40133333333334</c:v>
                </c:pt>
                <c:pt idx="9">
                  <c:v>75.762749999999983</c:v>
                </c:pt>
                <c:pt idx="10">
                  <c:v>18.946999999999996</c:v>
                </c:pt>
                <c:pt idx="11">
                  <c:v>13.68</c:v>
                </c:pt>
                <c:pt idx="12">
                  <c:v>12.9375</c:v>
                </c:pt>
                <c:pt idx="13">
                  <c:v>12.011000000000001</c:v>
                </c:pt>
                <c:pt idx="14">
                  <c:v>11.186750000000002</c:v>
                </c:pt>
                <c:pt idx="15">
                  <c:v>131.267</c:v>
                </c:pt>
                <c:pt idx="16">
                  <c:v>142.92800000000003</c:v>
                </c:pt>
                <c:pt idx="17">
                  <c:v>70.251000000000005</c:v>
                </c:pt>
                <c:pt idx="18">
                  <c:v>48.801333333333325</c:v>
                </c:pt>
                <c:pt idx="19">
                  <c:v>35.65925</c:v>
                </c:pt>
              </c:numCache>
            </c:numRef>
          </c:val>
        </c:ser>
        <c:ser>
          <c:idx val="3"/>
          <c:order val="1"/>
          <c:tx>
            <c:strRef>
              <c:f>'3.8-rc3 - 2013 정보과학회_성능 (2)'!$C$34</c:f>
              <c:strCache>
                <c:ptCount val="1"/>
                <c:pt idx="0">
                  <c:v>F2FS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cat>
            <c:multiLvlStrRef>
              <c:f>'3.8-rc3 - 2013 정보과학회_성능 (2)'!$D$31:$W$32</c:f>
              <c:multiLvlStrCache>
                <c:ptCount val="20"/>
                <c:lvl>
                  <c:pt idx="0">
                    <c:v>Bare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Bare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Bare</c:v>
                  </c:pt>
                  <c:pt idx="11">
                    <c:v>1</c:v>
                  </c:pt>
                  <c:pt idx="12">
                    <c:v>2</c:v>
                  </c:pt>
                  <c:pt idx="13">
                    <c:v>3</c:v>
                  </c:pt>
                  <c:pt idx="14">
                    <c:v>4</c:v>
                  </c:pt>
                  <c:pt idx="15">
                    <c:v>Bare</c:v>
                  </c:pt>
                  <c:pt idx="16">
                    <c:v>1</c:v>
                  </c:pt>
                  <c:pt idx="17">
                    <c:v>2</c:v>
                  </c:pt>
                  <c:pt idx="18">
                    <c:v>3</c:v>
                  </c:pt>
                  <c:pt idx="19">
                    <c:v>4</c:v>
                  </c:pt>
                </c:lvl>
                <c:lvl>
                  <c:pt idx="0">
                    <c:v>seq. Read</c:v>
                  </c:pt>
                  <c:pt idx="5">
                    <c:v>seq. Write</c:v>
                  </c:pt>
                  <c:pt idx="10">
                    <c:v>rand. Read</c:v>
                  </c:pt>
                  <c:pt idx="15">
                    <c:v>rand. Write</c:v>
                  </c:pt>
                </c:lvl>
              </c:multiLvlStrCache>
            </c:multiLvlStrRef>
          </c:cat>
          <c:val>
            <c:numRef>
              <c:f>'3.8-rc3 - 2013 정보과학회_성능 (2)'!$D$34:$W$34</c:f>
              <c:numCache>
                <c:formatCode>General</c:formatCode>
                <c:ptCount val="20"/>
                <c:pt idx="0">
                  <c:v>266.15600000000001</c:v>
                </c:pt>
                <c:pt idx="1">
                  <c:v>263.31400000000002</c:v>
                </c:pt>
                <c:pt idx="2">
                  <c:v>137.70600000000002</c:v>
                </c:pt>
                <c:pt idx="3">
                  <c:v>92.897000000000006</c:v>
                </c:pt>
                <c:pt idx="4">
                  <c:v>69.897250000000014</c:v>
                </c:pt>
                <c:pt idx="5">
                  <c:v>246.87200000000001</c:v>
                </c:pt>
                <c:pt idx="6">
                  <c:v>254.35000000000002</c:v>
                </c:pt>
                <c:pt idx="7">
                  <c:v>143.56200000000001</c:v>
                </c:pt>
                <c:pt idx="8">
                  <c:v>87.836666666666673</c:v>
                </c:pt>
                <c:pt idx="9">
                  <c:v>72.20274999999998</c:v>
                </c:pt>
                <c:pt idx="10">
                  <c:v>21.25</c:v>
                </c:pt>
                <c:pt idx="11">
                  <c:v>14.725</c:v>
                </c:pt>
                <c:pt idx="12">
                  <c:v>13.048999999999999</c:v>
                </c:pt>
                <c:pt idx="13">
                  <c:v>12.154000000000002</c:v>
                </c:pt>
                <c:pt idx="14">
                  <c:v>11.255750000000003</c:v>
                </c:pt>
                <c:pt idx="15">
                  <c:v>208.16499999999999</c:v>
                </c:pt>
                <c:pt idx="16">
                  <c:v>213.959</c:v>
                </c:pt>
                <c:pt idx="17">
                  <c:v>175.19150000000002</c:v>
                </c:pt>
                <c:pt idx="18">
                  <c:v>129.91600000000003</c:v>
                </c:pt>
                <c:pt idx="19">
                  <c:v>105.98849999999999</c:v>
                </c:pt>
              </c:numCache>
            </c:numRef>
          </c:val>
        </c:ser>
        <c:axId val="108172416"/>
        <c:axId val="108173952"/>
      </c:barChart>
      <c:catAx>
        <c:axId val="108172416"/>
        <c:scaling>
          <c:orientation val="minMax"/>
        </c:scaling>
        <c:axPos val="b"/>
        <c:numFmt formatCode="General" sourceLinked="1"/>
        <c:tickLblPos val="nextTo"/>
        <c:crossAx val="108173952"/>
        <c:crosses val="autoZero"/>
        <c:auto val="1"/>
        <c:lblAlgn val="ctr"/>
        <c:lblOffset val="100"/>
      </c:catAx>
      <c:valAx>
        <c:axId val="1081739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Average Bandwidth </a:t>
                </a:r>
                <a:r>
                  <a:rPr lang="en-US" dirty="0"/>
                  <a:t>(MB/s)</a:t>
                </a:r>
                <a:endParaRPr lang="ko-KR" dirty="0"/>
              </a:p>
            </c:rich>
          </c:tx>
          <c:layout/>
        </c:title>
        <c:numFmt formatCode="General" sourceLinked="1"/>
        <c:tickLblPos val="nextTo"/>
        <c:crossAx val="10817241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728FA-1429-4069-A88F-8276F8FD386A}" type="datetimeFigureOut">
              <a:rPr lang="ko-KR" altLang="en-US" smtClean="0"/>
              <a:pPr/>
              <a:t>2013-01-22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B86FC-E190-4BDE-8A7B-F24AB0A215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32GB raw device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guest</a:t>
            </a:r>
            <a:r>
              <a:rPr lang="en-US" altLang="ko-KR" baseline="0" dirty="0" smtClean="0"/>
              <a:t> VM </a:t>
            </a:r>
            <a:r>
              <a:rPr lang="ko-KR" altLang="en-US" baseline="0" dirty="0" smtClean="0"/>
              <a:t>생성 </a:t>
            </a:r>
            <a:r>
              <a:rPr lang="en-US" altLang="ko-KR" baseline="0" dirty="0" smtClean="0"/>
              <a:t>+ 8GB raw partition </a:t>
            </a:r>
            <a:r>
              <a:rPr lang="ko-KR" altLang="en-US" baseline="0" dirty="0" smtClean="0"/>
              <a:t>하나씩 연결하여 테스트</a:t>
            </a:r>
            <a:endParaRPr lang="en-US" altLang="ko-KR" baseline="0" dirty="0" smtClean="0"/>
          </a:p>
          <a:p>
            <a:r>
              <a:rPr lang="ko-KR" altLang="en-US" baseline="0" dirty="0" smtClean="0"/>
              <a:t>메모리 </a:t>
            </a:r>
            <a:r>
              <a:rPr lang="en-US" altLang="ko-KR" baseline="0" dirty="0" smtClean="0"/>
              <a:t>4GB 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guest VM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512MB </a:t>
            </a:r>
            <a:r>
              <a:rPr lang="ko-KR" altLang="en-US" baseline="0" dirty="0" smtClean="0"/>
              <a:t>씩 할당</a:t>
            </a:r>
            <a:endParaRPr lang="en-US" altLang="ko-KR" baseline="0" dirty="0" smtClean="0"/>
          </a:p>
          <a:p>
            <a:r>
              <a:rPr lang="en-US" altLang="ko-KR" baseline="0" dirty="0" smtClean="0"/>
              <a:t>Cache none</a:t>
            </a:r>
          </a:p>
          <a:p>
            <a:r>
              <a:rPr lang="en-US" altLang="ko-KR" baseline="0" dirty="0" err="1" smtClean="0"/>
              <a:t>virtIO</a:t>
            </a:r>
            <a:r>
              <a:rPr lang="en-US" altLang="ko-KR" baseline="0" dirty="0" smtClean="0"/>
              <a:t> interface </a:t>
            </a:r>
            <a:r>
              <a:rPr lang="ko-KR" altLang="en-US" baseline="0" dirty="0" smtClean="0"/>
              <a:t>로 </a:t>
            </a:r>
            <a:r>
              <a:rPr lang="en-US" altLang="ko-KR" baseline="0" dirty="0" err="1" smtClean="0"/>
              <a:t>para</a:t>
            </a:r>
            <a:r>
              <a:rPr lang="en-US" altLang="ko-KR" baseline="0" dirty="0" smtClean="0"/>
              <a:t>-virtualization</a:t>
            </a:r>
          </a:p>
          <a:p>
            <a:r>
              <a:rPr lang="ko-KR" altLang="en-US" baseline="0" dirty="0" smtClean="0"/>
              <a:t>모두 </a:t>
            </a:r>
            <a:r>
              <a:rPr lang="en-US" altLang="ko-KR" baseline="0" dirty="0" smtClean="0"/>
              <a:t>deadline scheduler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검색엔진 개발을</a:t>
            </a:r>
            <a:r>
              <a:rPr lang="ko-KR" altLang="en-US" baseline="0" dirty="0" smtClean="0"/>
              <a:t> 위해 </a:t>
            </a:r>
            <a:r>
              <a:rPr lang="en-US" altLang="ko-KR" baseline="0" dirty="0" err="1" smtClean="0"/>
              <a:t>hadoop</a:t>
            </a:r>
            <a:r>
              <a:rPr lang="en-US" altLang="ko-KR" baseline="0" dirty="0" smtClean="0"/>
              <a:t> platform</a:t>
            </a:r>
            <a:r>
              <a:rPr lang="ko-KR" altLang="en-US" baseline="0" dirty="0" smtClean="0"/>
              <a:t>이 개발됨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Hadoop</a:t>
            </a:r>
            <a:r>
              <a:rPr lang="ko-KR" altLang="en-US" baseline="0" dirty="0" smtClean="0"/>
              <a:t>은 분산 파일 시스템인 </a:t>
            </a:r>
            <a:r>
              <a:rPr lang="en-US" altLang="ko-KR" baseline="0" dirty="0" err="1" smtClean="0"/>
              <a:t>hdfs</a:t>
            </a:r>
            <a:r>
              <a:rPr lang="ko-KR" altLang="en-US" baseline="0" dirty="0" smtClean="0"/>
              <a:t>와 분산 처리 시스템인 </a:t>
            </a:r>
            <a:r>
              <a:rPr lang="en-US" altLang="ko-KR" baseline="0" dirty="0" smtClean="0"/>
              <a:t>map/reduce</a:t>
            </a:r>
            <a:r>
              <a:rPr lang="ko-KR" altLang="en-US" baseline="0" dirty="0" smtClean="0"/>
              <a:t>로 구성됨</a:t>
            </a:r>
            <a:endParaRPr lang="en-US" altLang="ko-KR" baseline="0" dirty="0" smtClean="0"/>
          </a:p>
          <a:p>
            <a:r>
              <a:rPr lang="ko-KR" altLang="en-US" dirty="0" smtClean="0"/>
              <a:t>단순히 여기서 그치지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꾸준히 확장하여</a:t>
            </a:r>
            <a:r>
              <a:rPr lang="en-US" altLang="ko-KR" dirty="0" smtClean="0"/>
              <a:t>, eco</a:t>
            </a:r>
            <a:r>
              <a:rPr lang="en-US" altLang="ko-KR" baseline="0" dirty="0" smtClean="0"/>
              <a:t> system</a:t>
            </a:r>
            <a:r>
              <a:rPr lang="ko-KR" altLang="en-US" baseline="0" dirty="0" smtClean="0"/>
              <a:t>을 구축함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비정형 데이터를 </a:t>
            </a:r>
            <a:r>
              <a:rPr lang="en-US" altLang="ko-KR" baseline="0" dirty="0" err="1" smtClean="0"/>
              <a:t>hadoop</a:t>
            </a:r>
            <a:r>
              <a:rPr lang="en-US" altLang="ko-KR" baseline="0" dirty="0" smtClean="0"/>
              <a:t> system</a:t>
            </a:r>
            <a:r>
              <a:rPr lang="ko-KR" altLang="en-US" baseline="0" dirty="0" smtClean="0"/>
              <a:t>에 저장하고</a:t>
            </a:r>
            <a:r>
              <a:rPr lang="en-US" altLang="ko-KR" baseline="0" dirty="0" smtClean="0"/>
              <a:t> indexing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tool</a:t>
            </a:r>
          </a:p>
          <a:p>
            <a:r>
              <a:rPr lang="ko-KR" altLang="en-US" baseline="0" dirty="0" smtClean="0"/>
              <a:t>기존 </a:t>
            </a:r>
            <a:r>
              <a:rPr lang="en-US" altLang="ko-KR" baseline="0" dirty="0" smtClean="0"/>
              <a:t>RDBMS</a:t>
            </a:r>
            <a:r>
              <a:rPr lang="ko-KR" altLang="en-US" baseline="0" dirty="0" smtClean="0"/>
              <a:t>의 정형 데이터를 연동시키는 </a:t>
            </a:r>
            <a:r>
              <a:rPr lang="en-US" altLang="ko-KR" baseline="0" dirty="0" smtClean="0"/>
              <a:t>tool</a:t>
            </a:r>
          </a:p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platform</a:t>
            </a:r>
            <a:r>
              <a:rPr lang="ko-KR" altLang="en-US" dirty="0" smtClean="0"/>
              <a:t>의 </a:t>
            </a:r>
            <a:r>
              <a:rPr lang="en-US" altLang="ko-KR" baseline="0" dirty="0" smtClean="0"/>
              <a:t>workflow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scheduler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oozie</a:t>
            </a:r>
            <a:r>
              <a:rPr lang="ko-KR" altLang="en-US" baseline="0" dirty="0" smtClean="0"/>
              <a:t>를 개발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Hadoop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기반의 </a:t>
            </a:r>
            <a:r>
              <a:rPr lang="en-US" altLang="ko-KR" baseline="0" dirty="0" smtClean="0"/>
              <a:t>DB system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Hbase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외 </a:t>
            </a:r>
            <a:r>
              <a:rPr lang="en-US" altLang="ko-KR" baseline="0" dirty="0" smtClean="0"/>
              <a:t>monitoring </a:t>
            </a:r>
            <a:r>
              <a:rPr lang="ko-KR" altLang="en-US" baseline="0" dirty="0" smtClean="0"/>
              <a:t>및 관리 </a:t>
            </a:r>
            <a:r>
              <a:rPr lang="en-US" altLang="ko-KR" baseline="0" dirty="0" smtClean="0"/>
              <a:t>tool</a:t>
            </a:r>
            <a:r>
              <a:rPr lang="ko-KR" altLang="en-US" baseline="0" dirty="0" smtClean="0"/>
              <a:t>과 여러 수준의 </a:t>
            </a:r>
            <a:r>
              <a:rPr lang="en-US" altLang="ko-KR" baseline="0" dirty="0" smtClean="0"/>
              <a:t>interface</a:t>
            </a:r>
            <a:r>
              <a:rPr lang="ko-KR" altLang="en-US" baseline="0" dirty="0" smtClean="0"/>
              <a:t>를 제공하여 쉽게 </a:t>
            </a:r>
            <a:r>
              <a:rPr lang="en-US" altLang="ko-KR" baseline="0" dirty="0" err="1" smtClean="0"/>
              <a:t>hadoop</a:t>
            </a:r>
            <a:r>
              <a:rPr lang="ko-KR" altLang="en-US" baseline="0" dirty="0" smtClean="0"/>
              <a:t> 시스템을 확장할 수 있음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Eco system</a:t>
            </a:r>
            <a:r>
              <a:rPr lang="ko-KR" altLang="en-US" baseline="0" dirty="0" smtClean="0"/>
              <a:t>을 통합하는 작업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세 회사에서 하여</a:t>
            </a:r>
            <a:r>
              <a:rPr lang="en-US" altLang="ko-KR" baseline="0" dirty="0" smtClean="0"/>
              <a:t>, distribution </a:t>
            </a:r>
            <a:r>
              <a:rPr lang="ko-KR" altLang="en-US" baseline="0" dirty="0" smtClean="0"/>
              <a:t>하고 있음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Cloudera’s</a:t>
            </a:r>
            <a:r>
              <a:rPr lang="en-US" altLang="ko-KR" baseline="0" dirty="0" smtClean="0"/>
              <a:t> Distribution, including Apache </a:t>
            </a:r>
            <a:r>
              <a:rPr lang="en-US" altLang="ko-KR" baseline="0" dirty="0" err="1" smtClean="0"/>
              <a:t>Hadoop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이러한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platform</a:t>
            </a:r>
            <a:r>
              <a:rPr lang="ko-KR" altLang="en-US" dirty="0" smtClean="0"/>
              <a:t>의 기본적인 사상은 수천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수만대의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저사양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들로 최대한 </a:t>
            </a:r>
            <a:r>
              <a:rPr lang="en-US" altLang="ko-KR" dirty="0" smtClean="0"/>
              <a:t>parallel</a:t>
            </a:r>
            <a:r>
              <a:rPr lang="ko-KR" altLang="en-US" dirty="0" smtClean="0"/>
              <a:t>하게 주어진 일을 처리하는 것이 특징입니다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실제적으로 이러한 대규모 </a:t>
            </a:r>
            <a:r>
              <a:rPr lang="en-US" altLang="ko-KR" dirty="0" smtClean="0"/>
              <a:t>cluster system</a:t>
            </a:r>
            <a:r>
              <a:rPr lang="ko-KR" altLang="en-US" dirty="0" smtClean="0"/>
              <a:t>을 구축하기 위해서는 막대한 공간과 파워 소모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관리 </a:t>
            </a:r>
            <a:r>
              <a:rPr lang="en-US" altLang="ko-KR" dirty="0" smtClean="0"/>
              <a:t>overhead</a:t>
            </a:r>
            <a:r>
              <a:rPr lang="ko-KR" altLang="en-US" dirty="0" smtClean="0"/>
              <a:t>가 필요하게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문제를 해결하기 위하여</a:t>
            </a:r>
            <a:r>
              <a:rPr lang="en-US" altLang="ko-KR" dirty="0" smtClean="0"/>
              <a:t>, </a:t>
            </a:r>
            <a:r>
              <a:rPr lang="ko-KR" altLang="en-US" baseline="0" dirty="0" smtClean="0"/>
              <a:t>가상화 기술을 적용하는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수많은 </a:t>
            </a:r>
            <a:r>
              <a:rPr lang="en-US" altLang="ko-KR" baseline="0" dirty="0" err="1" smtClean="0"/>
              <a:t>hadoop</a:t>
            </a:r>
            <a:r>
              <a:rPr lang="en-US" altLang="ko-KR" baseline="0" dirty="0" smtClean="0"/>
              <a:t> node</a:t>
            </a:r>
            <a:r>
              <a:rPr lang="ko-KR" altLang="en-US" baseline="0" dirty="0" smtClean="0"/>
              <a:t>들을 손쉽게 </a:t>
            </a:r>
            <a:r>
              <a:rPr lang="en-US" altLang="ko-KR" baseline="0" dirty="0" smtClean="0"/>
              <a:t>deploy</a:t>
            </a:r>
            <a:r>
              <a:rPr lang="ko-KR" altLang="en-US" baseline="0" dirty="0" smtClean="0"/>
              <a:t>하면서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따른 </a:t>
            </a:r>
            <a:r>
              <a:rPr lang="en-US" altLang="ko-KR" baseline="0" dirty="0" smtClean="0"/>
              <a:t>HW resource</a:t>
            </a:r>
            <a:r>
              <a:rPr lang="ko-KR" altLang="en-US" baseline="0" dirty="0" smtClean="0"/>
              <a:t>를 최대한 활용할 수 있는 </a:t>
            </a:r>
            <a:r>
              <a:rPr lang="en-US" altLang="ko-KR" baseline="0" dirty="0" smtClean="0"/>
              <a:t>server consolidation</a:t>
            </a:r>
            <a:r>
              <a:rPr lang="ko-KR" altLang="en-US" baseline="0" dirty="0" smtClean="0"/>
              <a:t>을 가능하게 하는 것이 가상화 기술의 핵심입니다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좀 더 자세히 살펴 보면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platform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hdfs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map/reduce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middleware</a:t>
            </a:r>
            <a:r>
              <a:rPr lang="ko-KR" altLang="en-US" dirty="0" smtClean="0"/>
              <a:t>로 구성되고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위에</a:t>
            </a:r>
            <a:r>
              <a:rPr lang="en-US" altLang="ko-KR" dirty="0" smtClean="0"/>
              <a:t>…tool</a:t>
            </a:r>
            <a:r>
              <a:rPr lang="ko-KR" altLang="en-US" dirty="0" smtClean="0"/>
              <a:t>들이 존재</a:t>
            </a:r>
            <a:endParaRPr lang="en-US" altLang="ko-KR" dirty="0" smtClean="0"/>
          </a:p>
          <a:p>
            <a:r>
              <a:rPr lang="en-US" altLang="ko-KR" dirty="0" err="1" smtClean="0"/>
              <a:t>Hadoop</a:t>
            </a:r>
            <a:r>
              <a:rPr lang="ko-KR" altLang="en-US" dirty="0" smtClean="0"/>
              <a:t>을 구성하는 각각의 노드들은 </a:t>
            </a:r>
            <a:r>
              <a:rPr lang="en-US" altLang="ko-KR" dirty="0" smtClean="0"/>
              <a:t>guest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vm</a:t>
            </a:r>
            <a:r>
              <a:rPr lang="ko-KR" altLang="en-US" baseline="0" dirty="0" smtClean="0"/>
              <a:t>으로 구성되고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hypervisor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hw</a:t>
            </a:r>
            <a:r>
              <a:rPr lang="ko-KR" altLang="en-US" baseline="0" dirty="0" smtClean="0"/>
              <a:t>를 가상화하여 </a:t>
            </a:r>
            <a:r>
              <a:rPr lang="en-US" altLang="ko-KR" baseline="0" dirty="0" smtClean="0"/>
              <a:t>guest </a:t>
            </a:r>
            <a:r>
              <a:rPr lang="en-US" altLang="ko-KR" baseline="0" dirty="0" err="1" smtClean="0"/>
              <a:t>vm</a:t>
            </a:r>
            <a:r>
              <a:rPr lang="ko-KR" altLang="en-US" baseline="0" dirty="0" smtClean="0"/>
              <a:t>에게 </a:t>
            </a:r>
            <a:r>
              <a:rPr lang="en-US" altLang="ko-KR" baseline="0" dirty="0" smtClean="0"/>
              <a:t>service</a:t>
            </a:r>
            <a:r>
              <a:rPr lang="ko-KR" altLang="en-US" baseline="0" dirty="0" smtClean="0"/>
              <a:t>하는 역할을 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시스템 성능에서 생각을 해 보면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성능은 </a:t>
            </a:r>
            <a:r>
              <a:rPr lang="en-US" altLang="ko-KR" baseline="0" dirty="0" smtClean="0"/>
              <a:t>storage</a:t>
            </a:r>
            <a:r>
              <a:rPr lang="ko-KR" altLang="en-US" baseline="0" dirty="0" smtClean="0"/>
              <a:t>의 성능에 가장 민감하다고 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왜냐하면</a:t>
            </a:r>
            <a:r>
              <a:rPr lang="en-US" altLang="ko-KR" baseline="0" dirty="0" smtClean="0"/>
              <a:t>, big data</a:t>
            </a:r>
            <a:r>
              <a:rPr lang="ko-KR" altLang="en-US" baseline="0" dirty="0" smtClean="0"/>
              <a:t>를 위한 </a:t>
            </a:r>
            <a:r>
              <a:rPr lang="en-US" altLang="ko-KR" baseline="0" dirty="0" err="1" smtClean="0"/>
              <a:t>hadoop</a:t>
            </a:r>
            <a:r>
              <a:rPr lang="en-US" altLang="ko-KR" baseline="0" dirty="0" smtClean="0"/>
              <a:t>  system</a:t>
            </a:r>
            <a:r>
              <a:rPr lang="ko-KR" altLang="en-US" baseline="0" dirty="0" smtClean="0"/>
              <a:t>은 결국 데이터를 저장하고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빠르게 읽어 원하는 데이터를 찾아내는 것이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찾기 위한 중간 결과물 역시 </a:t>
            </a:r>
            <a:r>
              <a:rPr lang="en-US" altLang="ko-KR" baseline="0" dirty="0" smtClean="0"/>
              <a:t>IO</a:t>
            </a:r>
            <a:r>
              <a:rPr lang="ko-KR" altLang="en-US" baseline="0" dirty="0" smtClean="0"/>
              <a:t>가 필요하기 때문입니다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86FC-E190-4BDE-8A7B-F24AB0A2154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 descr="unbar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7620"/>
            <a:ext cx="9906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2" descr="upba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475" y="58144"/>
            <a:ext cx="9517057" cy="49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475" y="836712"/>
            <a:ext cx="9517057" cy="5472013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01773" y="6545096"/>
            <a:ext cx="2311400" cy="2682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  <a:sym typeface="Wingdings" pitchFamily="2" charset="2"/>
              </a:defRPr>
            </a:lvl1pPr>
          </a:lstStyle>
          <a:p>
            <a:pPr>
              <a:defRPr/>
            </a:pPr>
            <a:fld id="{0D393593-E650-49F3-AA2D-C6AAE0E3924B}" type="slidenum">
              <a:rPr lang="en-US" altLang="ko-KR" smtClean="0">
                <a:solidFill>
                  <a:prstClr val="white"/>
                </a:solidFill>
                <a:ea typeface="Tahoma" pitchFamily="34" charset="0"/>
              </a:rPr>
              <a:pPr>
                <a:defRPr/>
              </a:pPr>
              <a:t>‹#›</a:t>
            </a:fld>
            <a:r>
              <a:rPr lang="en-US" altLang="ko-KR" dirty="0" smtClean="0">
                <a:solidFill>
                  <a:prstClr val="white"/>
                </a:solidFill>
                <a:ea typeface="Tahoma" pitchFamily="34" charset="0"/>
              </a:rPr>
              <a:t>/</a:t>
            </a:r>
            <a:r>
              <a:rPr lang="en-US" altLang="ko-KR" sz="1100" dirty="0" smtClean="0">
                <a:solidFill>
                  <a:prstClr val="white"/>
                </a:solidFill>
                <a:ea typeface="Tahoma" pitchFamily="34" charset="0"/>
              </a:rPr>
              <a:t>29</a:t>
            </a:r>
            <a:endParaRPr lang="en-US" altLang="ko-KR" dirty="0">
              <a:solidFill>
                <a:prstClr val="white"/>
              </a:solidFill>
              <a:ea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up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94475" y="58144"/>
            <a:ext cx="9517057" cy="49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8" name="Picture 24" descr="unbar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7620"/>
            <a:ext cx="9906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01773" y="6545096"/>
            <a:ext cx="2311400" cy="2682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  <a:sym typeface="Wingdings" pitchFamily="2" charset="2"/>
              </a:defRPr>
            </a:lvl1pPr>
          </a:lstStyle>
          <a:p>
            <a:pPr>
              <a:defRPr/>
            </a:pPr>
            <a:fld id="{0D393593-E650-49F3-AA2D-C6AAE0E3924B}" type="slidenum">
              <a:rPr lang="en-US" altLang="ko-KR" smtClean="0">
                <a:solidFill>
                  <a:prstClr val="white"/>
                </a:solidFill>
                <a:ea typeface="Tahoma" pitchFamily="34" charset="0"/>
              </a:rPr>
              <a:pPr>
                <a:defRPr/>
              </a:pPr>
              <a:t>‹#›</a:t>
            </a:fld>
            <a:r>
              <a:rPr lang="en-US" altLang="ko-KR" dirty="0" smtClean="0">
                <a:solidFill>
                  <a:prstClr val="white"/>
                </a:solidFill>
                <a:ea typeface="Tahoma" pitchFamily="34" charset="0"/>
              </a:rPr>
              <a:t>/</a:t>
            </a:r>
            <a:r>
              <a:rPr lang="en-US" altLang="ko-KR" sz="1100" dirty="0" smtClean="0">
                <a:solidFill>
                  <a:prstClr val="white"/>
                </a:solidFill>
                <a:ea typeface="Tahoma" pitchFamily="34" charset="0"/>
              </a:rPr>
              <a:t>29</a:t>
            </a:r>
            <a:endParaRPr lang="en-US" altLang="ko-KR" dirty="0">
              <a:solidFill>
                <a:prstClr val="white"/>
              </a:solidFill>
              <a:ea typeface="Tahoma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2" descr="표지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38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535046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124672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 descr="unbar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97620"/>
            <a:ext cx="9906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 descr="upb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9060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94475" y="836712"/>
            <a:ext cx="9517057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제목 개체 틀 13"/>
          <p:cNvSpPr>
            <a:spLocks noGrp="1"/>
          </p:cNvSpPr>
          <p:nvPr>
            <p:ph type="title"/>
          </p:nvPr>
        </p:nvSpPr>
        <p:spPr>
          <a:xfrm>
            <a:off x="194475" y="58614"/>
            <a:ext cx="9517057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01773" y="6545096"/>
            <a:ext cx="2311400" cy="2682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  <a:sym typeface="Wingdings" pitchFamily="2" charset="2"/>
              </a:defRPr>
            </a:lvl1pPr>
          </a:lstStyle>
          <a:p>
            <a:pPr>
              <a:defRPr/>
            </a:pPr>
            <a:fld id="{0D393593-E650-49F3-AA2D-C6AAE0E3924B}" type="slidenum">
              <a:rPr lang="en-US" altLang="ko-KR" smtClean="0">
                <a:solidFill>
                  <a:prstClr val="white"/>
                </a:solidFill>
                <a:ea typeface="Tahoma" pitchFamily="34" charset="0"/>
              </a:rPr>
              <a:pPr>
                <a:defRPr/>
              </a:pPr>
              <a:t>‹#›</a:t>
            </a:fld>
            <a:r>
              <a:rPr lang="en-US" altLang="ko-KR" dirty="0" smtClean="0">
                <a:solidFill>
                  <a:prstClr val="white"/>
                </a:solidFill>
                <a:ea typeface="Tahoma" pitchFamily="34" charset="0"/>
              </a:rPr>
              <a:t>/</a:t>
            </a:r>
            <a:r>
              <a:rPr lang="en-US" altLang="ko-KR" sz="1100" dirty="0" smtClean="0">
                <a:solidFill>
                  <a:prstClr val="white"/>
                </a:solidFill>
                <a:ea typeface="Tahoma" pitchFamily="34" charset="0"/>
              </a:rPr>
              <a:t>29</a:t>
            </a:r>
            <a:endParaRPr lang="en-US" altLang="ko-KR" dirty="0">
              <a:solidFill>
                <a:prstClr val="white"/>
              </a:solidFill>
              <a:ea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ko-KR" altLang="en-US" sz="2800" b="1" dirty="0" smtClean="0">
          <a:solidFill>
            <a:schemeClr val="bg1">
              <a:lumMod val="95000"/>
            </a:schemeClr>
          </a:solidFill>
          <a:latin typeface="Arial" charset="0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800000"/>
          </a:solidFill>
          <a:latin typeface="Arial" charset="0"/>
          <a:ea typeface="맑은 고딕" pitchFamily="50" charset="-127"/>
          <a:cs typeface="맑은 고딕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800000"/>
          </a:solidFill>
          <a:latin typeface="Arial" charset="0"/>
          <a:ea typeface="맑은 고딕" pitchFamily="50" charset="-127"/>
          <a:cs typeface="맑은 고딕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800000"/>
          </a:solidFill>
          <a:latin typeface="Arial" charset="0"/>
          <a:ea typeface="맑은 고딕" pitchFamily="50" charset="-127"/>
          <a:cs typeface="맑은 고딕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800000"/>
          </a:solidFill>
          <a:latin typeface="Arial" charset="0"/>
          <a:ea typeface="맑은 고딕" pitchFamily="50" charset="-127"/>
          <a:cs typeface="맑은 고딕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kumimoji="1" sz="2000">
          <a:solidFill>
            <a:schemeClr val="tx1"/>
          </a:solidFill>
          <a:latin typeface="Arial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800000"/>
        </a:buClr>
        <a:buFont typeface="맑은 고딕" pitchFamily="50" charset="-127"/>
        <a:buChar char="–"/>
        <a:defRPr kumimoji="1" sz="1600">
          <a:solidFill>
            <a:schemeClr val="tx1"/>
          </a:solidFill>
          <a:latin typeface="Arial" charset="0"/>
          <a:ea typeface="맑은 고딕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800000"/>
        </a:buClr>
        <a:buFont typeface="맑은 고딕" pitchFamily="50" charset="-127"/>
        <a:buChar char="–"/>
        <a:defRPr kumimoji="1" sz="1400">
          <a:solidFill>
            <a:schemeClr val="tx1"/>
          </a:solidFill>
          <a:latin typeface="Arial" charset="0"/>
          <a:ea typeface="맑은 고딕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800000"/>
        </a:buClr>
        <a:buFont typeface="맑은 고딕" pitchFamily="50" charset="-127"/>
        <a:buChar char="–"/>
        <a:defRPr kumimoji="1" sz="1200">
          <a:solidFill>
            <a:schemeClr val="tx1"/>
          </a:solidFill>
          <a:latin typeface="Arial" charset="0"/>
          <a:ea typeface="맑은 고딕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800000"/>
        </a:buClr>
        <a:buFont typeface="맑은 고딕" pitchFamily="50" charset="-127"/>
        <a:buChar char="–"/>
        <a:defRPr kumimoji="1" sz="1200">
          <a:solidFill>
            <a:schemeClr val="tx1"/>
          </a:solidFill>
          <a:latin typeface="Arial" charset="0"/>
          <a:ea typeface="맑은 고딕" pitchFamily="50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800000"/>
        </a:buClr>
        <a:buFont typeface="맑은 고딕" pitchFamily="50" charset="-127"/>
        <a:buChar char="–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800000"/>
        </a:buClr>
        <a:buFont typeface="맑은 고딕" pitchFamily="50" charset="-127"/>
        <a:buChar char="–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800000"/>
        </a:buClr>
        <a:buFont typeface="맑은 고딕" pitchFamily="50" charset="-127"/>
        <a:buChar char="–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800000"/>
        </a:buClr>
        <a:buFont typeface="맑은 고딕" pitchFamily="50" charset="-127"/>
        <a:buChar char="–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빅데이터</a:t>
            </a:r>
            <a:r>
              <a:rPr lang="ko-KR" altLang="en-US" dirty="0" smtClean="0"/>
              <a:t> 시스템의 </a:t>
            </a:r>
            <a:r>
              <a:rPr lang="en-US" altLang="ko-KR" dirty="0" smtClean="0"/>
              <a:t>SSD </a:t>
            </a:r>
            <a:r>
              <a:rPr lang="ko-KR" altLang="en-US" dirty="0" smtClean="0"/>
              <a:t>적용 효과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sz="2400" dirty="0" smtClean="0"/>
              <a:t>A Case </a:t>
            </a:r>
            <a:r>
              <a:rPr lang="en-US" altLang="ko-KR" sz="2400" dirty="0" smtClean="0"/>
              <a:t>study on Flash-Friendly File System (F2FS)</a:t>
            </a:r>
            <a:endParaRPr lang="ko-KR" altLang="en-US" sz="2400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컴퓨터 시스템 연구회 </a:t>
            </a:r>
            <a:r>
              <a:rPr lang="en-US" altLang="ko-KR" dirty="0" smtClean="0"/>
              <a:t>‘13 </a:t>
            </a:r>
            <a:r>
              <a:rPr lang="ko-KR" altLang="en-US" dirty="0" smtClean="0"/>
              <a:t>동계 </a:t>
            </a:r>
            <a:r>
              <a:rPr lang="ko-KR" altLang="en-US" dirty="0" err="1" smtClean="0"/>
              <a:t>워크샵</a:t>
            </a:r>
            <a:endParaRPr lang="en-US" altLang="ko-KR" dirty="0" smtClean="0"/>
          </a:p>
          <a:p>
            <a:r>
              <a:rPr lang="en-US" altLang="ko-KR" dirty="0" smtClean="0"/>
              <a:t>January 28, 2013</a:t>
            </a:r>
          </a:p>
          <a:p>
            <a:r>
              <a:rPr lang="en-US" altLang="ko-KR" dirty="0" err="1" smtClean="0"/>
              <a:t>Jaegeuk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S/W Development Team</a:t>
            </a:r>
          </a:p>
          <a:p>
            <a:r>
              <a:rPr lang="en-US" altLang="ko-KR" dirty="0" smtClean="0"/>
              <a:t>Memory Division, Samsung Electronics Co., Ltd.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Design of F2FS </a:t>
            </a:r>
            <a:r>
              <a:rPr lang="en-US" altLang="ko-KR" sz="2200" dirty="0" smtClean="0">
                <a:solidFill>
                  <a:prstClr val="white">
                    <a:lumMod val="95000"/>
                  </a:prstClr>
                </a:solidFill>
              </a:rPr>
              <a:t>(Index Structure)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113568" y="1412776"/>
            <a:ext cx="390043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CP</a:t>
            </a:r>
            <a:endParaRPr lang="ko-KR" altLang="en-US" sz="1400" kern="0" dirty="0" smtClean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6425" y="1412776"/>
            <a:ext cx="390043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SB</a:t>
            </a:r>
            <a:endParaRPr lang="ko-KR" altLang="en-US" sz="1400" kern="0" dirty="0" smtClean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84995" y="1422563"/>
            <a:ext cx="608478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NAT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1364" y="1924812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Dir </a:t>
            </a:r>
            <a:r>
              <a:rPr lang="en-US" altLang="ko-KR" sz="1400" b="0" dirty="0" err="1" smtClean="0">
                <a:solidFill>
                  <a:prstClr val="white"/>
                </a:solidFill>
              </a:rPr>
              <a:t>Inode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63422" y="2214554"/>
            <a:ext cx="1404156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Directory data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63422" y="3071810"/>
            <a:ext cx="1404156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File data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7183" y="3714752"/>
            <a:ext cx="1404156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prstClr val="white"/>
                </a:solidFill>
              </a:rPr>
              <a:t>Indirect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prstClr val="white"/>
                </a:solidFill>
              </a:rPr>
              <a:t>Node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6512" y="4395212"/>
            <a:ext cx="1404156" cy="6768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Segment Summary</a:t>
            </a:r>
          </a:p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(SSA)</a:t>
            </a: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6512" y="3828722"/>
            <a:ext cx="14041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Segment Info. Table (SIT)</a:t>
            </a:r>
            <a:endParaRPr lang="ko-KR" altLang="en-US" sz="1400" kern="0" dirty="0" smtClean="0">
              <a:solidFill>
                <a:prstClr val="white"/>
              </a:solidFill>
            </a:endParaRPr>
          </a:p>
        </p:txBody>
      </p:sp>
      <p:cxnSp>
        <p:nvCxnSpPr>
          <p:cNvPr id="16" name="Shape 15"/>
          <p:cNvCxnSpPr>
            <a:stCxn id="5" idx="3"/>
            <a:endCxn id="6" idx="1"/>
          </p:cNvCxnSpPr>
          <p:nvPr/>
        </p:nvCxnSpPr>
        <p:spPr>
          <a:xfrm>
            <a:off x="2193473" y="1674591"/>
            <a:ext cx="1187891" cy="5022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6" idx="3"/>
            <a:endCxn id="7" idx="1"/>
          </p:cNvCxnSpPr>
          <p:nvPr/>
        </p:nvCxnSpPr>
        <p:spPr>
          <a:xfrm>
            <a:off x="4785520" y="2176840"/>
            <a:ext cx="977902" cy="289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381364" y="2714620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File </a:t>
            </a:r>
            <a:r>
              <a:rPr lang="en-US" altLang="ko-KR" sz="1400" b="0" dirty="0" err="1" smtClean="0">
                <a:solidFill>
                  <a:prstClr val="white"/>
                </a:solidFill>
              </a:rPr>
              <a:t>Inode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cxnSp>
        <p:nvCxnSpPr>
          <p:cNvPr id="24" name="Shape 23"/>
          <p:cNvCxnSpPr>
            <a:stCxn id="5" idx="3"/>
            <a:endCxn id="23" idx="1"/>
          </p:cNvCxnSpPr>
          <p:nvPr/>
        </p:nvCxnSpPr>
        <p:spPr>
          <a:xfrm>
            <a:off x="2193473" y="1674591"/>
            <a:ext cx="1187891" cy="12920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18"/>
          <p:cNvCxnSpPr>
            <a:stCxn id="23" idx="3"/>
            <a:endCxn id="8" idx="1"/>
          </p:cNvCxnSpPr>
          <p:nvPr/>
        </p:nvCxnSpPr>
        <p:spPr>
          <a:xfrm>
            <a:off x="4785520" y="2966648"/>
            <a:ext cx="977902" cy="3571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849347" y="3089366"/>
            <a:ext cx="1404156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File data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cxnSp>
        <p:nvCxnSpPr>
          <p:cNvPr id="34" name="Shape 18"/>
          <p:cNvCxnSpPr>
            <a:stCxn id="5" idx="3"/>
            <a:endCxn id="10" idx="1"/>
          </p:cNvCxnSpPr>
          <p:nvPr/>
        </p:nvCxnSpPr>
        <p:spPr>
          <a:xfrm>
            <a:off x="2193473" y="1674591"/>
            <a:ext cx="1893710" cy="2292189"/>
          </a:xfrm>
          <a:prstGeom prst="bentConnector3">
            <a:avLst>
              <a:gd name="adj1" fmla="val 31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18"/>
          <p:cNvCxnSpPr>
            <a:endCxn id="33" idx="2"/>
          </p:cNvCxnSpPr>
          <p:nvPr/>
        </p:nvCxnSpPr>
        <p:spPr>
          <a:xfrm flipV="1">
            <a:off x="7667644" y="3593422"/>
            <a:ext cx="883781" cy="8398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52146" y="31045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prstClr val="black"/>
                </a:solidFill>
                <a:latin typeface="+mn-lt"/>
                <a:ea typeface="+mn-ea"/>
              </a:rPr>
              <a:t>…</a:t>
            </a:r>
            <a:endParaRPr lang="ko-KR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42" name="Shape 23"/>
          <p:cNvCxnSpPr>
            <a:stCxn id="3" idx="2"/>
            <a:endCxn id="13" idx="0"/>
          </p:cNvCxnSpPr>
          <p:nvPr/>
        </p:nvCxnSpPr>
        <p:spPr>
          <a:xfrm rot="5400000">
            <a:off x="352645" y="2872777"/>
            <a:ext cx="1911890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09794" y="4549983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Used for cleaning</a:t>
            </a:r>
            <a:endParaRPr lang="ko-KR" altLang="en-US" sz="14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4490" y="880811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Fixed location w/ locality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57" name="왼쪽 중괄호 56"/>
          <p:cNvSpPr/>
          <p:nvPr/>
        </p:nvSpPr>
        <p:spPr>
          <a:xfrm rot="10800000">
            <a:off x="2041626" y="3890949"/>
            <a:ext cx="312035" cy="1008112"/>
          </a:xfrm>
          <a:prstGeom prst="leftBrace">
            <a:avLst>
              <a:gd name="adj1" fmla="val 74665"/>
              <a:gd name="adj2" fmla="val 223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왼쪽 중괄호 58"/>
          <p:cNvSpPr/>
          <p:nvPr/>
        </p:nvSpPr>
        <p:spPr>
          <a:xfrm rot="5400000">
            <a:off x="1293018" y="469791"/>
            <a:ext cx="191180" cy="1645103"/>
          </a:xfrm>
          <a:prstGeom prst="leftBrace">
            <a:avLst>
              <a:gd name="adj1" fmla="val 21512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9066" y="888978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Multiple logs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31" name="왼쪽 중괄호 30"/>
          <p:cNvSpPr/>
          <p:nvPr/>
        </p:nvSpPr>
        <p:spPr>
          <a:xfrm rot="5400000">
            <a:off x="6032490" y="-1924582"/>
            <a:ext cx="221503" cy="6464173"/>
          </a:xfrm>
          <a:prstGeom prst="leftBrace">
            <a:avLst>
              <a:gd name="adj1" fmla="val 7295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black"/>
              </a:solidFill>
            </a:endParaRPr>
          </a:p>
        </p:txBody>
      </p:sp>
      <p:cxnSp>
        <p:nvCxnSpPr>
          <p:cNvPr id="64" name="Shape 18"/>
          <p:cNvCxnSpPr>
            <a:stCxn id="23" idx="2"/>
            <a:endCxn id="10" idx="0"/>
          </p:cNvCxnSpPr>
          <p:nvPr/>
        </p:nvCxnSpPr>
        <p:spPr>
          <a:xfrm rot="16200000" flipH="1">
            <a:off x="4188313" y="3113804"/>
            <a:ext cx="496076" cy="7058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37"/>
          <p:cNvGrpSpPr/>
          <p:nvPr/>
        </p:nvGrpSpPr>
        <p:grpSpPr>
          <a:xfrm>
            <a:off x="7798550" y="2995242"/>
            <a:ext cx="1512168" cy="648072"/>
            <a:chOff x="3800872" y="4560608"/>
            <a:chExt cx="1512168" cy="648072"/>
          </a:xfrm>
        </p:grpSpPr>
        <p:pic>
          <p:nvPicPr>
            <p:cNvPr id="39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0607" y="4704623"/>
              <a:ext cx="302433" cy="301914"/>
            </a:xfrm>
            <a:prstGeom prst="rect">
              <a:avLst/>
            </a:prstGeom>
            <a:noFill/>
          </p:spPr>
        </p:pic>
        <p:sp>
          <p:nvSpPr>
            <p:cNvPr id="40" name="모서리가 둥근 직사각형 39"/>
            <p:cNvSpPr/>
            <p:nvPr/>
          </p:nvSpPr>
          <p:spPr>
            <a:xfrm>
              <a:off x="3800872" y="4560608"/>
              <a:ext cx="1512168" cy="64807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그룹 46"/>
          <p:cNvGrpSpPr/>
          <p:nvPr/>
        </p:nvGrpSpPr>
        <p:grpSpPr>
          <a:xfrm>
            <a:off x="1095348" y="1357298"/>
            <a:ext cx="1228733" cy="642942"/>
            <a:chOff x="3800872" y="4560608"/>
            <a:chExt cx="1625580" cy="648072"/>
          </a:xfrm>
        </p:grpSpPr>
        <p:pic>
          <p:nvPicPr>
            <p:cNvPr id="48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24019" y="4704624"/>
              <a:ext cx="302433" cy="301914"/>
            </a:xfrm>
            <a:prstGeom prst="rect">
              <a:avLst/>
            </a:prstGeom>
            <a:noFill/>
          </p:spPr>
        </p:pic>
        <p:sp>
          <p:nvSpPr>
            <p:cNvPr id="49" name="모서리가 둥근 직사각형 48"/>
            <p:cNvSpPr/>
            <p:nvPr/>
          </p:nvSpPr>
          <p:spPr>
            <a:xfrm>
              <a:off x="3800872" y="4560608"/>
              <a:ext cx="1512168" cy="64807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  <p:pic>
          <p:nvPicPr>
            <p:cNvPr id="50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73425" y="4704624"/>
              <a:ext cx="302433" cy="301914"/>
            </a:xfrm>
            <a:prstGeom prst="rect">
              <a:avLst/>
            </a:prstGeom>
            <a:noFill/>
          </p:spPr>
        </p:pic>
      </p:grpSp>
      <p:sp>
        <p:nvSpPr>
          <p:cNvPr id="58" name="직사각형 57"/>
          <p:cNvSpPr/>
          <p:nvPr/>
        </p:nvSpPr>
        <p:spPr>
          <a:xfrm>
            <a:off x="2846766" y="5711026"/>
            <a:ext cx="4680520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89954" y="5711026"/>
            <a:ext cx="234026" cy="5040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87162" y="5711026"/>
            <a:ext cx="234026" cy="504056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400" kern="0">
              <a:solidFill>
                <a:prstClr val="white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10827" y="5711026"/>
            <a:ext cx="234026" cy="50405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400" kern="0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09992" y="5711026"/>
            <a:ext cx="234026" cy="50405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58606" y="5711026"/>
            <a:ext cx="234026" cy="5040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38126" y="5711026"/>
            <a:ext cx="234026" cy="504056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400" kern="0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39384" y="5711026"/>
            <a:ext cx="234026" cy="50405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400" kern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47394" y="5711026"/>
            <a:ext cx="234026" cy="50405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197749" y="5711026"/>
            <a:ext cx="234026" cy="504056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4" name="오른쪽 화살표 83"/>
          <p:cNvSpPr/>
          <p:nvPr/>
        </p:nvSpPr>
        <p:spPr bwMode="auto">
          <a:xfrm>
            <a:off x="3816671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970557" y="5711026"/>
            <a:ext cx="23402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6" name="오른쪽 화살표 85"/>
          <p:cNvSpPr/>
          <p:nvPr/>
        </p:nvSpPr>
        <p:spPr bwMode="auto">
          <a:xfrm>
            <a:off x="4430458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sp>
        <p:nvSpPr>
          <p:cNvPr id="87" name="오른쪽 화살표 86"/>
          <p:cNvSpPr/>
          <p:nvPr/>
        </p:nvSpPr>
        <p:spPr bwMode="auto">
          <a:xfrm>
            <a:off x="5645568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sp>
        <p:nvSpPr>
          <p:cNvPr id="88" name="오른쪽 화살표 87"/>
          <p:cNvSpPr/>
          <p:nvPr/>
        </p:nvSpPr>
        <p:spPr bwMode="auto">
          <a:xfrm>
            <a:off x="6287846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rot="10800000">
            <a:off x="666720" y="5286388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7596206" y="5143512"/>
            <a:ext cx="1928826" cy="57150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7132896" y="5711026"/>
            <a:ext cx="234026" cy="5040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901548" y="5711026"/>
            <a:ext cx="234026" cy="504056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400" kern="0">
              <a:solidFill>
                <a:prstClr val="white"/>
              </a:solidFill>
            </a:endParaRPr>
          </a:p>
        </p:txBody>
      </p:sp>
      <p:sp>
        <p:nvSpPr>
          <p:cNvPr id="110" name="오른쪽 화살표 109"/>
          <p:cNvSpPr/>
          <p:nvPr/>
        </p:nvSpPr>
        <p:spPr bwMode="auto">
          <a:xfrm>
            <a:off x="6930788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982331" y="5711026"/>
            <a:ext cx="234026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 dirty="0" smtClean="0">
              <a:solidFill>
                <a:prstClr val="white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210888" y="5711026"/>
            <a:ext cx="234026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 dirty="0" smtClean="0">
              <a:solidFill>
                <a:prstClr val="white"/>
              </a:solidFill>
            </a:endParaRPr>
          </a:p>
        </p:txBody>
      </p:sp>
      <p:sp>
        <p:nvSpPr>
          <p:cNvPr id="113" name="오른쪽 화살표 112"/>
          <p:cNvSpPr/>
          <p:nvPr/>
        </p:nvSpPr>
        <p:spPr bwMode="auto">
          <a:xfrm>
            <a:off x="5001962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158885" y="4281126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Direct</a:t>
            </a:r>
          </a:p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Node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4" name="그룹 117"/>
          <p:cNvGrpSpPr/>
          <p:nvPr/>
        </p:nvGrpSpPr>
        <p:grpSpPr>
          <a:xfrm>
            <a:off x="6096008" y="4209688"/>
            <a:ext cx="1571636" cy="648072"/>
            <a:chOff x="3741404" y="4560608"/>
            <a:chExt cx="1571636" cy="648072"/>
          </a:xfrm>
        </p:grpSpPr>
        <p:pic>
          <p:nvPicPr>
            <p:cNvPr id="119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0607" y="4704623"/>
              <a:ext cx="302433" cy="301914"/>
            </a:xfrm>
            <a:prstGeom prst="rect">
              <a:avLst/>
            </a:prstGeom>
            <a:noFill/>
          </p:spPr>
        </p:pic>
        <p:sp>
          <p:nvSpPr>
            <p:cNvPr id="120" name="모서리가 둥근 직사각형 119"/>
            <p:cNvSpPr/>
            <p:nvPr/>
          </p:nvSpPr>
          <p:spPr>
            <a:xfrm>
              <a:off x="3741404" y="4560608"/>
              <a:ext cx="1512168" cy="64807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</p:grpSp>
      <p:cxnSp>
        <p:nvCxnSpPr>
          <p:cNvPr id="127" name="Shape 18"/>
          <p:cNvCxnSpPr>
            <a:stCxn id="10" idx="3"/>
            <a:endCxn id="117" idx="0"/>
          </p:cNvCxnSpPr>
          <p:nvPr/>
        </p:nvCxnSpPr>
        <p:spPr>
          <a:xfrm>
            <a:off x="5491339" y="3966780"/>
            <a:ext cx="1369624" cy="31434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8"/>
          <p:cNvCxnSpPr>
            <a:stCxn id="49" idx="3"/>
            <a:endCxn id="117" idx="1"/>
          </p:cNvCxnSpPr>
          <p:nvPr/>
        </p:nvCxnSpPr>
        <p:spPr>
          <a:xfrm>
            <a:off x="2238356" y="1678769"/>
            <a:ext cx="3920529" cy="2854385"/>
          </a:xfrm>
          <a:prstGeom prst="bentConnector3">
            <a:avLst>
              <a:gd name="adj1" fmla="val 140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70427" y="4929198"/>
            <a:ext cx="2254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Direct node blocks for dir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</a:rPr>
              <a:t>Direct node blocks for file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Indirect node blocks</a:t>
            </a:r>
            <a:endParaRPr lang="ko-KR" altLang="en-US" sz="14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24570" y="4929198"/>
            <a:ext cx="1348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Dir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</a:rPr>
              <a:t>File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Cleaning data</a:t>
            </a:r>
            <a:endParaRPr lang="ko-KR" altLang="en-US" sz="14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prstClr val="white">
                    <a:lumMod val="95000"/>
                  </a:prstClr>
                </a:solidFill>
              </a:rPr>
              <a:t>Design of F2FS </a:t>
            </a:r>
            <a:r>
              <a:rPr lang="en-US" altLang="ko-KR" sz="2200" dirty="0" smtClean="0">
                <a:solidFill>
                  <a:prstClr val="white">
                    <a:lumMod val="95000"/>
                  </a:prstClr>
                </a:solidFill>
              </a:rPr>
              <a:t>(Cleaning Process)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Background cleaning process</a:t>
            </a:r>
          </a:p>
          <a:p>
            <a:pPr lvl="1"/>
            <a:r>
              <a:rPr lang="en-US" altLang="ko-KR" dirty="0" smtClean="0"/>
              <a:t>A kernel thread doing the cleaning job periodically at idle time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Victim selection policies</a:t>
            </a:r>
          </a:p>
          <a:p>
            <a:pPr lvl="1"/>
            <a:r>
              <a:rPr lang="en-US" altLang="ko-KR" dirty="0" smtClean="0"/>
              <a:t>Greedy algorithm for foreground cleaning job</a:t>
            </a:r>
          </a:p>
          <a:p>
            <a:pPr lvl="1"/>
            <a:r>
              <a:rPr lang="en-US" altLang="ko-KR" dirty="0" smtClean="0"/>
              <a:t>Cost-benefit algorithm for background cleaning job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Block allocation policy</a:t>
            </a:r>
          </a:p>
          <a:p>
            <a:pPr lvl="1"/>
            <a:r>
              <a:rPr lang="en-US" altLang="ko-KR" dirty="0" smtClean="0"/>
              <a:t>Threaded logging</a:t>
            </a:r>
          </a:p>
          <a:p>
            <a:pPr lvl="2"/>
            <a:r>
              <a:rPr lang="en-US" altLang="ko-KR" dirty="0" smtClean="0"/>
              <a:t>Reuse obsolete blocks without cleaning operations</a:t>
            </a:r>
          </a:p>
          <a:p>
            <a:pPr lvl="2"/>
            <a:r>
              <a:rPr lang="en-US" altLang="ko-KR" dirty="0" smtClean="0"/>
              <a:t>Cause random writes</a:t>
            </a:r>
          </a:p>
          <a:p>
            <a:pPr lvl="1"/>
            <a:r>
              <a:rPr lang="en-US" altLang="ko-KR" dirty="0" smtClean="0"/>
              <a:t>Copy-and-compaction</a:t>
            </a:r>
          </a:p>
          <a:p>
            <a:pPr lvl="2"/>
            <a:r>
              <a:rPr lang="en-US" altLang="ko-KR" dirty="0" smtClean="0"/>
              <a:t>Need cleaning operations with some latency</a:t>
            </a:r>
          </a:p>
          <a:p>
            <a:pPr lvl="2"/>
            <a:r>
              <a:rPr lang="en-US" altLang="ko-KR" dirty="0" smtClean="0"/>
              <a:t>Cause no random writes</a:t>
            </a:r>
          </a:p>
          <a:p>
            <a:pPr lvl="1"/>
            <a:r>
              <a:rPr lang="en-US" altLang="ko-KR" dirty="0" smtClean="0"/>
              <a:t>Adaptive logging</a:t>
            </a:r>
          </a:p>
          <a:p>
            <a:pPr lvl="2"/>
            <a:r>
              <a:rPr lang="en-US" altLang="ko-KR" dirty="0" smtClean="0"/>
              <a:t>Normally, copy-and-compaction is adopted</a:t>
            </a:r>
          </a:p>
          <a:p>
            <a:pPr lvl="2"/>
            <a:r>
              <a:rPr lang="en-US" altLang="ko-KR" dirty="0" smtClean="0"/>
              <a:t>If there is not enough free space, the policy is dynamically changed to threaded logging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4475" y="836712"/>
            <a:ext cx="9517057" cy="26642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System Environment</a:t>
            </a:r>
          </a:p>
          <a:p>
            <a:pPr lvl="1"/>
            <a:r>
              <a:rPr lang="en-US" altLang="ko-KR" dirty="0" smtClean="0"/>
              <a:t>KVM</a:t>
            </a:r>
          </a:p>
          <a:p>
            <a:pPr lvl="2"/>
            <a:r>
              <a:rPr lang="en-US" altLang="ko-KR" dirty="0" smtClean="0"/>
              <a:t>Intel i5 2400 3.1GHz</a:t>
            </a:r>
          </a:p>
          <a:p>
            <a:pPr lvl="2"/>
            <a:r>
              <a:rPr lang="en-US" altLang="ko-KR" dirty="0" smtClean="0"/>
              <a:t>4GB DRAM</a:t>
            </a:r>
          </a:p>
          <a:p>
            <a:pPr lvl="2"/>
            <a:r>
              <a:rPr lang="en-US" altLang="ko-KR" dirty="0" smtClean="0"/>
              <a:t>SATA2 512GB SSD</a:t>
            </a:r>
          </a:p>
          <a:p>
            <a:pPr lvl="2"/>
            <a:r>
              <a:rPr lang="en-US" altLang="ko-KR" dirty="0" smtClean="0"/>
              <a:t>Kernel 3.8 rc3</a:t>
            </a:r>
          </a:p>
          <a:p>
            <a:pPr lvl="1"/>
            <a:r>
              <a:rPr lang="en-US" altLang="ko-KR" dirty="0" smtClean="0"/>
              <a:t>Guest OS</a:t>
            </a:r>
          </a:p>
          <a:p>
            <a:pPr lvl="2"/>
            <a:r>
              <a:rPr lang="en-US" altLang="ko-KR" dirty="0" smtClean="0"/>
              <a:t>Kernel 3.8 rc3</a:t>
            </a:r>
          </a:p>
          <a:p>
            <a:r>
              <a:rPr lang="en-US" altLang="ko-KR" dirty="0" smtClean="0"/>
              <a:t>Test Scenario</a:t>
            </a:r>
          </a:p>
          <a:p>
            <a:pPr lvl="1"/>
            <a:r>
              <a:rPr lang="en-US" altLang="ko-KR" dirty="0" err="1" smtClean="0"/>
              <a:t>IOzone</a:t>
            </a:r>
            <a:r>
              <a:rPr lang="en-US" altLang="ko-KR" dirty="0" smtClean="0"/>
              <a:t> 4GB sequential read/write</a:t>
            </a:r>
          </a:p>
          <a:p>
            <a:pPr lvl="1"/>
            <a:r>
              <a:rPr lang="en-US" altLang="ko-KR" dirty="0" smtClean="0"/>
              <a:t>1GB random read/write</a:t>
            </a:r>
          </a:p>
          <a:p>
            <a:pPr lvl="1"/>
            <a:endParaRPr lang="en-US" altLang="ko-KR" dirty="0" smtClean="0"/>
          </a:p>
        </p:txBody>
      </p:sp>
      <p:graphicFrame>
        <p:nvGraphicFramePr>
          <p:cNvPr id="7" name="차트 6"/>
          <p:cNvGraphicFramePr/>
          <p:nvPr/>
        </p:nvGraphicFramePr>
        <p:xfrm>
          <a:off x="272480" y="3573016"/>
          <a:ext cx="9289032" cy="2672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5601072" y="836712"/>
            <a:ext cx="3960440" cy="2592288"/>
            <a:chOff x="1280592" y="1412776"/>
            <a:chExt cx="6084677" cy="4392488"/>
          </a:xfrm>
        </p:grpSpPr>
        <p:sp>
          <p:nvSpPr>
            <p:cNvPr id="9" name="직사각형 8"/>
            <p:cNvSpPr/>
            <p:nvPr/>
          </p:nvSpPr>
          <p:spPr>
            <a:xfrm>
              <a:off x="1282251" y="2996952"/>
              <a:ext cx="1512168" cy="13681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Guest OS</a:t>
              </a:r>
              <a:endPara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05667" y="3847360"/>
              <a:ext cx="1247687" cy="364608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</a:rPr>
                <a:t>File System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kern="0" dirty="0" smtClean="0">
                  <a:solidFill>
                    <a:srgbClr val="0000FF"/>
                  </a:solidFill>
                </a:rPr>
                <a:t>(EXT4 vs. F2FS)</a:t>
              </a:r>
              <a:endParaRPr kumimoji="0" lang="ko-KR" alt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02716" y="3350026"/>
              <a:ext cx="1247687" cy="36187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Memory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Management</a:t>
              </a:r>
              <a:endPara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26667" y="2996952"/>
              <a:ext cx="1512168" cy="13681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Guest OS</a:t>
              </a:r>
              <a:endPara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50083" y="3847360"/>
              <a:ext cx="1247687" cy="364608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600" b="1" kern="0" dirty="0" smtClean="0">
                  <a:solidFill>
                    <a:srgbClr val="0000FF"/>
                  </a:solidFill>
                </a:rPr>
                <a:t>File System</a:t>
              </a:r>
            </a:p>
            <a:p>
              <a:pPr lvl="0" algn="ctr" latinLnBrk="0">
                <a:defRPr/>
              </a:pPr>
              <a:r>
                <a:rPr lang="en-US" altLang="ko-KR" sz="600" b="1" kern="0" dirty="0" smtClean="0">
                  <a:solidFill>
                    <a:srgbClr val="0000FF"/>
                  </a:solidFill>
                </a:rPr>
                <a:t>(EXT4 vs. F2FS)</a:t>
              </a:r>
              <a:endParaRPr lang="ko-KR" altLang="en-US" sz="600" b="1" kern="0" dirty="0">
                <a:solidFill>
                  <a:srgbClr val="0000FF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47132" y="3350026"/>
              <a:ext cx="1247687" cy="36187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Memory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Management</a:t>
              </a:r>
              <a:endPara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666627" y="3717032"/>
              <a:ext cx="216024" cy="0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010443" y="2996952"/>
              <a:ext cx="1512168" cy="13681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Guest OS</a:t>
              </a:r>
              <a:endPara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133859" y="3847360"/>
              <a:ext cx="1247687" cy="364608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600" b="1" kern="0" dirty="0" smtClean="0">
                  <a:solidFill>
                    <a:srgbClr val="0000FF"/>
                  </a:solidFill>
                </a:rPr>
                <a:t>File System</a:t>
              </a:r>
            </a:p>
            <a:p>
              <a:pPr lvl="0" algn="ctr" latinLnBrk="0">
                <a:defRPr/>
              </a:pPr>
              <a:r>
                <a:rPr lang="en-US" altLang="ko-KR" sz="600" b="1" kern="0" dirty="0" smtClean="0">
                  <a:solidFill>
                    <a:srgbClr val="0000FF"/>
                  </a:solidFill>
                </a:rPr>
                <a:t>(EXT4 vs. F2FS)</a:t>
              </a:r>
              <a:endParaRPr lang="ko-KR" altLang="en-US" sz="600" b="1" kern="0" dirty="0">
                <a:solidFill>
                  <a:srgbClr val="0000FF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30908" y="3350026"/>
              <a:ext cx="1247687" cy="36187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Memory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Management</a:t>
              </a:r>
              <a:endPara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82251" y="4509120"/>
              <a:ext cx="5256584" cy="36004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rgbClr val="0000FF"/>
                  </a:solidFill>
                </a:rPr>
                <a:t>Hypervisor</a:t>
              </a:r>
              <a:r>
                <a:rPr lang="en-US" altLang="ko-KR" sz="900" b="1" dirty="0" smtClean="0">
                  <a:solidFill>
                    <a:srgbClr val="0000FF"/>
                  </a:solidFill>
                </a:rPr>
                <a:t> (KVM : PVHVM)</a:t>
              </a:r>
              <a:endParaRPr lang="ko-KR" altLang="en-US" sz="11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82251" y="2492896"/>
              <a:ext cx="5256584" cy="36004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Middleware</a:t>
              </a:r>
              <a:r>
                <a:rPr lang="en-US" altLang="ko-KR" sz="600" dirty="0" smtClean="0"/>
                <a:t> (</a:t>
              </a:r>
              <a:r>
                <a:rPr lang="en-US" altLang="ko-KR" sz="600" dirty="0" err="1" smtClean="0"/>
                <a:t>Hadoop</a:t>
              </a:r>
              <a:r>
                <a:rPr lang="en-US" altLang="ko-KR" sz="600" dirty="0" smtClean="0"/>
                <a:t> HDFS/</a:t>
              </a:r>
              <a:r>
                <a:rPr lang="en-US" altLang="ko-KR" sz="600" dirty="0" err="1" smtClean="0"/>
                <a:t>MapReduce</a:t>
              </a:r>
              <a:r>
                <a:rPr lang="en-US" altLang="ko-KR" sz="600" dirty="0" smtClean="0"/>
                <a:t>)</a:t>
              </a:r>
              <a:endParaRPr lang="ko-KR" altLang="en-US" sz="9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1282251" y="1484784"/>
              <a:ext cx="936104" cy="360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DB</a:t>
              </a:r>
              <a:endParaRPr lang="ko-KR" altLang="en-US" sz="8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074339" y="1916832"/>
              <a:ext cx="1800200" cy="360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Monitoring</a:t>
              </a:r>
              <a:endParaRPr lang="ko-KR" altLang="en-US" sz="80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3658515" y="1412776"/>
              <a:ext cx="1512168" cy="360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Analysis</a:t>
              </a:r>
              <a:endParaRPr lang="ko-KR" altLang="en-US" sz="8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4594619" y="1916832"/>
              <a:ext cx="1800200" cy="360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Integration</a:t>
              </a:r>
              <a:endParaRPr lang="ko-KR" altLang="en-US" sz="800" dirty="0"/>
            </a:p>
          </p:txBody>
        </p:sp>
        <p:sp>
          <p:nvSpPr>
            <p:cNvPr id="25" name="원통 24"/>
            <p:cNvSpPr/>
            <p:nvPr/>
          </p:nvSpPr>
          <p:spPr>
            <a:xfrm>
              <a:off x="4448944" y="5098586"/>
              <a:ext cx="2089891" cy="706678"/>
            </a:xfrm>
            <a:prstGeom prst="can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1" kern="0" noProof="0" dirty="0" smtClean="0">
                  <a:solidFill>
                    <a:srgbClr val="0000FF"/>
                  </a:solidFill>
                </a:rPr>
                <a:t>Storage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1" kern="0" dirty="0" smtClean="0">
                  <a:solidFill>
                    <a:srgbClr val="0000FF"/>
                  </a:solidFill>
                </a:rPr>
                <a:t>(SSD)</a:t>
              </a:r>
              <a:endParaRPr lang="en-US" altLang="ko-KR" sz="1100" b="1" kern="0" noProof="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26" name="대각선 방향의 모서리가 둥근 사각형 25"/>
            <p:cNvSpPr/>
            <p:nvPr/>
          </p:nvSpPr>
          <p:spPr>
            <a:xfrm>
              <a:off x="2864768" y="5170594"/>
              <a:ext cx="1513827" cy="418646"/>
            </a:xfrm>
            <a:prstGeom prst="round2Diag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kern="0" noProof="0" dirty="0" smtClean="0">
                  <a:solidFill>
                    <a:prstClr val="black"/>
                  </a:solidFill>
                </a:rPr>
                <a:t>Network</a:t>
              </a:r>
            </a:p>
          </p:txBody>
        </p:sp>
        <p:sp>
          <p:nvSpPr>
            <p:cNvPr id="27" name="대각선 방향의 모서리가 둥근 사각형 26"/>
            <p:cNvSpPr/>
            <p:nvPr/>
          </p:nvSpPr>
          <p:spPr>
            <a:xfrm>
              <a:off x="1280592" y="5170594"/>
              <a:ext cx="1513827" cy="418646"/>
            </a:xfrm>
            <a:prstGeom prst="round2Diag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kern="0" noProof="0" dirty="0" smtClean="0">
                  <a:solidFill>
                    <a:prstClr val="black"/>
                  </a:solidFill>
                </a:rPr>
                <a:t>CPU/RAM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6789204" y="2492896"/>
              <a:ext cx="540060" cy="504056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9" name="아래쪽 화살표 28"/>
            <p:cNvSpPr/>
            <p:nvPr/>
          </p:nvSpPr>
          <p:spPr>
            <a:xfrm rot="10800000">
              <a:off x="6789205" y="4149080"/>
              <a:ext cx="576064" cy="1584176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F2FS in Linux Kernel Mainline</a:t>
            </a:r>
          </a:p>
          <a:p>
            <a:pPr lvl="1"/>
            <a:r>
              <a:rPr lang="en-US" altLang="ko-KR" dirty="0" smtClean="0"/>
              <a:t>Release to LKML (’12/10)</a:t>
            </a:r>
          </a:p>
          <a:p>
            <a:pPr lvl="1"/>
            <a:r>
              <a:rPr lang="en-US" altLang="ko-KR" dirty="0" smtClean="0"/>
              <a:t>Merged into the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-next tree  (’12/11)</a:t>
            </a:r>
          </a:p>
          <a:p>
            <a:pPr lvl="1"/>
            <a:r>
              <a:rPr lang="en-US" altLang="ko-KR" dirty="0" smtClean="0"/>
              <a:t>Merged into 3.8 rc-1 (’12/12)</a:t>
            </a:r>
          </a:p>
          <a:p>
            <a:pPr lvl="1"/>
            <a:r>
              <a:rPr lang="en-US" altLang="ko-KR" dirty="0" smtClean="0"/>
              <a:t>3.8 </a:t>
            </a:r>
            <a:r>
              <a:rPr lang="ko-KR" altLang="en-US" dirty="0" smtClean="0"/>
              <a:t>정식 </a:t>
            </a:r>
            <a:r>
              <a:rPr lang="en-US" altLang="ko-KR" dirty="0" smtClean="0"/>
              <a:t>release </a:t>
            </a:r>
            <a:r>
              <a:rPr lang="ko-KR" altLang="en-US" dirty="0" smtClean="0"/>
              <a:t>예정 </a:t>
            </a:r>
            <a:r>
              <a:rPr lang="en-US" altLang="ko-KR" dirty="0" smtClean="0"/>
              <a:t>(’13/02)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Download</a:t>
            </a:r>
          </a:p>
          <a:p>
            <a:pPr lvl="1"/>
            <a:r>
              <a:rPr lang="en-US" altLang="ko-KR" dirty="0" smtClean="0"/>
              <a:t>Source: git://git.kernel.org/pub/scm/linux/kernel/git/jaegeuk/f2fs.git</a:t>
            </a:r>
          </a:p>
          <a:p>
            <a:pPr lvl="1"/>
            <a:r>
              <a:rPr lang="en-US" altLang="ko-KR" dirty="0" smtClean="0"/>
              <a:t>Tools: git://git.kernel.org/pub/scm/linux/kernel/git/jaegeuk/f2fs-tools.git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Guest VM 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F2FS </a:t>
            </a:r>
            <a:r>
              <a:rPr lang="ko-KR" altLang="en-US" dirty="0" smtClean="0"/>
              <a:t>성능 분석 및 최적화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Hadoop</a:t>
            </a:r>
            <a:r>
              <a:rPr lang="en-US" altLang="ko-KR" dirty="0" smtClean="0"/>
              <a:t> parameter</a:t>
            </a:r>
            <a:r>
              <a:rPr lang="ko-KR" altLang="en-US" dirty="0" smtClean="0"/>
              <a:t>에 따른 성능 분석 및 평가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60715" y="2492902"/>
            <a:ext cx="583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i="1" dirty="0" smtClean="0"/>
              <a:t>Thank you!</a:t>
            </a:r>
            <a:endParaRPr lang="ko-KR" altLang="en-US" sz="8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Log-structured File System </a:t>
            </a:r>
            <a:r>
              <a:rPr lang="en-US" altLang="ko-KR" sz="2200" dirty="0" smtClean="0"/>
              <a:t>(Index Structure)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113568" y="1412776"/>
            <a:ext cx="390043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CP</a:t>
            </a:r>
            <a:endParaRPr lang="ko-KR" altLang="en-US" sz="1400" kern="0" dirty="0" smtClean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6425" y="1412776"/>
            <a:ext cx="390043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SB</a:t>
            </a:r>
            <a:endParaRPr lang="ko-KR" altLang="en-US" sz="1400" kern="0" dirty="0" smtClean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15672" y="1857364"/>
            <a:ext cx="1404156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err="1" smtClean="0">
                <a:solidFill>
                  <a:prstClr val="black"/>
                </a:solidFill>
              </a:rPr>
              <a:t>Inode</a:t>
            </a:r>
            <a:endParaRPr lang="en-US" altLang="ko-KR" sz="1400" b="0" dirty="0" smtClean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Map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09871" y="2639192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Dir </a:t>
            </a:r>
            <a:r>
              <a:rPr lang="en-US" altLang="ko-KR" sz="1400" b="0" dirty="0" err="1" smtClean="0">
                <a:solidFill>
                  <a:prstClr val="white"/>
                </a:solidFill>
              </a:rPr>
              <a:t>Inode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0088" y="2924944"/>
            <a:ext cx="1404156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Directory data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60088" y="3639324"/>
            <a:ext cx="1404156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File data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1993" y="4425142"/>
            <a:ext cx="1404156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Indirect</a:t>
            </a:r>
          </a:p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Pointer block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6512" y="4425142"/>
            <a:ext cx="14041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Segment Summary</a:t>
            </a:r>
            <a:endParaRPr lang="ko-KR" altLang="en-US" sz="1400" kern="0" dirty="0" smtClean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6512" y="3858651"/>
            <a:ext cx="14041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Segment Usage</a:t>
            </a:r>
            <a:endParaRPr lang="ko-KR" altLang="en-US" sz="1400" kern="0" dirty="0" smtClean="0">
              <a:solidFill>
                <a:prstClr val="white"/>
              </a:solidFill>
            </a:endParaRPr>
          </a:p>
        </p:txBody>
      </p:sp>
      <p:cxnSp>
        <p:nvCxnSpPr>
          <p:cNvPr id="15" name="Shape 14"/>
          <p:cNvCxnSpPr>
            <a:stCxn id="3" idx="3"/>
            <a:endCxn id="5" idx="0"/>
          </p:cNvCxnSpPr>
          <p:nvPr/>
        </p:nvCxnSpPr>
        <p:spPr>
          <a:xfrm>
            <a:off x="1503611" y="1664804"/>
            <a:ext cx="1314139" cy="1925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5" idx="3"/>
            <a:endCxn id="6" idx="1"/>
          </p:cNvCxnSpPr>
          <p:nvPr/>
        </p:nvCxnSpPr>
        <p:spPr>
          <a:xfrm>
            <a:off x="3519828" y="2109392"/>
            <a:ext cx="390043" cy="7818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6" idx="3"/>
            <a:endCxn id="7" idx="1"/>
          </p:cNvCxnSpPr>
          <p:nvPr/>
        </p:nvCxnSpPr>
        <p:spPr>
          <a:xfrm>
            <a:off x="5314027" y="2891220"/>
            <a:ext cx="546061" cy="285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909871" y="3353572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File </a:t>
            </a:r>
            <a:r>
              <a:rPr lang="en-US" altLang="ko-KR" sz="1400" b="0" dirty="0" err="1" smtClean="0">
                <a:solidFill>
                  <a:prstClr val="white"/>
                </a:solidFill>
              </a:rPr>
              <a:t>Inode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cxnSp>
        <p:nvCxnSpPr>
          <p:cNvPr id="24" name="Shape 23"/>
          <p:cNvCxnSpPr>
            <a:stCxn id="5" idx="3"/>
            <a:endCxn id="23" idx="1"/>
          </p:cNvCxnSpPr>
          <p:nvPr/>
        </p:nvCxnSpPr>
        <p:spPr>
          <a:xfrm>
            <a:off x="3519828" y="2109392"/>
            <a:ext cx="390043" cy="14962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18"/>
          <p:cNvCxnSpPr>
            <a:stCxn id="23" idx="3"/>
            <a:endCxn id="8" idx="1"/>
          </p:cNvCxnSpPr>
          <p:nvPr/>
        </p:nvCxnSpPr>
        <p:spPr>
          <a:xfrm>
            <a:off x="5314027" y="3605600"/>
            <a:ext cx="546061" cy="285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044331" y="3607956"/>
            <a:ext cx="1404156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File data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cxnSp>
        <p:nvCxnSpPr>
          <p:cNvPr id="34" name="Shape 18"/>
          <p:cNvCxnSpPr>
            <a:stCxn id="23" idx="2"/>
            <a:endCxn id="10" idx="1"/>
          </p:cNvCxnSpPr>
          <p:nvPr/>
        </p:nvCxnSpPr>
        <p:spPr>
          <a:xfrm rot="16200000" flipH="1">
            <a:off x="4397200" y="4072377"/>
            <a:ext cx="819542" cy="3900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18"/>
          <p:cNvCxnSpPr>
            <a:stCxn id="10" idx="3"/>
            <a:endCxn id="122" idx="1"/>
          </p:cNvCxnSpPr>
          <p:nvPr/>
        </p:nvCxnSpPr>
        <p:spPr>
          <a:xfrm>
            <a:off x="6406149" y="4677170"/>
            <a:ext cx="404239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20261" y="35678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prstClr val="black"/>
                </a:solidFill>
                <a:latin typeface="+mn-lt"/>
                <a:ea typeface="+mn-ea"/>
              </a:rPr>
              <a:t>…</a:t>
            </a:r>
            <a:endParaRPr lang="ko-KR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42" name="Shape 23"/>
          <p:cNvCxnSpPr>
            <a:stCxn id="3" idx="2"/>
            <a:endCxn id="13" idx="0"/>
          </p:cNvCxnSpPr>
          <p:nvPr/>
        </p:nvCxnSpPr>
        <p:spPr>
          <a:xfrm rot="5400000">
            <a:off x="337681" y="2887741"/>
            <a:ext cx="1941819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4494" y="4280925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Used for cleaning</a:t>
            </a:r>
            <a:endParaRPr lang="ko-KR" altLang="en-US" sz="14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8464" y="862847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Fixed location, but </a:t>
            </a:r>
            <a:r>
              <a:rPr lang="en-US" altLang="ko-KR" sz="1400" dirty="0" smtClean="0">
                <a:solidFill>
                  <a:prstClr val="black"/>
                </a:solidFill>
              </a:rPr>
              <a:t>separated</a:t>
            </a:r>
            <a:endParaRPr lang="ko-KR" altLang="en-US" sz="14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7" name="왼쪽 중괄호 56"/>
          <p:cNvSpPr/>
          <p:nvPr/>
        </p:nvSpPr>
        <p:spPr>
          <a:xfrm rot="10800000">
            <a:off x="2041626" y="3920878"/>
            <a:ext cx="312035" cy="1008112"/>
          </a:xfrm>
          <a:prstGeom prst="leftBrace">
            <a:avLst>
              <a:gd name="adj1" fmla="val 807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black"/>
              </a:solidFill>
            </a:endParaRPr>
          </a:p>
        </p:txBody>
      </p:sp>
      <p:sp>
        <p:nvSpPr>
          <p:cNvPr id="59" name="왼쪽 중괄호 58"/>
          <p:cNvSpPr/>
          <p:nvPr/>
        </p:nvSpPr>
        <p:spPr>
          <a:xfrm rot="5400000">
            <a:off x="993321" y="769487"/>
            <a:ext cx="215672" cy="1070202"/>
          </a:xfrm>
          <a:prstGeom prst="leftBrace">
            <a:avLst>
              <a:gd name="adj1" fmla="val 1240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9026" y="862847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One big log</a:t>
            </a:r>
            <a:endParaRPr lang="ko-KR" altLang="en-US" sz="14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1" name="왼쪽 중괄호 30"/>
          <p:cNvSpPr/>
          <p:nvPr/>
        </p:nvSpPr>
        <p:spPr>
          <a:xfrm rot="5400000">
            <a:off x="5628260" y="-2326481"/>
            <a:ext cx="223835" cy="7270300"/>
          </a:xfrm>
          <a:prstGeom prst="leftBrace">
            <a:avLst>
              <a:gd name="adj1" fmla="val 81201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black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809860" y="5639588"/>
            <a:ext cx="4680520" cy="504056"/>
            <a:chOff x="2846766" y="1915639"/>
            <a:chExt cx="4680520" cy="504056"/>
          </a:xfrm>
        </p:grpSpPr>
        <p:sp>
          <p:nvSpPr>
            <p:cNvPr id="87" name="직사각형 86"/>
            <p:cNvSpPr/>
            <p:nvPr/>
          </p:nvSpPr>
          <p:spPr>
            <a:xfrm>
              <a:off x="2846766" y="1915639"/>
              <a:ext cx="4680520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695822" y="1915639"/>
              <a:ext cx="234026" cy="50405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929848" y="1915639"/>
              <a:ext cx="234026" cy="504056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163874" y="1915639"/>
              <a:ext cx="234026" cy="504056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397900" y="1915639"/>
              <a:ext cx="234026" cy="50405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631926" y="1915639"/>
              <a:ext cx="234026" cy="50405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67038" y="1915639"/>
              <a:ext cx="234026" cy="504056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201064" y="1915639"/>
              <a:ext cx="234026" cy="504056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435090" y="1915639"/>
              <a:ext cx="234026" cy="504056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669116" y="1915639"/>
              <a:ext cx="234026" cy="504056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970558" y="1915639"/>
              <a:ext cx="122540" cy="5040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kern="0">
                <a:solidFill>
                  <a:prstClr val="white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850676" y="1915639"/>
              <a:ext cx="122540" cy="5040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kern="0">
                <a:solidFill>
                  <a:prstClr val="white"/>
                </a:solidFill>
              </a:endParaRPr>
            </a:p>
          </p:txBody>
        </p:sp>
        <p:sp>
          <p:nvSpPr>
            <p:cNvPr id="112" name="오른쪽 화살표 111"/>
            <p:cNvSpPr/>
            <p:nvPr/>
          </p:nvSpPr>
          <p:spPr bwMode="auto">
            <a:xfrm>
              <a:off x="3750100" y="2106492"/>
              <a:ext cx="2043142" cy="13068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200" dirty="0" smtClean="0">
                <a:latin typeface="+mn-ea"/>
              </a:endParaRPr>
            </a:p>
          </p:txBody>
        </p:sp>
      </p:grpSp>
      <p:cxnSp>
        <p:nvCxnSpPr>
          <p:cNvPr id="114" name="직선 연결선 113"/>
          <p:cNvCxnSpPr/>
          <p:nvPr/>
        </p:nvCxnSpPr>
        <p:spPr>
          <a:xfrm rot="10800000">
            <a:off x="666720" y="5143512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7596206" y="5000636"/>
            <a:ext cx="1928826" cy="57150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6810388" y="4425142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Direct</a:t>
            </a:r>
          </a:p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Pointer block</a:t>
            </a:r>
            <a:endParaRPr lang="ko-KR" altLang="en-US" sz="1400" dirty="0" smtClean="0">
              <a:solidFill>
                <a:prstClr val="white"/>
              </a:solidFill>
            </a:endParaRPr>
          </a:p>
        </p:txBody>
      </p:sp>
      <p:cxnSp>
        <p:nvCxnSpPr>
          <p:cNvPr id="124" name="Shape 18"/>
          <p:cNvCxnSpPr>
            <a:stCxn id="122" idx="3"/>
            <a:endCxn id="33" idx="2"/>
          </p:cNvCxnSpPr>
          <p:nvPr/>
        </p:nvCxnSpPr>
        <p:spPr>
          <a:xfrm flipV="1">
            <a:off x="8214544" y="4112012"/>
            <a:ext cx="531865" cy="5651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Design Issues I</a:t>
            </a:r>
            <a:endParaRPr lang="ko-KR" altLang="en-US" sz="2800" dirty="0"/>
          </a:p>
        </p:txBody>
      </p:sp>
      <p:sp>
        <p:nvSpPr>
          <p:cNvPr id="58" name="내용 개체 틀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Wandering tree problem</a:t>
            </a:r>
            <a:r>
              <a:rPr lang="en-US" altLang="ko-KR" baseline="30000" dirty="0" smtClean="0"/>
              <a:t> [2]</a:t>
            </a:r>
          </a:p>
          <a:p>
            <a:pPr lvl="1"/>
            <a:r>
              <a:rPr lang="en-US" altLang="ko-KR" dirty="0" smtClean="0"/>
              <a:t>Propagates index updates recursively</a:t>
            </a:r>
          </a:p>
          <a:p>
            <a:r>
              <a:rPr lang="en-US" altLang="ko-KR" dirty="0" smtClean="0"/>
              <a:t>Goal</a:t>
            </a:r>
          </a:p>
          <a:p>
            <a:pPr lvl="1"/>
            <a:r>
              <a:rPr lang="en-US" altLang="ko-KR" dirty="0" smtClean="0"/>
              <a:t>Eliminate or relax the update propagation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1560" y="2429438"/>
            <a:ext cx="390043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CP</a:t>
            </a: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4417" y="2429438"/>
            <a:ext cx="390043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SB</a:t>
            </a: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3664" y="3149518"/>
            <a:ext cx="1404156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err="1" smtClean="0">
                <a:solidFill>
                  <a:prstClr val="black"/>
                </a:solidFill>
              </a:rPr>
              <a:t>Inode</a:t>
            </a:r>
            <a:endParaRPr lang="en-US" altLang="ko-KR" sz="1400" b="0" dirty="0" smtClean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Map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7863" y="3869598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err="1" smtClean="0">
                <a:solidFill>
                  <a:prstClr val="white"/>
                </a:solidFill>
              </a:rPr>
              <a:t>Inode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88080" y="4013614"/>
            <a:ext cx="1404156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Directory data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88080" y="4733694"/>
            <a:ext cx="1404156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File data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9985" y="5524642"/>
            <a:ext cx="1404156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Indirect</a:t>
            </a:r>
          </a:p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Pointer block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15" name="Shape 14"/>
          <p:cNvCxnSpPr>
            <a:stCxn id="3" idx="3"/>
            <a:endCxn id="5" idx="0"/>
          </p:cNvCxnSpPr>
          <p:nvPr/>
        </p:nvCxnSpPr>
        <p:spPr>
          <a:xfrm>
            <a:off x="1431607" y="2681466"/>
            <a:ext cx="1314139" cy="4680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5" idx="3"/>
            <a:endCxn id="6" idx="1"/>
          </p:cNvCxnSpPr>
          <p:nvPr/>
        </p:nvCxnSpPr>
        <p:spPr>
          <a:xfrm>
            <a:off x="3447820" y="3401546"/>
            <a:ext cx="390043" cy="7200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6" idx="3"/>
            <a:endCxn id="7" idx="1"/>
          </p:cNvCxnSpPr>
          <p:nvPr/>
        </p:nvCxnSpPr>
        <p:spPr>
          <a:xfrm>
            <a:off x="5242019" y="4121626"/>
            <a:ext cx="546061" cy="144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837863" y="4589678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err="1" smtClean="0">
                <a:solidFill>
                  <a:prstClr val="white"/>
                </a:solidFill>
              </a:rPr>
              <a:t>Inode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cxnSp>
        <p:nvCxnSpPr>
          <p:cNvPr id="24" name="Shape 23"/>
          <p:cNvCxnSpPr>
            <a:stCxn id="5" idx="3"/>
            <a:endCxn id="23" idx="1"/>
          </p:cNvCxnSpPr>
          <p:nvPr/>
        </p:nvCxnSpPr>
        <p:spPr>
          <a:xfrm>
            <a:off x="3447820" y="3401546"/>
            <a:ext cx="390043" cy="1440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18"/>
          <p:cNvCxnSpPr>
            <a:stCxn id="23" idx="3"/>
            <a:endCxn id="8" idx="1"/>
          </p:cNvCxnSpPr>
          <p:nvPr/>
        </p:nvCxnSpPr>
        <p:spPr>
          <a:xfrm>
            <a:off x="5242019" y="4841706"/>
            <a:ext cx="546061" cy="144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972323" y="4733694"/>
            <a:ext cx="1404156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File data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cxnSp>
        <p:nvCxnSpPr>
          <p:cNvPr id="34" name="Shape 18"/>
          <p:cNvCxnSpPr>
            <a:stCxn id="23" idx="2"/>
            <a:endCxn id="10" idx="1"/>
          </p:cNvCxnSpPr>
          <p:nvPr/>
        </p:nvCxnSpPr>
        <p:spPr>
          <a:xfrm rot="16200000" flipH="1">
            <a:off x="4393495" y="5240180"/>
            <a:ext cx="682936" cy="3900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18"/>
          <p:cNvCxnSpPr>
            <a:stCxn id="10" idx="3"/>
            <a:endCxn id="33" idx="2"/>
          </p:cNvCxnSpPr>
          <p:nvPr/>
        </p:nvCxnSpPr>
        <p:spPr>
          <a:xfrm flipV="1">
            <a:off x="6334141" y="5237750"/>
            <a:ext cx="2340260" cy="5389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48253" y="46936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prstClr val="black"/>
                </a:solidFill>
                <a:latin typeface="+mn-lt"/>
                <a:ea typeface="+mn-ea"/>
              </a:rPr>
              <a:t>…</a:t>
            </a:r>
            <a:endParaRPr lang="ko-KR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00672" y="3077510"/>
            <a:ext cx="1512168" cy="648072"/>
            <a:chOff x="2351429" y="2811789"/>
            <a:chExt cx="1167697" cy="546232"/>
          </a:xfrm>
        </p:grpSpPr>
        <p:pic>
          <p:nvPicPr>
            <p:cNvPr id="35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85587" y="2933173"/>
              <a:ext cx="233539" cy="254470"/>
            </a:xfrm>
            <a:prstGeom prst="rect">
              <a:avLst/>
            </a:prstGeom>
            <a:noFill/>
          </p:spPr>
        </p:pic>
        <p:sp>
          <p:nvSpPr>
            <p:cNvPr id="36" name="모서리가 둥근 직사각형 35"/>
            <p:cNvSpPr/>
            <p:nvPr/>
          </p:nvSpPr>
          <p:spPr>
            <a:xfrm>
              <a:off x="2351429" y="2811789"/>
              <a:ext cx="1167697" cy="54623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800872" y="4517670"/>
            <a:ext cx="1512168" cy="648072"/>
            <a:chOff x="2351429" y="2811789"/>
            <a:chExt cx="1167697" cy="546232"/>
          </a:xfrm>
        </p:grpSpPr>
        <p:pic>
          <p:nvPicPr>
            <p:cNvPr id="44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85587" y="2933173"/>
              <a:ext cx="233539" cy="254470"/>
            </a:xfrm>
            <a:prstGeom prst="rect">
              <a:avLst/>
            </a:prstGeom>
            <a:noFill/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2351429" y="2811789"/>
              <a:ext cx="1167697" cy="54623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880992" y="5452634"/>
            <a:ext cx="1512168" cy="648072"/>
            <a:chOff x="2351429" y="2811789"/>
            <a:chExt cx="1167697" cy="546232"/>
          </a:xfrm>
        </p:grpSpPr>
        <p:pic>
          <p:nvPicPr>
            <p:cNvPr id="48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85587" y="2933173"/>
              <a:ext cx="233539" cy="254470"/>
            </a:xfrm>
            <a:prstGeom prst="rect">
              <a:avLst/>
            </a:prstGeom>
            <a:noFill/>
          </p:spPr>
        </p:pic>
        <p:sp>
          <p:nvSpPr>
            <p:cNvPr id="49" name="모서리가 둥근 직사각형 48"/>
            <p:cNvSpPr/>
            <p:nvPr/>
          </p:nvSpPr>
          <p:spPr>
            <a:xfrm>
              <a:off x="2351429" y="2811789"/>
              <a:ext cx="1167697" cy="54623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905328" y="4661686"/>
            <a:ext cx="1512168" cy="648072"/>
            <a:chOff x="2351429" y="2811789"/>
            <a:chExt cx="1167697" cy="546232"/>
          </a:xfrm>
        </p:grpSpPr>
        <p:pic>
          <p:nvPicPr>
            <p:cNvPr id="51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85587" y="2933173"/>
              <a:ext cx="233539" cy="254470"/>
            </a:xfrm>
            <a:prstGeom prst="rect">
              <a:avLst/>
            </a:prstGeom>
            <a:noFill/>
          </p:spPr>
        </p:pic>
        <p:sp>
          <p:nvSpPr>
            <p:cNvPr id="52" name="모서리가 둥근 직사각형 51"/>
            <p:cNvSpPr/>
            <p:nvPr/>
          </p:nvSpPr>
          <p:spPr>
            <a:xfrm>
              <a:off x="2351429" y="2811789"/>
              <a:ext cx="1167697" cy="54623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992559" y="2357430"/>
            <a:ext cx="504058" cy="648072"/>
            <a:chOff x="2351429" y="2811789"/>
            <a:chExt cx="1167702" cy="546232"/>
          </a:xfrm>
        </p:grpSpPr>
        <p:pic>
          <p:nvPicPr>
            <p:cNvPr id="55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85501" y="2933173"/>
              <a:ext cx="333630" cy="182078"/>
            </a:xfrm>
            <a:prstGeom prst="rect">
              <a:avLst/>
            </a:prstGeom>
            <a:noFill/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2351429" y="2811789"/>
              <a:ext cx="1167697" cy="54623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0" y="6295273"/>
            <a:ext cx="7643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[2] BITYUTSKIY, A. 2005. JFFS3 design issues. http://www.linux-mtd.infradead.org/.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6667512" y="5524642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Direct</a:t>
            </a:r>
          </a:p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Pointer block</a:t>
            </a:r>
            <a:endParaRPr lang="ko-KR" altLang="en-US" sz="1400" dirty="0" err="1" smtClean="0">
              <a:solidFill>
                <a:prstClr val="white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18519" y="5452634"/>
            <a:ext cx="1512168" cy="648072"/>
            <a:chOff x="2351429" y="2811789"/>
            <a:chExt cx="1167697" cy="546232"/>
          </a:xfrm>
        </p:grpSpPr>
        <p:pic>
          <p:nvPicPr>
            <p:cNvPr id="62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85587" y="2933173"/>
              <a:ext cx="233539" cy="254470"/>
            </a:xfrm>
            <a:prstGeom prst="rect">
              <a:avLst/>
            </a:prstGeom>
            <a:noFill/>
          </p:spPr>
        </p:pic>
        <p:sp>
          <p:nvSpPr>
            <p:cNvPr id="63" name="모서리가 둥근 직사각형 62"/>
            <p:cNvSpPr/>
            <p:nvPr/>
          </p:nvSpPr>
          <p:spPr>
            <a:xfrm>
              <a:off x="2351429" y="2811789"/>
              <a:ext cx="1167697" cy="54623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Design Issues II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Cleaning Process</a:t>
            </a:r>
          </a:p>
          <a:p>
            <a:pPr lvl="1"/>
            <a:r>
              <a:rPr lang="en-US" altLang="ko-KR" dirty="0" smtClean="0"/>
              <a:t>Reclaim obsolete data scattered across the whole storage for new empty log space</a:t>
            </a:r>
          </a:p>
          <a:p>
            <a:pPr lvl="1"/>
            <a:r>
              <a:rPr lang="en-US" altLang="ko-KR" dirty="0" smtClean="0"/>
              <a:t>Get victim segments through referencing segment usage table</a:t>
            </a:r>
          </a:p>
          <a:p>
            <a:pPr lvl="1"/>
            <a:r>
              <a:rPr lang="en-US" altLang="ko-KR" dirty="0" smtClean="0"/>
              <a:t>Load parent index structures of there-in data identified from segment summary blocks</a:t>
            </a:r>
          </a:p>
          <a:p>
            <a:pPr lvl="1"/>
            <a:r>
              <a:rPr lang="en-US" altLang="ko-KR" dirty="0" smtClean="0"/>
              <a:t>Move valid data by checking their cross-reference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Goal</a:t>
            </a:r>
          </a:p>
          <a:p>
            <a:pPr lvl="1"/>
            <a:r>
              <a:rPr lang="en-US" altLang="ko-KR" dirty="0" smtClean="0"/>
              <a:t>Hide cleaning latencies to users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Reduce the amount of valid data to be moved</a:t>
            </a:r>
          </a:p>
          <a:p>
            <a:pPr lvl="1"/>
            <a:r>
              <a:rPr lang="en-US" altLang="ko-KR" dirty="0" smtClean="0"/>
              <a:t>Move data quickly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Specific Issues</a:t>
            </a:r>
          </a:p>
          <a:p>
            <a:pPr lvl="1"/>
            <a:r>
              <a:rPr lang="en-US" altLang="ko-KR" dirty="0" smtClean="0"/>
              <a:t>Cleaning in the background</a:t>
            </a:r>
          </a:p>
          <a:p>
            <a:pPr lvl="1"/>
            <a:r>
              <a:rPr lang="en-US" altLang="ko-KR" dirty="0" smtClean="0"/>
              <a:t>Victim selection policy</a:t>
            </a:r>
          </a:p>
          <a:p>
            <a:pPr lvl="1"/>
            <a:r>
              <a:rPr lang="en-US" altLang="ko-KR" dirty="0" smtClean="0"/>
              <a:t>Hot and cold data separation</a:t>
            </a:r>
          </a:p>
          <a:p>
            <a:pPr lvl="1"/>
            <a:r>
              <a:rPr lang="en-US" altLang="ko-KR" dirty="0" smtClean="0"/>
              <a:t>Instant valid data identification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Design of F2FS </a:t>
            </a:r>
            <a:r>
              <a:rPr lang="en-US" altLang="ko-KR" sz="2200" dirty="0" smtClean="0"/>
              <a:t>(On-disk Layout)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4475" y="836713"/>
            <a:ext cx="9517057" cy="209222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Flash Awareness</a:t>
            </a:r>
          </a:p>
          <a:p>
            <a:pPr lvl="1"/>
            <a:r>
              <a:rPr lang="en-US" altLang="ko-KR" dirty="0" smtClean="0"/>
              <a:t>All the FS metadata are located together for locality</a:t>
            </a:r>
          </a:p>
          <a:p>
            <a:pPr lvl="1"/>
            <a:r>
              <a:rPr lang="en-US" altLang="ko-KR" dirty="0" smtClean="0"/>
              <a:t>Start address of main area is aligned to the zone size</a:t>
            </a:r>
          </a:p>
          <a:p>
            <a:pPr lvl="1"/>
            <a:r>
              <a:rPr lang="en-US" altLang="ko-KR" dirty="0" smtClean="0"/>
              <a:t>Cleaning operation is done in a unit of section</a:t>
            </a:r>
          </a:p>
          <a:p>
            <a:r>
              <a:rPr lang="en-US" altLang="ko-KR" dirty="0" smtClean="0"/>
              <a:t>Cleaning overhead</a:t>
            </a:r>
          </a:p>
          <a:p>
            <a:pPr lvl="1"/>
            <a:r>
              <a:rPr lang="en-US" altLang="ko-KR" dirty="0" smtClean="0"/>
              <a:t>Six active logs for static hot and cold data separation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952604" y="4264231"/>
            <a:ext cx="571504" cy="1075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Checkpoint Area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24108" y="4264231"/>
            <a:ext cx="857256" cy="107556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Segment Info.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Table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(SIT)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81364" y="4264231"/>
            <a:ext cx="1143008" cy="1075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Node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Address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Table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(NAT)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81100" y="4264231"/>
            <a:ext cx="571504" cy="107556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81101" y="4264231"/>
            <a:ext cx="142875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200" b="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81101" y="4621421"/>
            <a:ext cx="142875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200" b="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406" y="4303762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Superblock 0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52406" y="4660952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Superblock 1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09530" y="3846615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Segment Number</a:t>
            </a:r>
          </a:p>
          <a:p>
            <a:r>
              <a:rPr lang="en-US" altLang="ko-KR" sz="1000" dirty="0" smtClean="0"/>
              <a:t>(1 segment = 2MB)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524372" y="4264231"/>
            <a:ext cx="1143008" cy="1075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Segment Summary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Area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(SSA)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67380" y="4264231"/>
            <a:ext cx="3429024" cy="1075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Main Area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24768" y="4621421"/>
            <a:ext cx="285752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96140" y="4621421"/>
            <a:ext cx="285752" cy="6429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81760" y="4621421"/>
            <a:ext cx="285752" cy="6429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38950" y="4621421"/>
            <a:ext cx="285752" cy="6429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881958" y="4621421"/>
            <a:ext cx="285752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239148" y="4621421"/>
            <a:ext cx="285752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solidFill>
                <a:prstClr val="black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953132" y="4907173"/>
            <a:ext cx="214314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667776" y="4907173"/>
            <a:ext cx="214314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2524108" y="5478677"/>
            <a:ext cx="857256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524108" y="5550115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 segments</a:t>
            </a:r>
          </a:p>
          <a:p>
            <a:pPr algn="ctr"/>
            <a:r>
              <a:rPr lang="en-US" altLang="ko-KR" sz="1000" dirty="0" smtClean="0"/>
              <a:t>Per 2044GB of main area</a:t>
            </a:r>
            <a:endParaRPr lang="ko-KR" altLang="en-US" sz="1000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3381364" y="5478677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381364" y="5550115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0.4% over main area</a:t>
            </a:r>
            <a:endParaRPr lang="ko-KR" altLang="en-US" sz="10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4381496" y="5478677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381496" y="5550115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0.2% over main area</a:t>
            </a:r>
            <a:endParaRPr lang="ko-KR" altLang="en-US" sz="1000" dirty="0"/>
          </a:p>
        </p:txBody>
      </p:sp>
      <p:cxnSp>
        <p:nvCxnSpPr>
          <p:cNvPr id="85" name="직선 화살표 연결선 84"/>
          <p:cNvCxnSpPr>
            <a:stCxn id="67" idx="2"/>
          </p:cNvCxnSpPr>
          <p:nvPr/>
        </p:nvCxnSpPr>
        <p:spPr>
          <a:xfrm rot="5400000">
            <a:off x="6310322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38884" y="5692991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Hot/Warm/Cold </a:t>
            </a:r>
            <a:r>
              <a:rPr lang="en-US" altLang="ko-KR" sz="1000" b="1" dirty="0" smtClean="0"/>
              <a:t>node</a:t>
            </a:r>
            <a:r>
              <a:rPr lang="en-US" altLang="ko-KR" sz="1000" dirty="0" smtClean="0"/>
              <a:t> segments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/>
          <p:nvPr/>
        </p:nvCxnSpPr>
        <p:spPr>
          <a:xfrm rot="5400000">
            <a:off x="6668306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rot="5400000">
            <a:off x="7025496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rot="5400000">
            <a:off x="7453330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381892" y="5692991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Hot/Warm/Cold</a:t>
            </a:r>
          </a:p>
          <a:p>
            <a:pPr algn="ctr"/>
            <a:r>
              <a:rPr lang="en-US" altLang="ko-KR" sz="1000" b="1" dirty="0" smtClean="0"/>
              <a:t>data</a:t>
            </a:r>
            <a:r>
              <a:rPr lang="en-US" altLang="ko-KR" sz="1000" dirty="0" smtClean="0"/>
              <a:t> segments</a:t>
            </a:r>
            <a:endParaRPr lang="ko-KR" altLang="en-US" sz="1000" dirty="0"/>
          </a:p>
        </p:txBody>
      </p:sp>
      <p:cxnSp>
        <p:nvCxnSpPr>
          <p:cNvPr id="92" name="직선 화살표 연결선 91"/>
          <p:cNvCxnSpPr/>
          <p:nvPr/>
        </p:nvCxnSpPr>
        <p:spPr>
          <a:xfrm rot="5400000">
            <a:off x="7811314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5400000">
            <a:off x="8168504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52604" y="3875134"/>
            <a:ext cx="28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238356" y="3875134"/>
            <a:ext cx="28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524108" y="3875134"/>
            <a:ext cx="28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09860" y="3875134"/>
            <a:ext cx="28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1952604" y="4049917"/>
            <a:ext cx="7143799" cy="144000"/>
            <a:chOff x="1952604" y="4071942"/>
            <a:chExt cx="7143799" cy="142876"/>
          </a:xfrm>
        </p:grpSpPr>
        <p:grpSp>
          <p:nvGrpSpPr>
            <p:cNvPr id="102" name="그룹 101"/>
            <p:cNvGrpSpPr/>
            <p:nvPr/>
          </p:nvGrpSpPr>
          <p:grpSpPr>
            <a:xfrm>
              <a:off x="1952604" y="4071942"/>
              <a:ext cx="571504" cy="142876"/>
              <a:chOff x="1952604" y="4000504"/>
              <a:chExt cx="571504" cy="214314"/>
            </a:xfrm>
          </p:grpSpPr>
          <p:cxnSp>
            <p:nvCxnSpPr>
              <p:cNvPr id="95" name="직선 연결선 94"/>
              <p:cNvCxnSpPr/>
              <p:nvPr/>
            </p:nvCxnSpPr>
            <p:spPr>
              <a:xfrm rot="5400000">
                <a:off x="1845447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5400000">
                <a:off x="2416951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5400000">
                <a:off x="2131199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그룹 103"/>
            <p:cNvGrpSpPr/>
            <p:nvPr/>
          </p:nvGrpSpPr>
          <p:grpSpPr>
            <a:xfrm>
              <a:off x="2809860" y="4071942"/>
              <a:ext cx="571504" cy="142876"/>
              <a:chOff x="1952604" y="4000504"/>
              <a:chExt cx="571504" cy="214314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 rot="5400000">
                <a:off x="1845447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rot="5400000">
                <a:off x="2416951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rot="5400000">
                <a:off x="2131199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직선 연결선 109"/>
            <p:cNvCxnSpPr/>
            <p:nvPr/>
          </p:nvCxnSpPr>
          <p:spPr>
            <a:xfrm rot="5400000">
              <a:off x="4167182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3881429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3595678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그룹 118"/>
            <p:cNvGrpSpPr/>
            <p:nvPr/>
          </p:nvGrpSpPr>
          <p:grpSpPr>
            <a:xfrm>
              <a:off x="4524372" y="4071942"/>
              <a:ext cx="571504" cy="142876"/>
              <a:chOff x="1952604" y="4000504"/>
              <a:chExt cx="571504" cy="214314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 rot="5400000">
                <a:off x="1845447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rot="5400000">
                <a:off x="2416951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rot="5400000">
                <a:off x="2131199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직선 연결선 122"/>
            <p:cNvCxnSpPr/>
            <p:nvPr/>
          </p:nvCxnSpPr>
          <p:spPr>
            <a:xfrm rot="5400000">
              <a:off x="5881694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5400000">
              <a:off x="5595941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rot="5400000">
              <a:off x="5310190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>
              <a:off x="6238884" y="4071942"/>
              <a:ext cx="571504" cy="142876"/>
              <a:chOff x="1952604" y="4000504"/>
              <a:chExt cx="571504" cy="214314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 rot="5400000">
                <a:off x="1845447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5400000">
                <a:off x="2416951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rot="5400000">
                <a:off x="2131199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직선 연결선 129"/>
            <p:cNvCxnSpPr/>
            <p:nvPr/>
          </p:nvCxnSpPr>
          <p:spPr>
            <a:xfrm rot="5400000">
              <a:off x="7596206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>
              <a:off x="7310453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rot="5400000">
              <a:off x="7024702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7953396" y="4071942"/>
              <a:ext cx="571504" cy="142876"/>
              <a:chOff x="1952604" y="4000504"/>
              <a:chExt cx="571504" cy="214314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 rot="5400000">
                <a:off x="1845447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5400000">
                <a:off x="2416951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5400000">
                <a:off x="2131199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직선 연결선 137"/>
            <p:cNvCxnSpPr/>
            <p:nvPr/>
          </p:nvCxnSpPr>
          <p:spPr>
            <a:xfrm rot="5400000">
              <a:off x="9024965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5400000">
              <a:off x="8739214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2238356" y="3675221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809860" y="342900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Zone</a:t>
            </a:r>
          </a:p>
        </p:txBody>
      </p:sp>
      <p:cxnSp>
        <p:nvCxnSpPr>
          <p:cNvPr id="172" name="직선 연결선 171"/>
          <p:cNvCxnSpPr/>
          <p:nvPr/>
        </p:nvCxnSpPr>
        <p:spPr>
          <a:xfrm rot="5400000">
            <a:off x="1880604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rot="5400000">
            <a:off x="3023612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rot="5400000">
            <a:off x="4738124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rot="5400000">
            <a:off x="5595380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>
            <a:off x="6452636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rot="5400000">
            <a:off x="7309891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rot="5400000">
            <a:off x="8167148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rot="5400000">
            <a:off x="9024403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174"/>
          <p:cNvGrpSpPr/>
          <p:nvPr/>
        </p:nvGrpSpPr>
        <p:grpSpPr>
          <a:xfrm>
            <a:off x="1952604" y="3460907"/>
            <a:ext cx="7143799" cy="144000"/>
            <a:chOff x="1952604" y="4071942"/>
            <a:chExt cx="7143799" cy="142876"/>
          </a:xfrm>
        </p:grpSpPr>
        <p:cxnSp>
          <p:nvCxnSpPr>
            <p:cNvPr id="204" name="직선 연결선 203"/>
            <p:cNvCxnSpPr/>
            <p:nvPr/>
          </p:nvCxnSpPr>
          <p:spPr>
            <a:xfrm rot="5400000">
              <a:off x="1881166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5400000">
              <a:off x="3881429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5400000">
              <a:off x="5595942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rot="5400000">
              <a:off x="7310454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5400000">
              <a:off x="9024965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직선 연결선 206"/>
          <p:cNvCxnSpPr/>
          <p:nvPr/>
        </p:nvCxnSpPr>
        <p:spPr>
          <a:xfrm rot="5400000">
            <a:off x="3880867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310322" y="342900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Zone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238488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095744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810256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67512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524768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382024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8024834" y="342900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Zone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595810" y="342900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Zone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53000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9" name="왼쪽/오른쪽 화살표 218"/>
          <p:cNvSpPr/>
          <p:nvPr/>
        </p:nvSpPr>
        <p:spPr>
          <a:xfrm>
            <a:off x="1952604" y="3318031"/>
            <a:ext cx="3714776" cy="71438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3309926" y="3071810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Random writes</a:t>
            </a:r>
            <a:endParaRPr lang="ko-KR" altLang="en-US" sz="1000" dirty="0"/>
          </a:p>
        </p:txBody>
      </p:sp>
      <p:sp>
        <p:nvSpPr>
          <p:cNvPr id="221" name="왼쪽/오른쪽 화살표 220"/>
          <p:cNvSpPr/>
          <p:nvPr/>
        </p:nvSpPr>
        <p:spPr>
          <a:xfrm>
            <a:off x="5667380" y="3318031"/>
            <a:ext cx="3429024" cy="71438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6810388" y="3071810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Sequential writes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Design of F2FS </a:t>
            </a:r>
            <a:r>
              <a:rPr lang="en-US" altLang="ko-KR" sz="2200" dirty="0" smtClean="0">
                <a:solidFill>
                  <a:prstClr val="white">
                    <a:lumMod val="95000"/>
                  </a:prstClr>
                </a:solidFill>
              </a:rPr>
              <a:t>(Index Structure)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113568" y="1412776"/>
            <a:ext cx="390043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CP</a:t>
            </a:r>
            <a:endParaRPr lang="ko-KR" altLang="en-US" sz="1400" kern="0" dirty="0" smtClean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6425" y="1412776"/>
            <a:ext cx="390043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SB</a:t>
            </a:r>
            <a:endParaRPr lang="ko-KR" altLang="en-US" sz="1400" kern="0" dirty="0" smtClean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84995" y="1422563"/>
            <a:ext cx="608478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NAT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1364" y="1924812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Dir </a:t>
            </a:r>
            <a:r>
              <a:rPr lang="en-US" altLang="ko-KR" sz="1400" b="0" dirty="0" err="1" smtClean="0">
                <a:solidFill>
                  <a:prstClr val="white"/>
                </a:solidFill>
              </a:rPr>
              <a:t>Inode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63422" y="2214554"/>
            <a:ext cx="1404156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Directory data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63422" y="3071810"/>
            <a:ext cx="1404156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File data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7183" y="3714752"/>
            <a:ext cx="1404156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prstClr val="white"/>
                </a:solidFill>
              </a:rPr>
              <a:t>Indirect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prstClr val="white"/>
                </a:solidFill>
              </a:rPr>
              <a:t>Node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6512" y="4395212"/>
            <a:ext cx="1404156" cy="6768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Segment Summary</a:t>
            </a:r>
          </a:p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(SSA)</a:t>
            </a: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6512" y="3828722"/>
            <a:ext cx="14041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kern="0" dirty="0" smtClean="0">
                <a:solidFill>
                  <a:prstClr val="white"/>
                </a:solidFill>
              </a:rPr>
              <a:t>Segment Info. Table (SIT)</a:t>
            </a:r>
            <a:endParaRPr lang="ko-KR" altLang="en-US" sz="1400" kern="0" dirty="0" smtClean="0">
              <a:solidFill>
                <a:prstClr val="white"/>
              </a:solidFill>
            </a:endParaRPr>
          </a:p>
        </p:txBody>
      </p:sp>
      <p:cxnSp>
        <p:nvCxnSpPr>
          <p:cNvPr id="16" name="Shape 15"/>
          <p:cNvCxnSpPr>
            <a:stCxn id="5" idx="3"/>
            <a:endCxn id="6" idx="1"/>
          </p:cNvCxnSpPr>
          <p:nvPr/>
        </p:nvCxnSpPr>
        <p:spPr>
          <a:xfrm>
            <a:off x="2193473" y="1674591"/>
            <a:ext cx="1187891" cy="5022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6" idx="3"/>
            <a:endCxn id="7" idx="1"/>
          </p:cNvCxnSpPr>
          <p:nvPr/>
        </p:nvCxnSpPr>
        <p:spPr>
          <a:xfrm>
            <a:off x="4785520" y="2176840"/>
            <a:ext cx="977902" cy="289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381364" y="2714620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File </a:t>
            </a:r>
            <a:r>
              <a:rPr lang="en-US" altLang="ko-KR" sz="1400" b="0" dirty="0" err="1" smtClean="0">
                <a:solidFill>
                  <a:prstClr val="white"/>
                </a:solidFill>
              </a:rPr>
              <a:t>Inode</a:t>
            </a:r>
            <a:endParaRPr lang="ko-KR" altLang="en-US" sz="1400" b="0" dirty="0">
              <a:solidFill>
                <a:prstClr val="white"/>
              </a:solidFill>
            </a:endParaRPr>
          </a:p>
        </p:txBody>
      </p:sp>
      <p:cxnSp>
        <p:nvCxnSpPr>
          <p:cNvPr id="24" name="Shape 23"/>
          <p:cNvCxnSpPr>
            <a:stCxn id="5" idx="3"/>
            <a:endCxn id="23" idx="1"/>
          </p:cNvCxnSpPr>
          <p:nvPr/>
        </p:nvCxnSpPr>
        <p:spPr>
          <a:xfrm>
            <a:off x="2193473" y="1674591"/>
            <a:ext cx="1187891" cy="12920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18"/>
          <p:cNvCxnSpPr>
            <a:stCxn id="23" idx="3"/>
            <a:endCxn id="8" idx="1"/>
          </p:cNvCxnSpPr>
          <p:nvPr/>
        </p:nvCxnSpPr>
        <p:spPr>
          <a:xfrm>
            <a:off x="4785520" y="2966648"/>
            <a:ext cx="977902" cy="3571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849347" y="3089366"/>
            <a:ext cx="1404156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File data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cxnSp>
        <p:nvCxnSpPr>
          <p:cNvPr id="34" name="Shape 18"/>
          <p:cNvCxnSpPr>
            <a:stCxn id="5" idx="3"/>
            <a:endCxn id="10" idx="1"/>
          </p:cNvCxnSpPr>
          <p:nvPr/>
        </p:nvCxnSpPr>
        <p:spPr>
          <a:xfrm>
            <a:off x="2193473" y="1674591"/>
            <a:ext cx="1893710" cy="2292189"/>
          </a:xfrm>
          <a:prstGeom prst="bentConnector3">
            <a:avLst>
              <a:gd name="adj1" fmla="val 31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18"/>
          <p:cNvCxnSpPr>
            <a:endCxn id="33" idx="2"/>
          </p:cNvCxnSpPr>
          <p:nvPr/>
        </p:nvCxnSpPr>
        <p:spPr>
          <a:xfrm flipV="1">
            <a:off x="7667644" y="3593422"/>
            <a:ext cx="883781" cy="8398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52146" y="31045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prstClr val="black"/>
                </a:solidFill>
                <a:latin typeface="+mn-lt"/>
                <a:ea typeface="+mn-ea"/>
              </a:rPr>
              <a:t>…</a:t>
            </a:r>
            <a:endParaRPr lang="ko-KR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42" name="Shape 23"/>
          <p:cNvCxnSpPr>
            <a:stCxn id="3" idx="2"/>
            <a:endCxn id="13" idx="0"/>
          </p:cNvCxnSpPr>
          <p:nvPr/>
        </p:nvCxnSpPr>
        <p:spPr>
          <a:xfrm rot="5400000">
            <a:off x="352645" y="2872777"/>
            <a:ext cx="1911890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09794" y="4549983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Used for cleaning</a:t>
            </a:r>
            <a:endParaRPr lang="ko-KR" altLang="en-US" sz="14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4490" y="880811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Fixed location w/ locality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57" name="왼쪽 중괄호 56"/>
          <p:cNvSpPr/>
          <p:nvPr/>
        </p:nvSpPr>
        <p:spPr>
          <a:xfrm rot="10800000">
            <a:off x="2041626" y="3890949"/>
            <a:ext cx="312035" cy="1008112"/>
          </a:xfrm>
          <a:prstGeom prst="leftBrace">
            <a:avLst>
              <a:gd name="adj1" fmla="val 74665"/>
              <a:gd name="adj2" fmla="val 223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왼쪽 중괄호 58"/>
          <p:cNvSpPr/>
          <p:nvPr/>
        </p:nvSpPr>
        <p:spPr>
          <a:xfrm rot="5400000">
            <a:off x="1293018" y="469791"/>
            <a:ext cx="191180" cy="1645103"/>
          </a:xfrm>
          <a:prstGeom prst="leftBrace">
            <a:avLst>
              <a:gd name="adj1" fmla="val 21512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9066" y="888978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</a:rPr>
              <a:t>Multiple logs</a:t>
            </a: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31" name="왼쪽 중괄호 30"/>
          <p:cNvSpPr/>
          <p:nvPr/>
        </p:nvSpPr>
        <p:spPr>
          <a:xfrm rot="5400000">
            <a:off x="6032490" y="-1924582"/>
            <a:ext cx="221503" cy="6464173"/>
          </a:xfrm>
          <a:prstGeom prst="leftBrace">
            <a:avLst>
              <a:gd name="adj1" fmla="val 7295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black"/>
              </a:solidFill>
            </a:endParaRPr>
          </a:p>
        </p:txBody>
      </p:sp>
      <p:cxnSp>
        <p:nvCxnSpPr>
          <p:cNvPr id="64" name="Shape 18"/>
          <p:cNvCxnSpPr>
            <a:stCxn id="23" idx="2"/>
            <a:endCxn id="10" idx="0"/>
          </p:cNvCxnSpPr>
          <p:nvPr/>
        </p:nvCxnSpPr>
        <p:spPr>
          <a:xfrm rot="16200000" flipH="1">
            <a:off x="4188313" y="3113804"/>
            <a:ext cx="496076" cy="7058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7798550" y="2995242"/>
            <a:ext cx="1512168" cy="648072"/>
            <a:chOff x="3800872" y="4560608"/>
            <a:chExt cx="1512168" cy="648072"/>
          </a:xfrm>
        </p:grpSpPr>
        <p:pic>
          <p:nvPicPr>
            <p:cNvPr id="39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0607" y="4704623"/>
              <a:ext cx="302433" cy="301914"/>
            </a:xfrm>
            <a:prstGeom prst="rect">
              <a:avLst/>
            </a:prstGeom>
            <a:noFill/>
          </p:spPr>
        </p:pic>
        <p:sp>
          <p:nvSpPr>
            <p:cNvPr id="40" name="모서리가 둥근 직사각형 39"/>
            <p:cNvSpPr/>
            <p:nvPr/>
          </p:nvSpPr>
          <p:spPr>
            <a:xfrm>
              <a:off x="3800872" y="4560608"/>
              <a:ext cx="1512168" cy="64807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095348" y="1357298"/>
            <a:ext cx="1228733" cy="642942"/>
            <a:chOff x="3800872" y="4560608"/>
            <a:chExt cx="1625580" cy="648072"/>
          </a:xfrm>
        </p:grpSpPr>
        <p:pic>
          <p:nvPicPr>
            <p:cNvPr id="48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24019" y="4704624"/>
              <a:ext cx="302433" cy="301914"/>
            </a:xfrm>
            <a:prstGeom prst="rect">
              <a:avLst/>
            </a:prstGeom>
            <a:noFill/>
          </p:spPr>
        </p:pic>
        <p:sp>
          <p:nvSpPr>
            <p:cNvPr id="49" name="모서리가 둥근 직사각형 48"/>
            <p:cNvSpPr/>
            <p:nvPr/>
          </p:nvSpPr>
          <p:spPr>
            <a:xfrm>
              <a:off x="3800872" y="4560608"/>
              <a:ext cx="1512168" cy="64807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  <p:pic>
          <p:nvPicPr>
            <p:cNvPr id="50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73425" y="4704624"/>
              <a:ext cx="302433" cy="301914"/>
            </a:xfrm>
            <a:prstGeom prst="rect">
              <a:avLst/>
            </a:prstGeom>
            <a:noFill/>
          </p:spPr>
        </p:pic>
      </p:grpSp>
      <p:sp>
        <p:nvSpPr>
          <p:cNvPr id="58" name="직사각형 57"/>
          <p:cNvSpPr/>
          <p:nvPr/>
        </p:nvSpPr>
        <p:spPr>
          <a:xfrm>
            <a:off x="2846766" y="5711026"/>
            <a:ext cx="4680520" cy="5040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89954" y="5711026"/>
            <a:ext cx="234026" cy="5040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87162" y="5711026"/>
            <a:ext cx="234026" cy="504056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400" kern="0">
              <a:solidFill>
                <a:prstClr val="white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10827" y="5711026"/>
            <a:ext cx="234026" cy="50405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400" kern="0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09992" y="5711026"/>
            <a:ext cx="234026" cy="50405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58606" y="5711026"/>
            <a:ext cx="234026" cy="5040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38126" y="5711026"/>
            <a:ext cx="234026" cy="504056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400" kern="0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39384" y="5711026"/>
            <a:ext cx="234026" cy="50405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400" kern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47394" y="5711026"/>
            <a:ext cx="234026" cy="50405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197749" y="5711026"/>
            <a:ext cx="234026" cy="504056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4" name="오른쪽 화살표 83"/>
          <p:cNvSpPr/>
          <p:nvPr/>
        </p:nvSpPr>
        <p:spPr bwMode="auto">
          <a:xfrm>
            <a:off x="3816671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970557" y="5711026"/>
            <a:ext cx="23402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6" name="오른쪽 화살표 85"/>
          <p:cNvSpPr/>
          <p:nvPr/>
        </p:nvSpPr>
        <p:spPr bwMode="auto">
          <a:xfrm>
            <a:off x="4430458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sp>
        <p:nvSpPr>
          <p:cNvPr id="87" name="오른쪽 화살표 86"/>
          <p:cNvSpPr/>
          <p:nvPr/>
        </p:nvSpPr>
        <p:spPr bwMode="auto">
          <a:xfrm>
            <a:off x="5645568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sp>
        <p:nvSpPr>
          <p:cNvPr id="88" name="오른쪽 화살표 87"/>
          <p:cNvSpPr/>
          <p:nvPr/>
        </p:nvSpPr>
        <p:spPr bwMode="auto">
          <a:xfrm>
            <a:off x="6287846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rot="10800000">
            <a:off x="666720" y="5286388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7596206" y="5143512"/>
            <a:ext cx="1928826" cy="57150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7132896" y="5711026"/>
            <a:ext cx="234026" cy="5040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901548" y="5711026"/>
            <a:ext cx="234026" cy="504056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400" kern="0">
              <a:solidFill>
                <a:prstClr val="white"/>
              </a:solidFill>
            </a:endParaRPr>
          </a:p>
        </p:txBody>
      </p:sp>
      <p:sp>
        <p:nvSpPr>
          <p:cNvPr id="110" name="오른쪽 화살표 109"/>
          <p:cNvSpPr/>
          <p:nvPr/>
        </p:nvSpPr>
        <p:spPr bwMode="auto">
          <a:xfrm>
            <a:off x="6930788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982331" y="5711026"/>
            <a:ext cx="234026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 dirty="0" smtClean="0">
              <a:solidFill>
                <a:prstClr val="white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210888" y="5711026"/>
            <a:ext cx="234026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 dirty="0" smtClean="0">
              <a:solidFill>
                <a:prstClr val="white"/>
              </a:solidFill>
            </a:endParaRPr>
          </a:p>
        </p:txBody>
      </p:sp>
      <p:sp>
        <p:nvSpPr>
          <p:cNvPr id="113" name="오른쪽 화살표 112"/>
          <p:cNvSpPr/>
          <p:nvPr/>
        </p:nvSpPr>
        <p:spPr bwMode="auto">
          <a:xfrm>
            <a:off x="5001962" y="5885550"/>
            <a:ext cx="451104" cy="1143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158885" y="4281126"/>
            <a:ext cx="14041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Direct</a:t>
            </a:r>
          </a:p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Node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096008" y="4209688"/>
            <a:ext cx="1571636" cy="648072"/>
            <a:chOff x="3741404" y="4560608"/>
            <a:chExt cx="1571636" cy="648072"/>
          </a:xfrm>
        </p:grpSpPr>
        <p:pic>
          <p:nvPicPr>
            <p:cNvPr id="119" name="Picture 2" descr="C:\Users\Joo Young Hwang\AppData\Local\Microsoft\Windows\Temporary Internet Files\Content.IE5\0RVC556O\MC9004347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0607" y="4704623"/>
              <a:ext cx="302433" cy="301914"/>
            </a:xfrm>
            <a:prstGeom prst="rect">
              <a:avLst/>
            </a:prstGeom>
            <a:noFill/>
          </p:spPr>
        </p:pic>
        <p:sp>
          <p:nvSpPr>
            <p:cNvPr id="120" name="모서리가 둥근 직사각형 119"/>
            <p:cNvSpPr/>
            <p:nvPr/>
          </p:nvSpPr>
          <p:spPr>
            <a:xfrm>
              <a:off x="3741404" y="4560608"/>
              <a:ext cx="1512168" cy="648072"/>
            </a:xfrm>
            <a:prstGeom prst="roundRect">
              <a:avLst/>
            </a:prstGeom>
            <a:noFill/>
            <a:ln w="1905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600" b="0">
                <a:solidFill>
                  <a:prstClr val="white"/>
                </a:solidFill>
              </a:endParaRPr>
            </a:p>
          </p:txBody>
        </p:sp>
      </p:grpSp>
      <p:cxnSp>
        <p:nvCxnSpPr>
          <p:cNvPr id="127" name="Shape 18"/>
          <p:cNvCxnSpPr>
            <a:stCxn id="10" idx="3"/>
            <a:endCxn id="117" idx="0"/>
          </p:cNvCxnSpPr>
          <p:nvPr/>
        </p:nvCxnSpPr>
        <p:spPr>
          <a:xfrm>
            <a:off x="5491339" y="3966780"/>
            <a:ext cx="1369624" cy="31434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8"/>
          <p:cNvCxnSpPr>
            <a:stCxn id="49" idx="3"/>
            <a:endCxn id="117" idx="1"/>
          </p:cNvCxnSpPr>
          <p:nvPr/>
        </p:nvCxnSpPr>
        <p:spPr>
          <a:xfrm>
            <a:off x="2238356" y="1678769"/>
            <a:ext cx="3920529" cy="2854385"/>
          </a:xfrm>
          <a:prstGeom prst="bentConnector3">
            <a:avLst>
              <a:gd name="adj1" fmla="val 140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70427" y="4929198"/>
            <a:ext cx="2254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Direct node blocks for dir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</a:rPr>
              <a:t>Direct node blocks for file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Indirect node blocks</a:t>
            </a:r>
            <a:endParaRPr lang="ko-KR" altLang="en-US" sz="14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24570" y="4929198"/>
            <a:ext cx="1348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Dir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</a:rPr>
              <a:t>File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Cleaning data</a:t>
            </a:r>
            <a:endParaRPr lang="ko-KR" altLang="en-US" sz="14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for Big Data</a:t>
            </a:r>
          </a:p>
          <a:p>
            <a:pPr lvl="1"/>
            <a:r>
              <a:rPr lang="en-US" altLang="ko-KR" sz="1400" dirty="0" smtClean="0"/>
              <a:t>Application View</a:t>
            </a:r>
          </a:p>
          <a:p>
            <a:pPr lvl="1"/>
            <a:r>
              <a:rPr lang="en-US" altLang="ko-KR" sz="1400" dirty="0" smtClean="0"/>
              <a:t>System View</a:t>
            </a:r>
          </a:p>
          <a:p>
            <a:pPr lvl="1"/>
            <a:r>
              <a:rPr lang="en-US" altLang="ko-KR" sz="1400" dirty="0" smtClean="0"/>
              <a:t>Storage View</a:t>
            </a:r>
          </a:p>
          <a:p>
            <a:r>
              <a:rPr lang="en-US" altLang="ko-KR" dirty="0" smtClean="0"/>
              <a:t>Flash-Friendly File System (F2FS)</a:t>
            </a:r>
          </a:p>
          <a:p>
            <a:r>
              <a:rPr lang="en-US" altLang="ko-KR" dirty="0" smtClean="0"/>
              <a:t>Design of F2FS</a:t>
            </a:r>
          </a:p>
          <a:p>
            <a:r>
              <a:rPr lang="en-US" altLang="ko-KR" dirty="0" smtClean="0"/>
              <a:t>Performance Evaluation</a:t>
            </a:r>
          </a:p>
          <a:p>
            <a:r>
              <a:rPr lang="en-US" altLang="ko-KR" dirty="0" smtClean="0"/>
              <a:t>Summary</a:t>
            </a: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prstClr val="white">
                    <a:lumMod val="95000"/>
                  </a:prstClr>
                </a:solidFill>
              </a:rPr>
              <a:t>Design of F2FS </a:t>
            </a:r>
            <a:r>
              <a:rPr lang="en-US" altLang="ko-KR" sz="2200" dirty="0" smtClean="0">
                <a:solidFill>
                  <a:prstClr val="white">
                    <a:lumMod val="95000"/>
                  </a:prstClr>
                </a:solidFill>
              </a:rPr>
              <a:t>(Cleaning Process)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Background cleaning process</a:t>
            </a:r>
          </a:p>
          <a:p>
            <a:pPr lvl="1"/>
            <a:r>
              <a:rPr lang="en-US" altLang="ko-KR" dirty="0" smtClean="0"/>
              <a:t>A kernel thread doing the cleaning job periodically at idle time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Victim selection policies</a:t>
            </a:r>
          </a:p>
          <a:p>
            <a:pPr lvl="1"/>
            <a:r>
              <a:rPr lang="en-US" altLang="ko-KR" dirty="0" smtClean="0"/>
              <a:t>Greedy algorithm for foreground cleaning job</a:t>
            </a:r>
          </a:p>
          <a:p>
            <a:pPr lvl="1"/>
            <a:r>
              <a:rPr lang="en-US" altLang="ko-KR" dirty="0" smtClean="0"/>
              <a:t>Cost-benefit algorithm for background cleaning job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Block allocation policy</a:t>
            </a:r>
          </a:p>
          <a:p>
            <a:pPr lvl="1"/>
            <a:r>
              <a:rPr lang="en-US" altLang="ko-KR" dirty="0" smtClean="0"/>
              <a:t>Threaded logging</a:t>
            </a:r>
          </a:p>
          <a:p>
            <a:pPr lvl="2"/>
            <a:r>
              <a:rPr lang="en-US" altLang="ko-KR" dirty="0" smtClean="0"/>
              <a:t>Reuse obsolete blocks without cleaning operations</a:t>
            </a:r>
          </a:p>
          <a:p>
            <a:pPr lvl="2"/>
            <a:r>
              <a:rPr lang="en-US" altLang="ko-KR" dirty="0" smtClean="0"/>
              <a:t>Cause random writes</a:t>
            </a:r>
          </a:p>
          <a:p>
            <a:pPr lvl="1"/>
            <a:r>
              <a:rPr lang="en-US" altLang="ko-KR" dirty="0" smtClean="0"/>
              <a:t>Copy-and-compaction</a:t>
            </a:r>
          </a:p>
          <a:p>
            <a:pPr lvl="2"/>
            <a:r>
              <a:rPr lang="en-US" altLang="ko-KR" dirty="0" smtClean="0"/>
              <a:t>Need cleaning operations with some latency</a:t>
            </a:r>
          </a:p>
          <a:p>
            <a:pPr lvl="2"/>
            <a:r>
              <a:rPr lang="en-US" altLang="ko-KR" dirty="0" smtClean="0"/>
              <a:t>Cause no random writes</a:t>
            </a:r>
          </a:p>
          <a:p>
            <a:pPr lvl="1"/>
            <a:r>
              <a:rPr lang="en-US" altLang="ko-KR" dirty="0" smtClean="0"/>
              <a:t>Adaptive logging</a:t>
            </a:r>
          </a:p>
          <a:p>
            <a:pPr lvl="2"/>
            <a:r>
              <a:rPr lang="en-US" altLang="ko-KR" dirty="0" smtClean="0"/>
              <a:t>Normally, copy-and-compaction is adopted</a:t>
            </a:r>
          </a:p>
          <a:p>
            <a:pPr lvl="2"/>
            <a:r>
              <a:rPr lang="en-US" altLang="ko-KR" dirty="0" smtClean="0"/>
              <a:t>If there is not enough free space, the policy is dynamically changed to threaded logging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prstClr val="white">
                    <a:lumMod val="95000"/>
                  </a:prstClr>
                </a:solidFill>
              </a:rPr>
              <a:t>Cleaning Performance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Background cleaning process</a:t>
            </a:r>
          </a:p>
          <a:p>
            <a:pPr lvl="1"/>
            <a:r>
              <a:rPr lang="en-US" altLang="ko-KR" dirty="0" smtClean="0"/>
              <a:t>A kernel thread doing the cleaning job periodically at idle time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Victim selection policies</a:t>
            </a:r>
          </a:p>
          <a:p>
            <a:pPr lvl="1"/>
            <a:r>
              <a:rPr lang="en-US" altLang="ko-KR" dirty="0" smtClean="0"/>
              <a:t>Greedy algorithm for foreground cleaning job</a:t>
            </a:r>
          </a:p>
          <a:p>
            <a:pPr lvl="1"/>
            <a:r>
              <a:rPr lang="en-US" altLang="ko-KR" dirty="0" smtClean="0"/>
              <a:t>Cost-benefit algorithm for background cleaning job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4688" y="2924944"/>
            <a:ext cx="5643602" cy="3500462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233192" y="5319968"/>
            <a:ext cx="1143008" cy="21431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Adaptive Logging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Setup</a:t>
            </a:r>
          </a:p>
          <a:p>
            <a:pPr lvl="1"/>
            <a:r>
              <a:rPr lang="en-US" altLang="ko-KR" dirty="0" smtClean="0"/>
              <a:t>Embedded system with </a:t>
            </a:r>
            <a:r>
              <a:rPr lang="en-US" altLang="ko-KR" dirty="0" err="1" smtClean="0"/>
              <a:t>eMMC</a:t>
            </a:r>
            <a:r>
              <a:rPr lang="en-US" altLang="ko-KR" dirty="0" smtClean="0"/>
              <a:t> 12GB partition</a:t>
            </a:r>
          </a:p>
          <a:p>
            <a:pPr lvl="1"/>
            <a:r>
              <a:rPr lang="en-US" altLang="ko-KR" dirty="0" err="1" smtClean="0"/>
              <a:t>Iozone</a:t>
            </a:r>
            <a:r>
              <a:rPr lang="en-US" altLang="ko-KR" dirty="0" smtClean="0"/>
              <a:t> random write tests on Several 1GB files</a:t>
            </a:r>
          </a:p>
          <a:p>
            <a:pPr lvl="1"/>
            <a:r>
              <a:rPr lang="en-US" altLang="ko-KR" dirty="0" smtClean="0"/>
              <a:t>ext4 shows about 4,000 KB/s continuously</a:t>
            </a:r>
          </a:p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786" y="2714620"/>
            <a:ext cx="7500990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Performance Evaluation </a:t>
            </a:r>
            <a:r>
              <a:rPr lang="en-US" altLang="ko-KR" sz="2200" dirty="0" smtClean="0"/>
              <a:t>(micro benchmark)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8686" y="906645"/>
            <a:ext cx="485778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66720" y="1428736"/>
          <a:ext cx="3571900" cy="1571635"/>
        </p:xfrm>
        <a:graphic>
          <a:graphicData uri="http://schemas.openxmlformats.org/drawingml/2006/table">
            <a:tbl>
              <a:tblPr/>
              <a:tblGrid>
                <a:gridCol w="1214446"/>
                <a:gridCol w="2357454"/>
              </a:tblGrid>
              <a:tr h="31432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latin typeface="+mn-lt"/>
                          <a:ea typeface="바탕"/>
                        </a:rPr>
                        <a:t>CPU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+mn-lt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lt"/>
                          <a:ea typeface="바탕"/>
                        </a:rPr>
                        <a:t>ARM Coretex-A9 1.2GHz</a:t>
                      </a:r>
                      <a:endParaRPr lang="ko-KR" sz="1400" kern="100" dirty="0">
                        <a:latin typeface="+mn-lt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latin typeface="+mn-lt"/>
                          <a:ea typeface="바탕"/>
                        </a:rPr>
                        <a:t>DRAM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+mn-lt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lt"/>
                          <a:ea typeface="바탕"/>
                        </a:rPr>
                        <a:t>1GB</a:t>
                      </a:r>
                      <a:endParaRPr lang="ko-KR" sz="1400" kern="100" dirty="0">
                        <a:latin typeface="+mn-lt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latin typeface="+mn-lt"/>
                          <a:ea typeface="바탕"/>
                        </a:rPr>
                        <a:t>Storage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+mn-lt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lt"/>
                          <a:ea typeface="바탕"/>
                        </a:rPr>
                        <a:t>Samsung </a:t>
                      </a:r>
                      <a:r>
                        <a:rPr lang="en-US" sz="1400" kern="100" dirty="0" err="1">
                          <a:latin typeface="+mn-lt"/>
                          <a:ea typeface="바탕"/>
                        </a:rPr>
                        <a:t>eMMC</a:t>
                      </a:r>
                      <a:r>
                        <a:rPr lang="en-US" sz="1400" kern="100" dirty="0">
                          <a:latin typeface="+mn-lt"/>
                          <a:ea typeface="바탕"/>
                        </a:rPr>
                        <a:t> </a:t>
                      </a:r>
                      <a:r>
                        <a:rPr lang="en-US" sz="1400" kern="100" dirty="0" smtClean="0">
                          <a:latin typeface="+mn-lt"/>
                          <a:ea typeface="바탕"/>
                        </a:rPr>
                        <a:t>64GB</a:t>
                      </a:r>
                      <a:endParaRPr lang="ko-KR" sz="1400" kern="100" dirty="0">
                        <a:latin typeface="+mn-lt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latin typeface="+mn-lt"/>
                          <a:ea typeface="바탕"/>
                        </a:rPr>
                        <a:t>Kernel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+mn-lt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b="1" i="1" kern="100" dirty="0">
                          <a:solidFill>
                            <a:srgbClr val="FF0000"/>
                          </a:solidFill>
                          <a:latin typeface="+mn-lt"/>
                          <a:ea typeface="바탕"/>
                        </a:rPr>
                        <a:t>Linux 3.3</a:t>
                      </a:r>
                      <a:endParaRPr lang="ko-KR" sz="1400" kern="100" dirty="0">
                        <a:latin typeface="+mn-lt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latin typeface="+mn-lt"/>
                          <a:ea typeface="바탕"/>
                        </a:rPr>
                        <a:t>Partition Size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+mn-lt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b="1" i="1" kern="100" dirty="0">
                          <a:solidFill>
                            <a:srgbClr val="FF0000"/>
                          </a:solidFill>
                          <a:latin typeface="+mn-lt"/>
                          <a:ea typeface="바탕"/>
                        </a:rPr>
                        <a:t>12 GB</a:t>
                      </a:r>
                      <a:endParaRPr lang="ko-KR" sz="1400" kern="100" dirty="0">
                        <a:latin typeface="+mn-lt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56" y="3714752"/>
            <a:ext cx="4276240" cy="2286016"/>
          </a:xfrm>
          <a:prstGeom prst="rect">
            <a:avLst/>
          </a:prstGeom>
          <a:noFill/>
        </p:spPr>
      </p:pic>
      <p:pic>
        <p:nvPicPr>
          <p:cNvPr id="10" name="그림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7248" y="3714752"/>
            <a:ext cx="485778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10389" y="3406975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en-US" altLang="ko-KR" sz="1400" b="1" dirty="0" err="1" smtClean="0"/>
              <a:t>iozone</a:t>
            </a:r>
            <a:r>
              <a:rPr lang="en-US" altLang="ko-KR" sz="1400" b="1" dirty="0" smtClean="0"/>
              <a:t> ]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38290" y="6000768"/>
            <a:ext cx="125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en-US" altLang="ko-KR" sz="1400" b="1" dirty="0" err="1" smtClean="0"/>
              <a:t>fs_mark</a:t>
            </a:r>
            <a:r>
              <a:rPr lang="en-US" altLang="ko-KR" sz="1400" b="1" dirty="0" smtClean="0"/>
              <a:t> ]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38950" y="6009521"/>
            <a:ext cx="125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 bonnie++ ]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52538" y="1071546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 System Specification ]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Performance Evaluation </a:t>
            </a:r>
            <a:r>
              <a:rPr lang="en-US" altLang="ko-KR" sz="2200" dirty="0" smtClean="0"/>
              <a:t>(Galaxy S2)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6507" y="1316258"/>
          <a:ext cx="5850651" cy="3267075"/>
        </p:xfrm>
        <a:graphic>
          <a:graphicData uri="http://schemas.openxmlformats.org/drawingml/2006/table">
            <a:tbl>
              <a:tblPr/>
              <a:tblGrid>
                <a:gridCol w="2652295"/>
                <a:gridCol w="1014113"/>
                <a:gridCol w="1014113"/>
                <a:gridCol w="1170130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ext4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f2fs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Overall(sec)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40.76 (0.98)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33.57 (2.01)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7.18(17.62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1000 INSERTs(sec)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20.59 (0.9)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11.96 (1.82)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-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8.63(41.93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25000 INSERTs in a transaction(sec)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1.79 (0.08)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1.71 (0.01)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-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0.08(4.48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25000 INSERTs into an </a:t>
                      </a:r>
                      <a:r>
                        <a:rPr lang="en-US" sz="1000" b="0" i="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indexable</a:t>
                      </a:r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 table in a transaction(sec)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1.79 (0.08)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1.75 (0.03)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-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0.03(1.9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100 SELECTs without an index(sec)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0.08 (0.04)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0.05 (0.02)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-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0.03(34.21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100 SELECTs on a string comparison(sec)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0.07 (0.02)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0.15 (0.21)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0.08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(-108.33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Creating an index(sec)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0.82 (0.04)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0.94 (0.09)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0.12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(-14.08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5000 SELECTs with an index(sec)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1.47 (0.11)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1.54 (0.06)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0.07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(-4.75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1000 UPDATEs without an index(sec)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4.48 (0.04)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4.48 (0.12)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0(0%)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25000 UPDATEs with an index(sec)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3.99 (0.08)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4.14 (0.18)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0.15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(-3.81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INSERTs from a SELECT(sec)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1.62 (0.15)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1.81 (0.27)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0.19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(-11.7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DELETE without an index(sec)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1.47 (0.25)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2.02 (0.43)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0.55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(-37.41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DELETE with an index(sec)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1.43 (0.26)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1.64 (0.3)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0.21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(-14.85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DROP TABLE(sec)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1.16 (0.11)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1.48 (0.2)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0.31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(-26.98</a:t>
                      </a:r>
                      <a:r>
                        <a:rPr lang="en-US" altLang="ko-KR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6506" y="4661368"/>
          <a:ext cx="5850650" cy="1695450"/>
        </p:xfrm>
        <a:graphic>
          <a:graphicData uri="http://schemas.openxmlformats.org/drawingml/2006/table">
            <a:tbl>
              <a:tblPr/>
              <a:tblGrid>
                <a:gridCol w="2207241"/>
                <a:gridCol w="1081694"/>
                <a:gridCol w="1081694"/>
                <a:gridCol w="1480021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ext4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f2fs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Sequential Read(MB/s)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41.58 (2.72)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41.78 (2.05)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0.2(0.48%)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Sequential Write(MB/s)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4.81 (1.19)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5.63 (1.15)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0.82(17.05%)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Random Read(MB/s)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3.39 (0.06)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3.46 (0.07)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0.07(2.12%)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Random Write(MB/s)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0.25 (0.01)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0.48 (0.01)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0.23(93.5%)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SQLite Insert(s)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15.05 (0.37)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16.63 (0.39)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1.58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(-10.5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SQLite Update(s)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6.28 (0.27)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3.51 (0.31)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2.77(44.16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SQLite Delete(s)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6.49 (0.19)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3.89 (0.56)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2.59(39.96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6506" y="812202"/>
          <a:ext cx="5850650" cy="438150"/>
        </p:xfrm>
        <a:graphic>
          <a:graphicData uri="http://schemas.openxmlformats.org/drawingml/2006/table">
            <a:tbl>
              <a:tblPr/>
              <a:tblGrid>
                <a:gridCol w="2207241"/>
                <a:gridCol w="1081694"/>
                <a:gridCol w="1081694"/>
                <a:gridCol w="1480021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ext4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f2fs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I/O Performance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3476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3724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248(7.13%)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18542" y="761680"/>
            <a:ext cx="1061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+mn-ea"/>
              </a:rPr>
              <a:t>Quadrant</a:t>
            </a:r>
            <a:endParaRPr lang="ko-KR" altLang="en-US" sz="16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30577" y="1244250"/>
            <a:ext cx="9733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/>
                <a:ea typeface="+mn-ea"/>
              </a:rPr>
              <a:t>RLBench</a:t>
            </a:r>
            <a:endParaRPr lang="ko-KR" altLang="en-US" sz="16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533" y="4578104"/>
            <a:ext cx="1323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/>
                <a:ea typeface="+mn-ea"/>
              </a:rPr>
              <a:t>Androbench</a:t>
            </a:r>
            <a:endParaRPr lang="ko-KR" altLang="en-US" sz="16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87026" y="1532282"/>
            <a:ext cx="1170130" cy="4320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4991" y="5924770"/>
            <a:ext cx="1482165" cy="2160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881826" y="1500174"/>
            <a:ext cx="2857520" cy="1000132"/>
          </a:xfrm>
          <a:prstGeom prst="wedgeRoundRectCallout">
            <a:avLst>
              <a:gd name="adj1" fmla="val -67974"/>
              <a:gd name="adj2" fmla="val -2397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Reduce total execution time by 18% over ext4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Reduce DB insertion time by 42% over ext4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881826" y="5500702"/>
            <a:ext cx="2857520" cy="714380"/>
          </a:xfrm>
          <a:prstGeom prst="wedgeRoundRectCallout">
            <a:avLst>
              <a:gd name="adj1" fmla="val -67305"/>
              <a:gd name="adj2" fmla="val 2470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white"/>
                </a:solidFill>
              </a:rPr>
              <a:t>Reduce DB update time by 44% over ext4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6881826" y="3980554"/>
            <a:ext cx="2857520" cy="734330"/>
          </a:xfrm>
          <a:prstGeom prst="wedgeRoundRectCallout">
            <a:avLst>
              <a:gd name="adj1" fmla="val -67178"/>
              <a:gd name="adj2" fmla="val 15657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prstClr val="white"/>
                </a:solidFill>
              </a:rPr>
              <a:t>Improve random write performance by 94%  over ext4</a:t>
            </a:r>
            <a:endParaRPr lang="en-US" altLang="ko-KR" sz="1400" b="0" dirty="0" smtClean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74991" y="5492722"/>
            <a:ext cx="1482165" cy="2160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Performance Evaluation </a:t>
            </a:r>
            <a:r>
              <a:rPr lang="en-US" altLang="ko-KR" sz="2200" dirty="0" smtClean="0"/>
              <a:t>(Galaxy S2)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Multi-tasking Scenario</a:t>
            </a:r>
          </a:p>
          <a:p>
            <a:pPr lvl="1"/>
            <a:r>
              <a:rPr lang="en-US" altLang="ko-KR" sz="1400" dirty="0" smtClean="0"/>
              <a:t>Run </a:t>
            </a:r>
            <a:r>
              <a:rPr lang="en-US" altLang="ko-KR" sz="1400" dirty="0" err="1" smtClean="0"/>
              <a:t>RLBench</a:t>
            </a:r>
            <a:r>
              <a:rPr lang="en-US" altLang="ko-KR" sz="1400" dirty="0" smtClean="0"/>
              <a:t> and file copying in background</a:t>
            </a:r>
          </a:p>
          <a:p>
            <a:pPr lvl="1"/>
            <a:r>
              <a:rPr lang="en-US" altLang="ko-KR" sz="1400" dirty="0" smtClean="0"/>
              <a:t>Measure video streaming latencies in foreground</a:t>
            </a:r>
          </a:p>
          <a:p>
            <a:pPr lvl="1"/>
            <a:r>
              <a:rPr lang="en-US" altLang="ko-KR" sz="1400" dirty="0" smtClean="0"/>
              <a:t>High latency may cause cracks in videos</a:t>
            </a:r>
          </a:p>
          <a:p>
            <a:r>
              <a:rPr lang="en-US" altLang="ko-KR" sz="1800" dirty="0" smtClean="0"/>
              <a:t>Results</a:t>
            </a:r>
          </a:p>
          <a:p>
            <a:pPr lvl="1"/>
            <a:r>
              <a:rPr lang="en-US" altLang="ko-KR" sz="1400" dirty="0" smtClean="0"/>
              <a:t>Ext4 shows a latency by up to 2.5s, and over 0.5s of latencies more than 10 times</a:t>
            </a:r>
          </a:p>
          <a:p>
            <a:pPr lvl="1"/>
            <a:r>
              <a:rPr lang="en-US" altLang="ko-KR" sz="1400" dirty="0" smtClean="0"/>
              <a:t>F2FS shows a latency by up to 0.35s</a:t>
            </a:r>
          </a:p>
        </p:txBody>
      </p:sp>
      <p:pic>
        <p:nvPicPr>
          <p:cNvPr id="6" name="그림 5" descr="f2fs_vs_ext4 - all - read_latency_normalize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118" t="4001" b="48887"/>
          <a:stretch>
            <a:fillRect/>
          </a:stretch>
        </p:blipFill>
        <p:spPr>
          <a:xfrm>
            <a:off x="903391" y="2873924"/>
            <a:ext cx="3480479" cy="3802846"/>
          </a:xfrm>
          <a:prstGeom prst="rect">
            <a:avLst/>
          </a:prstGeom>
        </p:spPr>
      </p:pic>
      <p:pic>
        <p:nvPicPr>
          <p:cNvPr id="7" name="그림 6" descr="f2fs_vs_ext4 - all - read_latency_normalize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118" t="52209"/>
          <a:stretch>
            <a:fillRect/>
          </a:stretch>
        </p:blipFill>
        <p:spPr>
          <a:xfrm>
            <a:off x="5115859" y="2857496"/>
            <a:ext cx="3480479" cy="38576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6200000">
            <a:off x="686065" y="4151188"/>
            <a:ext cx="1289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microseconds</a:t>
            </a:r>
            <a:endParaRPr lang="ko-KR" altLang="en-US" sz="14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 rot="16200000">
            <a:off x="4898532" y="4151188"/>
            <a:ext cx="1289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prstClr val="black"/>
                </a:solidFill>
                <a:latin typeface="+mn-lt"/>
                <a:ea typeface="+mn-ea"/>
              </a:rPr>
              <a:t>microseconds</a:t>
            </a:r>
            <a:endParaRPr lang="ko-KR" altLang="en-US" sz="14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Performance on Galaxy Nexus</a:t>
            </a:r>
            <a:endParaRPr lang="ko-KR" altLang="en-US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</p:nvPr>
        </p:nvGraphicFramePr>
        <p:xfrm>
          <a:off x="595282" y="928670"/>
          <a:ext cx="3643338" cy="1214445"/>
        </p:xfrm>
        <a:graphic>
          <a:graphicData uri="http://schemas.openxmlformats.org/drawingml/2006/table">
            <a:tbl>
              <a:tblPr/>
              <a:tblGrid>
                <a:gridCol w="1090144"/>
                <a:gridCol w="2553194"/>
              </a:tblGrid>
              <a:tr h="24288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CPU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ARM Coretex-A9 1.2GHz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DRAM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1GB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Storage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Samsung eMMC (VFX) 16GB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Kernel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i="1" kern="100">
                          <a:solidFill>
                            <a:srgbClr val="FF0000"/>
                          </a:solidFill>
                          <a:latin typeface="Times New Roman"/>
                          <a:ea typeface="바탕"/>
                        </a:rPr>
                        <a:t>3.0.8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Android ver.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i="1" kern="100" dirty="0">
                          <a:solidFill>
                            <a:srgbClr val="FF0000"/>
                          </a:solidFill>
                          <a:latin typeface="Times New Roman"/>
                          <a:ea typeface="바탕"/>
                        </a:rPr>
                        <a:t>Ice Cream Sandwich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95282" y="2928934"/>
          <a:ext cx="4214841" cy="3143273"/>
        </p:xfrm>
        <a:graphic>
          <a:graphicData uri="http://schemas.openxmlformats.org/drawingml/2006/table">
            <a:tbl>
              <a:tblPr/>
              <a:tblGrid>
                <a:gridCol w="1071570"/>
                <a:gridCol w="665343"/>
                <a:gridCol w="795030"/>
                <a:gridCol w="841449"/>
                <a:gridCol w="841449"/>
              </a:tblGrid>
              <a:tr h="43815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</a:rPr>
                        <a:t>Items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Ext4 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F2FS 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Improv.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477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Contact sync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time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(seconds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) 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431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358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20%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App install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time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(seconds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) 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459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457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0%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RLBench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 (seconds)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92.6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78.9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17%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IOZoneWith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AppInstall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 </a:t>
                      </a:r>
                      <a:endParaRPr lang="en-US" sz="1400" kern="100" dirty="0" smtClean="0">
                        <a:solidFill>
                          <a:srgbClr val="000000"/>
                        </a:solidFill>
                        <a:latin typeface="Times New Roman"/>
                        <a:ea typeface="맑은 고딕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(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MB/s) 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Write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8.9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9.9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11%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Read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18.1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18.4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2%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24438" y="2928934"/>
          <a:ext cx="4429158" cy="3200416"/>
        </p:xfrm>
        <a:graphic>
          <a:graphicData uri="http://schemas.openxmlformats.org/drawingml/2006/table">
            <a:tbl>
              <a:tblPr/>
              <a:tblGrid>
                <a:gridCol w="1143008"/>
                <a:gridCol w="602792"/>
                <a:gridCol w="872900"/>
                <a:gridCol w="905229"/>
                <a:gridCol w="905229"/>
              </a:tblGrid>
              <a:tr h="53340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Times New Roman"/>
                          <a:ea typeface="바탕"/>
                        </a:rPr>
                        <a:t>Items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Ext4 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F2FS 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latin typeface="Times New Roman"/>
                          <a:ea typeface="바탕"/>
                        </a:rPr>
                        <a:t>Improv</a:t>
                      </a:r>
                      <a:r>
                        <a:rPr lang="en-US" sz="1400" kern="100" dirty="0" smtClean="0">
                          <a:latin typeface="Times New Roman"/>
                          <a:ea typeface="바탕"/>
                        </a:rPr>
                        <a:t>.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1674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Contact sync </a:t>
                      </a:r>
                      <a:r>
                        <a:rPr lang="en-US" sz="1400" kern="100" dirty="0" smtClean="0">
                          <a:latin typeface="Times New Roman"/>
                          <a:ea typeface="바탕"/>
                        </a:rPr>
                        <a:t>time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Times New Roman"/>
                          <a:ea typeface="바탕"/>
                        </a:rPr>
                        <a:t>(seconds</a:t>
                      </a: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) 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437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375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17%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App install </a:t>
                      </a:r>
                      <a:r>
                        <a:rPr lang="en-US" sz="1400" kern="100" dirty="0" smtClean="0">
                          <a:latin typeface="Times New Roman"/>
                          <a:ea typeface="바탕"/>
                        </a:rPr>
                        <a:t>time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Times New Roman"/>
                          <a:ea typeface="바탕"/>
                        </a:rPr>
                        <a:t>(seconds</a:t>
                      </a: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) 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362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370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-2%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38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RLBench (seconds)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99.4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85.1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17%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38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바탕"/>
                        </a:rPr>
                        <a:t>IOZone</a:t>
                      </a: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 With </a:t>
                      </a:r>
                      <a:r>
                        <a:rPr lang="en-US" sz="1400" kern="100" dirty="0" err="1" smtClean="0">
                          <a:latin typeface="Times New Roman"/>
                          <a:ea typeface="바탕"/>
                        </a:rPr>
                        <a:t>AppInstall</a:t>
                      </a:r>
                      <a:endParaRPr lang="en-US" sz="1400" kern="100" dirty="0" smtClean="0">
                        <a:latin typeface="Times New Roman"/>
                        <a:ea typeface="바탕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Times New Roman"/>
                          <a:ea typeface="바탕"/>
                        </a:rPr>
                        <a:t>(MB/s</a:t>
                      </a: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) 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Write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7.3 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7.8 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바탕"/>
                        </a:rPr>
                        <a:t>7%</a:t>
                      </a:r>
                      <a:endParaRPr lang="ko-KR" sz="1400" kern="10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Read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16.2 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18.1 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바탕"/>
                        </a:rPr>
                        <a:t>12%</a:t>
                      </a:r>
                      <a:endParaRPr lang="ko-KR" sz="1400" kern="100" dirty="0">
                        <a:latin typeface="Times New Roman"/>
                        <a:ea typeface="바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9794" y="25717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Clean 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7512" y="25717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Aged 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Flash-Friendly File System</a:t>
            </a:r>
          </a:p>
          <a:p>
            <a:pPr lvl="1"/>
            <a:r>
              <a:rPr lang="en-US" altLang="ko-KR" dirty="0" smtClean="0"/>
              <a:t>Focused on Performance and Reliability</a:t>
            </a:r>
          </a:p>
          <a:p>
            <a:pPr lvl="1"/>
            <a:r>
              <a:rPr lang="en-US" altLang="ko-KR" dirty="0" smtClean="0"/>
              <a:t>Not, on new fancy functionalities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Ubuntu</a:t>
            </a:r>
            <a:r>
              <a:rPr lang="en-US" altLang="ko-KR" dirty="0" smtClean="0"/>
              <a:t> 12.04 LTS</a:t>
            </a:r>
          </a:p>
          <a:p>
            <a:pPr lvl="1"/>
            <a:r>
              <a:rPr lang="en-US" altLang="ko-KR" dirty="0" smtClean="0"/>
              <a:t>Format “/” as F2FS</a:t>
            </a:r>
          </a:p>
          <a:p>
            <a:pPr lvl="1"/>
            <a:r>
              <a:rPr lang="en-US" altLang="ko-KR" dirty="0" smtClean="0"/>
              <a:t>Install &amp; compile kernel &amp; run several applications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Galaxy S2, S3, and Nexus</a:t>
            </a:r>
          </a:p>
          <a:p>
            <a:pPr lvl="1"/>
            <a:r>
              <a:rPr lang="en-US" altLang="ko-KR" dirty="0" smtClean="0"/>
              <a:t>Format “/data” as F2FS</a:t>
            </a:r>
          </a:p>
          <a:p>
            <a:pPr lvl="1"/>
            <a:r>
              <a:rPr lang="en-US" altLang="ko-KR" dirty="0" smtClean="0"/>
              <a:t>Factory reset &amp; run android apps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Further Optimization</a:t>
            </a:r>
          </a:p>
          <a:p>
            <a:pPr lvl="1"/>
            <a:r>
              <a:rPr lang="en-US" altLang="ko-KR" dirty="0" smtClean="0"/>
              <a:t>Together!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for Big Data </a:t>
            </a:r>
            <a:r>
              <a:rPr lang="en-US" altLang="ko-KR" sz="2200" dirty="0" smtClean="0"/>
              <a:t>– Application View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32520" y="1340768"/>
            <a:ext cx="5400600" cy="4342703"/>
            <a:chOff x="1496616" y="886497"/>
            <a:chExt cx="7056784" cy="5278807"/>
          </a:xfrm>
        </p:grpSpPr>
        <p:pic>
          <p:nvPicPr>
            <p:cNvPr id="111618" name="Picture 2" descr="http://www.bicdata.com/data/cheditor4/1204/AOPKShYp2fw8ol6f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6616" y="886497"/>
              <a:ext cx="7056784" cy="5278807"/>
            </a:xfrm>
            <a:prstGeom prst="rect">
              <a:avLst/>
            </a:prstGeom>
            <a:noFill/>
          </p:spPr>
        </p:pic>
        <p:sp>
          <p:nvSpPr>
            <p:cNvPr id="32" name="직사각형 31"/>
            <p:cNvSpPr/>
            <p:nvPr/>
          </p:nvSpPr>
          <p:spPr>
            <a:xfrm>
              <a:off x="3800872" y="2780928"/>
              <a:ext cx="1944216" cy="20162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2936776" y="5733256"/>
            <a:ext cx="2936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: www.bicdata.com</a:t>
            </a:r>
            <a:endParaRPr lang="ko-KR" altLang="en-US" sz="1200" dirty="0"/>
          </a:p>
        </p:txBody>
      </p:sp>
      <p:pic>
        <p:nvPicPr>
          <p:cNvPr id="36" name="Picture 2" descr="http://kimws.files.wordpress.com/2012/02/hadoop-ecosyste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1152" y="1772816"/>
            <a:ext cx="3011147" cy="42491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for Big Data </a:t>
            </a:r>
            <a:r>
              <a:rPr lang="en-US" altLang="ko-KR" sz="2200" dirty="0" smtClean="0"/>
              <a:t>– System View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4376936" y="1844824"/>
            <a:ext cx="5258243" cy="4392488"/>
            <a:chOff x="4376936" y="1484784"/>
            <a:chExt cx="5258243" cy="4392488"/>
          </a:xfrm>
        </p:grpSpPr>
        <p:sp>
          <p:nvSpPr>
            <p:cNvPr id="4" name="직사각형 3"/>
            <p:cNvSpPr/>
            <p:nvPr/>
          </p:nvSpPr>
          <p:spPr>
            <a:xfrm>
              <a:off x="4378595" y="3068960"/>
              <a:ext cx="1512168" cy="13681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Guest OS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02011" y="3919368"/>
              <a:ext cx="1247687" cy="364608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File System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99060" y="3422034"/>
              <a:ext cx="1247687" cy="36187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Memory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Management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23011" y="3068960"/>
              <a:ext cx="1512168" cy="13681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Guest OS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246427" y="3919368"/>
              <a:ext cx="1247687" cy="364608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File System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43476" y="3422034"/>
              <a:ext cx="1247687" cy="36187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Memory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Management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7762971" y="3789040"/>
              <a:ext cx="216024" cy="0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106787" y="3068960"/>
              <a:ext cx="1512168" cy="13681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Guest OS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30203" y="3919368"/>
              <a:ext cx="1247687" cy="364608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File System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27252" y="3422034"/>
              <a:ext cx="1247687" cy="36187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Memory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Management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78595" y="4581128"/>
              <a:ext cx="5256584" cy="36004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Hypervisor</a:t>
              </a:r>
              <a:r>
                <a:rPr lang="en-US" altLang="ko-KR" sz="1100" dirty="0" smtClean="0"/>
                <a:t> (HVM, PVHVM, …)</a:t>
              </a:r>
              <a:endParaRPr lang="ko-KR" altLang="en-US" sz="16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378595" y="2564904"/>
              <a:ext cx="5256584" cy="36004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Middleware</a:t>
              </a:r>
              <a:r>
                <a:rPr lang="en-US" altLang="ko-KR" sz="1100" dirty="0" smtClean="0"/>
                <a:t> (</a:t>
              </a:r>
              <a:r>
                <a:rPr lang="en-US" altLang="ko-KR" sz="1100" dirty="0" err="1" smtClean="0"/>
                <a:t>Hadoop</a:t>
              </a:r>
              <a:r>
                <a:rPr lang="en-US" altLang="ko-KR" sz="1100" dirty="0" smtClean="0"/>
                <a:t> HDFS/</a:t>
              </a:r>
              <a:r>
                <a:rPr lang="en-US" altLang="ko-KR" sz="1100" dirty="0" err="1" smtClean="0"/>
                <a:t>MapReduce</a:t>
              </a:r>
              <a:r>
                <a:rPr lang="en-US" altLang="ko-KR" sz="1100" dirty="0" smtClean="0"/>
                <a:t>)</a:t>
              </a:r>
              <a:endParaRPr lang="ko-KR" altLang="en-US" sz="1600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4378595" y="1556792"/>
              <a:ext cx="936104" cy="3600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DB</a:t>
              </a:r>
              <a:endParaRPr lang="ko-KR" altLang="en-US" sz="1400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5170683" y="1988840"/>
              <a:ext cx="1800200" cy="3600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Monitoring</a:t>
              </a:r>
              <a:endParaRPr lang="ko-KR" altLang="en-US" sz="1400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6754859" y="1484784"/>
              <a:ext cx="1512168" cy="3600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Analysis</a:t>
              </a:r>
              <a:endParaRPr lang="ko-KR" altLang="en-US" sz="1400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7690963" y="1988840"/>
              <a:ext cx="1800200" cy="3600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Integration</a:t>
              </a:r>
              <a:endParaRPr lang="ko-KR" altLang="en-US" sz="1400" dirty="0"/>
            </a:p>
          </p:txBody>
        </p:sp>
        <p:sp>
          <p:nvSpPr>
            <p:cNvPr id="33" name="원통 32"/>
            <p:cNvSpPr/>
            <p:nvPr/>
          </p:nvSpPr>
          <p:spPr>
            <a:xfrm>
              <a:off x="7545288" y="5170594"/>
              <a:ext cx="2089891" cy="706678"/>
            </a:xfrm>
            <a:prstGeom prst="can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kern="0" noProof="0" dirty="0" smtClean="0">
                  <a:solidFill>
                    <a:srgbClr val="0000FF"/>
                  </a:solidFill>
                </a:rPr>
                <a:t>Storage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</a:rPr>
                <a:t>(HDD,</a:t>
              </a:r>
              <a:r>
                <a:rPr kumimoji="0" lang="en-US" altLang="ko-KR" sz="1100" b="1" i="0" u="none" strike="noStrike" kern="0" cap="none" spc="0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</a:rPr>
                <a:t> SSD, etc)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34" name="대각선 방향의 모서리가 둥근 사각형 33"/>
            <p:cNvSpPr/>
            <p:nvPr/>
          </p:nvSpPr>
          <p:spPr>
            <a:xfrm>
              <a:off x="5961112" y="5242602"/>
              <a:ext cx="1513827" cy="418646"/>
            </a:xfrm>
            <a:prstGeom prst="round2Diag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kern="0" noProof="0" dirty="0" smtClean="0">
                  <a:solidFill>
                    <a:prstClr val="black"/>
                  </a:solidFill>
                </a:rPr>
                <a:t>Network</a:t>
              </a:r>
            </a:p>
          </p:txBody>
        </p:sp>
        <p:sp>
          <p:nvSpPr>
            <p:cNvPr id="35" name="대각선 방향의 모서리가 둥근 사각형 34"/>
            <p:cNvSpPr/>
            <p:nvPr/>
          </p:nvSpPr>
          <p:spPr>
            <a:xfrm>
              <a:off x="4376936" y="5242602"/>
              <a:ext cx="1513827" cy="418646"/>
            </a:xfrm>
            <a:prstGeom prst="round2Diag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kern="0" noProof="0" dirty="0" smtClean="0">
                  <a:solidFill>
                    <a:prstClr val="black"/>
                  </a:solidFill>
                </a:rPr>
                <a:t>CPU/RAM</a:t>
              </a:r>
            </a:p>
          </p:txBody>
        </p:sp>
      </p:grpSp>
      <p:pic>
        <p:nvPicPr>
          <p:cNvPr id="42" name="Picture 2" descr="http://www.bicdata.com/data/cheditor4/1204/AOPKShYp2fw8ol6f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410" y="1124744"/>
            <a:ext cx="3273478" cy="2088232"/>
          </a:xfrm>
          <a:prstGeom prst="rect">
            <a:avLst/>
          </a:prstGeom>
          <a:noFill/>
        </p:spPr>
      </p:pic>
      <p:sp>
        <p:nvSpPr>
          <p:cNvPr id="51" name="아래쪽 화살표 50"/>
          <p:cNvSpPr/>
          <p:nvPr/>
        </p:nvSpPr>
        <p:spPr>
          <a:xfrm>
            <a:off x="1820652" y="4777988"/>
            <a:ext cx="576064" cy="43204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60712" y="470598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Server consolidation</a:t>
            </a:r>
            <a:endParaRPr lang="ko-KR" altLang="en-US" sz="1400" b="1" dirty="0"/>
          </a:p>
        </p:txBody>
      </p:sp>
      <p:sp>
        <p:nvSpPr>
          <p:cNvPr id="53" name="아래쪽 화살표 52"/>
          <p:cNvSpPr/>
          <p:nvPr/>
        </p:nvSpPr>
        <p:spPr>
          <a:xfrm rot="10800000">
            <a:off x="1820652" y="3553852"/>
            <a:ext cx="576064" cy="43204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60712" y="350100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Easy deployment</a:t>
            </a:r>
            <a:endParaRPr lang="ko-KR" altLang="en-US" sz="1400" b="1" dirty="0"/>
          </a:p>
        </p:txBody>
      </p:sp>
      <p:sp>
        <p:nvSpPr>
          <p:cNvPr id="55" name="타원 54"/>
          <p:cNvSpPr/>
          <p:nvPr/>
        </p:nvSpPr>
        <p:spPr>
          <a:xfrm>
            <a:off x="1280592" y="4129916"/>
            <a:ext cx="1656184" cy="5040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Virtualization</a:t>
            </a:r>
            <a:endParaRPr lang="ko-KR" altLang="en-US" sz="1200" b="1" dirty="0"/>
          </a:p>
        </p:txBody>
      </p:sp>
      <p:sp>
        <p:nvSpPr>
          <p:cNvPr id="59" name="대각선 방향의 모서리가 둥근 사각형 58"/>
          <p:cNvSpPr/>
          <p:nvPr/>
        </p:nvSpPr>
        <p:spPr>
          <a:xfrm>
            <a:off x="1350941" y="5589240"/>
            <a:ext cx="1513827" cy="418646"/>
          </a:xfrm>
          <a:prstGeom prst="round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noProof="0" dirty="0" smtClean="0">
                <a:solidFill>
                  <a:prstClr val="black"/>
                </a:solidFill>
              </a:rPr>
              <a:t>HW resource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272480" y="3356992"/>
            <a:ext cx="39604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72480" y="5373216"/>
            <a:ext cx="39604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for Big Data </a:t>
            </a:r>
            <a:r>
              <a:rPr lang="en-US" altLang="ko-KR" sz="2200" dirty="0" smtClean="0"/>
              <a:t>– Storage View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NAND Flash-based Storage Devices</a:t>
            </a:r>
          </a:p>
          <a:p>
            <a:pPr lvl="1"/>
            <a:r>
              <a:rPr lang="en-US" altLang="ko-KR" dirty="0" smtClean="0"/>
              <a:t>SSD for PC and server systems</a:t>
            </a:r>
          </a:p>
          <a:p>
            <a:pPr lvl="1"/>
            <a:r>
              <a:rPr lang="en-US" altLang="ko-KR" dirty="0" err="1" smtClean="0"/>
              <a:t>eMMC</a:t>
            </a:r>
            <a:r>
              <a:rPr lang="en-US" altLang="ko-KR" dirty="0" smtClean="0"/>
              <a:t> for mobile systems</a:t>
            </a:r>
          </a:p>
          <a:p>
            <a:pPr lvl="1"/>
            <a:r>
              <a:rPr lang="en-US" altLang="ko-KR" dirty="0" smtClean="0"/>
              <a:t>SD card for consumer electronics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Rise of SSDs</a:t>
            </a:r>
          </a:p>
          <a:p>
            <a:pPr lvl="1"/>
            <a:r>
              <a:rPr lang="en-US" altLang="ko-KR" dirty="0" smtClean="0"/>
              <a:t>Much faster than HDDs</a:t>
            </a:r>
          </a:p>
          <a:p>
            <a:pPr lvl="1"/>
            <a:r>
              <a:rPr lang="en-US" altLang="ko-KR" dirty="0" smtClean="0"/>
              <a:t>Low power consumption</a:t>
            </a:r>
          </a:p>
          <a:p>
            <a:pPr lvl="1"/>
            <a:endParaRPr lang="en-US" altLang="ko-KR" kern="1200" dirty="0" smtClean="0"/>
          </a:p>
          <a:p>
            <a:endParaRPr lang="en-US" altLang="ko-KR" dirty="0" smtClean="0"/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4" y="1071546"/>
            <a:ext cx="3643338" cy="246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 descr="http://2.bp.blogspot.com/-abnNG2HBG54/TxVTyfiFDOI/AAAAAAAAGng/WvZi4k33G_g/s400/marketview_20120117C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2139" y="3786190"/>
            <a:ext cx="3891877" cy="2571768"/>
          </a:xfrm>
          <a:prstGeom prst="rect">
            <a:avLst/>
          </a:prstGeom>
          <a:noFill/>
        </p:spPr>
      </p:pic>
      <p:pic>
        <p:nvPicPr>
          <p:cNvPr id="39940" name="Picture 4" descr="http://blog.laptopmag.com/wpress/wp-content/uploads/2012/03/geeks-geek-app-ope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720" y="3857628"/>
            <a:ext cx="4152900" cy="2247901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309530" y="6143644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/>
              <a:t>Source: March 30th, 2012 by </a:t>
            </a:r>
            <a:r>
              <a:rPr lang="en-US" altLang="ko-KR" sz="1050" dirty="0" err="1" smtClean="0"/>
              <a:t>Avram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Piltch</a:t>
            </a:r>
            <a:r>
              <a:rPr lang="en-US" altLang="ko-KR" sz="1050" dirty="0" smtClean="0"/>
              <a:t>, LAPTOP Online Editorial Director </a:t>
            </a:r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for Big Data </a:t>
            </a:r>
            <a:r>
              <a:rPr lang="en-US" altLang="ko-KR" sz="2200" dirty="0" smtClean="0"/>
              <a:t>– Vertical Optimization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280592" y="1412776"/>
            <a:ext cx="6084677" cy="4392488"/>
            <a:chOff x="1280592" y="1412776"/>
            <a:chExt cx="6084677" cy="4392488"/>
          </a:xfrm>
        </p:grpSpPr>
        <p:sp>
          <p:nvSpPr>
            <p:cNvPr id="4" name="직사각형 3"/>
            <p:cNvSpPr/>
            <p:nvPr/>
          </p:nvSpPr>
          <p:spPr>
            <a:xfrm>
              <a:off x="1282251" y="2996952"/>
              <a:ext cx="1512168" cy="13681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Guest OS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05667" y="3847360"/>
              <a:ext cx="1247687" cy="364608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File System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02716" y="3350026"/>
              <a:ext cx="1247687" cy="36187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Memory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Management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26667" y="2996952"/>
              <a:ext cx="1512168" cy="13681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Guest OS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150083" y="3847360"/>
              <a:ext cx="1247687" cy="364608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File System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47132" y="3350026"/>
              <a:ext cx="1247687" cy="36187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Memory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Management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666627" y="3717032"/>
              <a:ext cx="216024" cy="0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3010443" y="2996952"/>
              <a:ext cx="1512168" cy="13681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Guest OS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33859" y="3847360"/>
              <a:ext cx="1247687" cy="364608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</a:rPr>
                <a:t>File System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30908" y="3350026"/>
              <a:ext cx="1247687" cy="36187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Memory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0" kern="0" noProof="0" dirty="0" smtClean="0">
                  <a:solidFill>
                    <a:prstClr val="black"/>
                  </a:solidFill>
                  <a:latin typeface="+mn-lt"/>
                  <a:ea typeface="+mn-ea"/>
                </a:rPr>
                <a:t>Management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282251" y="4509120"/>
              <a:ext cx="5256584" cy="36004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Hypervisor</a:t>
              </a:r>
              <a:r>
                <a:rPr lang="en-US" altLang="ko-KR" sz="1200" dirty="0" smtClean="0"/>
                <a:t> (HVM, PVHVM, …)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82251" y="2492896"/>
              <a:ext cx="5256584" cy="36004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Middleware</a:t>
              </a:r>
              <a:r>
                <a:rPr lang="en-US" altLang="ko-KR" sz="1200" dirty="0" smtClean="0"/>
                <a:t> (</a:t>
              </a:r>
              <a:r>
                <a:rPr lang="en-US" altLang="ko-KR" sz="1200" dirty="0" err="1" smtClean="0"/>
                <a:t>Hadoop</a:t>
              </a:r>
              <a:r>
                <a:rPr lang="en-US" altLang="ko-KR" sz="1200" dirty="0" smtClean="0"/>
                <a:t> HDFS/</a:t>
              </a:r>
              <a:r>
                <a:rPr lang="en-US" altLang="ko-KR" sz="1200" dirty="0" err="1" smtClean="0"/>
                <a:t>MapReduce</a:t>
              </a:r>
              <a:r>
                <a:rPr lang="en-US" altLang="ko-KR" sz="1200" dirty="0" smtClean="0"/>
                <a:t>)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1282251" y="1484784"/>
              <a:ext cx="936104" cy="3600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DB</a:t>
              </a:r>
              <a:endParaRPr lang="ko-KR" altLang="en-US" sz="1600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2074339" y="1916832"/>
              <a:ext cx="1800200" cy="3600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Monitoring</a:t>
              </a:r>
              <a:endParaRPr lang="ko-KR" altLang="en-US" sz="1600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3658515" y="1412776"/>
              <a:ext cx="1512168" cy="3600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Analysis</a:t>
              </a:r>
              <a:endParaRPr lang="ko-KR" altLang="en-US" sz="1600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4594619" y="1916832"/>
              <a:ext cx="1800200" cy="36004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Integration</a:t>
              </a:r>
              <a:endParaRPr lang="ko-KR" altLang="en-US" sz="1600" dirty="0"/>
            </a:p>
          </p:txBody>
        </p:sp>
        <p:sp>
          <p:nvSpPr>
            <p:cNvPr id="33" name="원통 32"/>
            <p:cNvSpPr/>
            <p:nvPr/>
          </p:nvSpPr>
          <p:spPr>
            <a:xfrm>
              <a:off x="4448944" y="5098586"/>
              <a:ext cx="2089891" cy="706678"/>
            </a:xfrm>
            <a:prstGeom prst="can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kern="0" noProof="0" dirty="0" smtClean="0">
                  <a:solidFill>
                    <a:srgbClr val="0000FF"/>
                  </a:solidFill>
                </a:rPr>
                <a:t>Storage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</a:rPr>
                <a:t>(HDD,</a:t>
              </a:r>
              <a:r>
                <a:rPr kumimoji="0" lang="en-US" altLang="ko-KR" sz="1200" b="0" i="0" u="none" strike="noStrike" kern="0" cap="none" spc="0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</a:rPr>
                <a:t> SSD, etc)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34" name="대각선 방향의 모서리가 둥근 사각형 33"/>
            <p:cNvSpPr/>
            <p:nvPr/>
          </p:nvSpPr>
          <p:spPr>
            <a:xfrm>
              <a:off x="2864768" y="5170594"/>
              <a:ext cx="1513827" cy="418646"/>
            </a:xfrm>
            <a:prstGeom prst="round2Diag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noProof="0" dirty="0" smtClean="0">
                  <a:solidFill>
                    <a:prstClr val="black"/>
                  </a:solidFill>
                </a:rPr>
                <a:t>Network</a:t>
              </a:r>
            </a:p>
          </p:txBody>
        </p:sp>
        <p:sp>
          <p:nvSpPr>
            <p:cNvPr id="35" name="대각선 방향의 모서리가 둥근 사각형 34"/>
            <p:cNvSpPr/>
            <p:nvPr/>
          </p:nvSpPr>
          <p:spPr>
            <a:xfrm>
              <a:off x="1280592" y="5170594"/>
              <a:ext cx="1513827" cy="418646"/>
            </a:xfrm>
            <a:prstGeom prst="round2Diag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noProof="0" dirty="0" smtClean="0">
                  <a:solidFill>
                    <a:prstClr val="black"/>
                  </a:solidFill>
                </a:rPr>
                <a:t>CPU/RAM</a:t>
              </a:r>
            </a:p>
          </p:txBody>
        </p:sp>
        <p:sp>
          <p:nvSpPr>
            <p:cNvPr id="36" name="아래쪽 화살표 35"/>
            <p:cNvSpPr/>
            <p:nvPr/>
          </p:nvSpPr>
          <p:spPr>
            <a:xfrm>
              <a:off x="6789204" y="2492896"/>
              <a:ext cx="540060" cy="504056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아래쪽 화살표 36"/>
            <p:cNvSpPr/>
            <p:nvPr/>
          </p:nvSpPr>
          <p:spPr>
            <a:xfrm rot="10800000">
              <a:off x="6789205" y="4149080"/>
              <a:ext cx="576064" cy="1584176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545288" y="227687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200" b="1" dirty="0" err="1" smtClean="0"/>
              <a:t>Hadoop</a:t>
            </a:r>
            <a:r>
              <a:rPr lang="en-US" altLang="ko-KR" sz="1200" b="1" dirty="0" smtClean="0"/>
              <a:t>:</a:t>
            </a:r>
          </a:p>
          <a:p>
            <a:r>
              <a:rPr lang="en-US" altLang="ko-KR" sz="1200" dirty="0" smtClean="0"/>
              <a:t>- HDFS chunk size</a:t>
            </a:r>
          </a:p>
          <a:p>
            <a:r>
              <a:rPr lang="en-US" altLang="ko-KR" sz="1200" dirty="0" smtClean="0"/>
              <a:t>- # of task slots</a:t>
            </a:r>
          </a:p>
          <a:p>
            <a:r>
              <a:rPr lang="en-US" altLang="ko-KR" sz="1200" dirty="0" smtClean="0"/>
              <a:t>- VM size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545288" y="522920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200" b="1" dirty="0" smtClean="0"/>
              <a:t>SSD:</a:t>
            </a:r>
          </a:p>
          <a:p>
            <a:r>
              <a:rPr lang="en-US" altLang="ko-KR" sz="1200" dirty="0" smtClean="0"/>
              <a:t>- FTL</a:t>
            </a:r>
          </a:p>
          <a:p>
            <a:r>
              <a:rPr lang="en-US" altLang="ko-KR" sz="1200" dirty="0" smtClean="0"/>
              <a:t>- Wear-leveling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5288" y="3068960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200" b="1" dirty="0" smtClean="0"/>
              <a:t>Guest OS</a:t>
            </a:r>
          </a:p>
          <a:p>
            <a:r>
              <a:rPr lang="en-US" altLang="ko-KR" sz="1200" dirty="0" smtClean="0"/>
              <a:t>- # of guest </a:t>
            </a:r>
            <a:r>
              <a:rPr lang="en-US" altLang="ko-KR" sz="1200" dirty="0" err="1" smtClean="0"/>
              <a:t>OSes</a:t>
            </a:r>
            <a:endParaRPr lang="en-US" altLang="ko-KR" sz="1200" dirty="0" smtClean="0"/>
          </a:p>
          <a:p>
            <a:r>
              <a:rPr lang="en-US" altLang="ko-KR" sz="1200" dirty="0" smtClean="0"/>
              <a:t>- CPU clock</a:t>
            </a:r>
          </a:p>
          <a:p>
            <a:r>
              <a:rPr lang="en-US" altLang="ko-KR" sz="1200" dirty="0" smtClean="0"/>
              <a:t>- Memory size</a:t>
            </a:r>
          </a:p>
          <a:p>
            <a:r>
              <a:rPr lang="en-US" altLang="ko-KR" sz="1200" dirty="0" smtClean="0"/>
              <a:t>- Storage I/F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 smtClean="0">
                <a:solidFill>
                  <a:srgbClr val="0000FF"/>
                </a:solidFill>
              </a:rPr>
              <a:t>File system</a:t>
            </a:r>
          </a:p>
          <a:p>
            <a:r>
              <a:rPr lang="en-US" altLang="ko-KR" sz="1200" dirty="0" smtClean="0"/>
              <a:t>- IO scheduler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545288" y="4438853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200" b="1" dirty="0" err="1" smtClean="0"/>
              <a:t>kvm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xen</a:t>
            </a:r>
            <a:r>
              <a:rPr lang="en-US" altLang="ko-KR" sz="1200" b="1" dirty="0" smtClean="0"/>
              <a:t>, …</a:t>
            </a:r>
          </a:p>
          <a:p>
            <a:r>
              <a:rPr lang="en-US" altLang="ko-KR" sz="1200" dirty="0" smtClean="0"/>
              <a:t>- Para-virtualization</a:t>
            </a:r>
          </a:p>
          <a:p>
            <a:r>
              <a:rPr lang="en-US" altLang="ko-KR" sz="1200" dirty="0" smtClean="0"/>
              <a:t>- Cache policy</a:t>
            </a:r>
          </a:p>
          <a:p>
            <a:r>
              <a:rPr lang="en-US" altLang="ko-KR" sz="1200" dirty="0" smtClean="0"/>
              <a:t>- IO scheduler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Flash-Friendly File System (F2FS)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Log-structured File System (LFS)</a:t>
            </a:r>
            <a:r>
              <a:rPr lang="en-US" altLang="ko-KR" baseline="30000" dirty="0" smtClean="0"/>
              <a:t>[1]</a:t>
            </a:r>
          </a:p>
          <a:p>
            <a:pPr lvl="1"/>
            <a:r>
              <a:rPr lang="en-US" altLang="ko-KR" dirty="0" smtClean="0"/>
              <a:t>Assume the whole disk space as a big contiguous area</a:t>
            </a:r>
          </a:p>
          <a:p>
            <a:pPr lvl="1"/>
            <a:r>
              <a:rPr lang="en-US" altLang="ko-KR" dirty="0" smtClean="0"/>
              <a:t>Write all the data sequentially</a:t>
            </a:r>
          </a:p>
          <a:p>
            <a:pPr lvl="1"/>
            <a:r>
              <a:rPr lang="en-US" altLang="ko-KR" dirty="0" smtClean="0"/>
              <a:t>Recover quickly with “checkpoint”</a:t>
            </a:r>
          </a:p>
          <a:p>
            <a:endParaRPr lang="ko-KR" altLang="en-US" dirty="0"/>
          </a:p>
        </p:txBody>
      </p:sp>
      <p:sp>
        <p:nvSpPr>
          <p:cNvPr id="7" name="AutoShape 57"/>
          <p:cNvSpPr>
            <a:spLocks noChangeArrowheads="1"/>
          </p:cNvSpPr>
          <p:nvPr/>
        </p:nvSpPr>
        <p:spPr bwMode="auto">
          <a:xfrm>
            <a:off x="1030988" y="2994435"/>
            <a:ext cx="3754148" cy="335660"/>
          </a:xfrm>
          <a:prstGeom prst="roundRect">
            <a:avLst>
              <a:gd name="adj" fmla="val 27625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b"/>
          <a:lstStyle/>
          <a:p>
            <a:pPr algn="r">
              <a:defRPr/>
            </a:pPr>
            <a:r>
              <a:rPr lang="en-US" altLang="ko-KR" sz="1400" b="1" i="1" dirty="0">
                <a:solidFill>
                  <a:srgbClr val="C0504D">
                    <a:lumMod val="50000"/>
                  </a:srgbClr>
                </a:solidFill>
                <a:latin typeface="Arial" charset="0"/>
              </a:rPr>
              <a:t>Metadata Area</a:t>
            </a: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1030988" y="3374193"/>
            <a:ext cx="3754148" cy="1214879"/>
          </a:xfrm>
          <a:prstGeom prst="roundRect">
            <a:avLst>
              <a:gd name="adj" fmla="val 6663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b"/>
          <a:lstStyle/>
          <a:p>
            <a:pPr algn="r">
              <a:defRPr/>
            </a:pPr>
            <a:r>
              <a:rPr lang="en-US" altLang="ko-KR" sz="1400" b="1" i="1" dirty="0" smtClean="0">
                <a:solidFill>
                  <a:srgbClr val="C0504D">
                    <a:lumMod val="50000"/>
                  </a:srgbClr>
                </a:solidFill>
                <a:latin typeface="Arial" charset="0"/>
              </a:rPr>
              <a:t>User Data </a:t>
            </a:r>
            <a:r>
              <a:rPr lang="en-US" altLang="ko-KR" sz="1400" b="1" i="1" dirty="0">
                <a:solidFill>
                  <a:srgbClr val="C0504D">
                    <a:lumMod val="50000"/>
                  </a:srgbClr>
                </a:solidFill>
                <a:latin typeface="Arial" charset="0"/>
              </a:rPr>
              <a:t>Area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030988" y="4653099"/>
            <a:ext cx="3754148" cy="873102"/>
          </a:xfrm>
          <a:prstGeom prst="roundRect">
            <a:avLst>
              <a:gd name="adj" fmla="val 13826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b"/>
          <a:lstStyle/>
          <a:p>
            <a:pPr algn="r">
              <a:defRPr/>
            </a:pPr>
            <a:r>
              <a:rPr lang="en-US" altLang="ko-KR" sz="1400" b="1" i="1" dirty="0">
                <a:solidFill>
                  <a:srgbClr val="C0504D">
                    <a:lumMod val="50000"/>
                  </a:srgbClr>
                </a:solidFill>
                <a:latin typeface="Arial" charset="0"/>
              </a:rPr>
              <a:t>Metadata Area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816931" y="2899495"/>
            <a:ext cx="8145" cy="2753247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5216" y="2916139"/>
            <a:ext cx="747320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rial" charset="0"/>
              </a:rPr>
              <a:t>Logical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Arial" charset="0"/>
              </a:rPr>
              <a:t>Block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Arial" charset="0"/>
              </a:rPr>
              <a:t>Address</a:t>
            </a:r>
            <a:endParaRPr lang="en-US" altLang="ko-KR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825076" y="5652742"/>
            <a:ext cx="4342238" cy="733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646915" y="5729863"/>
            <a:ext cx="520399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738290" y="2509536"/>
            <a:ext cx="237635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Arial" charset="0"/>
              </a:rPr>
              <a:t>[Traditional</a:t>
            </a:r>
            <a:r>
              <a:rPr lang="ko-KR" altLang="en-US" sz="16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Arial" charset="0"/>
              </a:rPr>
              <a:t>File System]</a:t>
            </a:r>
            <a:endParaRPr lang="en-US" altLang="ko-KR" sz="16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 rot="16200000">
            <a:off x="1096394" y="5260577"/>
            <a:ext cx="223125" cy="117979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 rot="16200000">
            <a:off x="1576562" y="3951738"/>
            <a:ext cx="310436" cy="141574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392002" y="4870405"/>
            <a:ext cx="110901" cy="120294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 rot="16200000">
            <a:off x="1972974" y="5259397"/>
            <a:ext cx="223125" cy="120339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 rot="16200000">
            <a:off x="2338704" y="4275756"/>
            <a:ext cx="310436" cy="141574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269762" y="4670561"/>
            <a:ext cx="113259" cy="120294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866276" y="3073984"/>
            <a:ext cx="110899" cy="120294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81226" y="3073984"/>
            <a:ext cx="110901" cy="120294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" name="Oval 40"/>
          <p:cNvSpPr>
            <a:spLocks noChangeArrowheads="1"/>
          </p:cNvSpPr>
          <p:nvPr/>
        </p:nvSpPr>
        <p:spPr bwMode="auto">
          <a:xfrm>
            <a:off x="1311776" y="5196363"/>
            <a:ext cx="238317" cy="201783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4" name="Oval 41"/>
          <p:cNvSpPr>
            <a:spLocks noChangeArrowheads="1"/>
          </p:cNvSpPr>
          <p:nvPr/>
        </p:nvSpPr>
        <p:spPr bwMode="auto">
          <a:xfrm>
            <a:off x="1550094" y="4794734"/>
            <a:ext cx="238316" cy="201783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 dirty="0">
                <a:solidFill>
                  <a:prstClr val="black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5" name="Oval 42"/>
          <p:cNvSpPr>
            <a:spLocks noChangeArrowheads="1"/>
          </p:cNvSpPr>
          <p:nvPr/>
        </p:nvSpPr>
        <p:spPr bwMode="auto">
          <a:xfrm>
            <a:off x="1868635" y="3855665"/>
            <a:ext cx="238317" cy="201783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6" name="Oval 43"/>
          <p:cNvSpPr>
            <a:spLocks noChangeArrowheads="1"/>
          </p:cNvSpPr>
          <p:nvPr/>
        </p:nvSpPr>
        <p:spPr bwMode="auto">
          <a:xfrm>
            <a:off x="2024367" y="3006075"/>
            <a:ext cx="238317" cy="199844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27" name="Oval 44"/>
          <p:cNvSpPr>
            <a:spLocks noChangeArrowheads="1"/>
          </p:cNvSpPr>
          <p:nvPr/>
        </p:nvSpPr>
        <p:spPr bwMode="auto">
          <a:xfrm>
            <a:off x="2184818" y="5196363"/>
            <a:ext cx="238317" cy="201783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8" name="Oval 45"/>
          <p:cNvSpPr>
            <a:spLocks noChangeArrowheads="1"/>
          </p:cNvSpPr>
          <p:nvPr/>
        </p:nvSpPr>
        <p:spPr bwMode="auto">
          <a:xfrm>
            <a:off x="2423135" y="4629816"/>
            <a:ext cx="235957" cy="199843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9" name="Oval 46"/>
          <p:cNvSpPr>
            <a:spLocks noChangeArrowheads="1"/>
          </p:cNvSpPr>
          <p:nvPr/>
        </p:nvSpPr>
        <p:spPr bwMode="auto">
          <a:xfrm>
            <a:off x="2581226" y="4191325"/>
            <a:ext cx="238317" cy="201783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30" name="Oval 47"/>
          <p:cNvSpPr>
            <a:spLocks noChangeArrowheads="1"/>
          </p:cNvSpPr>
          <p:nvPr/>
        </p:nvSpPr>
        <p:spPr bwMode="auto">
          <a:xfrm>
            <a:off x="2739318" y="3006075"/>
            <a:ext cx="235957" cy="199844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9024966" y="5729863"/>
            <a:ext cx="520399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32" name="AutoShape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55773" y="2884365"/>
            <a:ext cx="3887296" cy="2607906"/>
          </a:xfrm>
          <a:prstGeom prst="roundRect">
            <a:avLst>
              <a:gd name="adj" fmla="val 6796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b"/>
          <a:lstStyle/>
          <a:p>
            <a:pPr algn="r">
              <a:defRPr/>
            </a:pPr>
            <a:r>
              <a:rPr lang="en-US" altLang="ko-KR" sz="1400" b="1" i="1" dirty="0">
                <a:solidFill>
                  <a:srgbClr val="C0504D">
                    <a:lumMod val="50000"/>
                  </a:srgbClr>
                </a:solidFill>
                <a:latin typeface="Arial" charset="0"/>
              </a:rPr>
              <a:t>User-data Area</a:t>
            </a:r>
          </a:p>
          <a:p>
            <a:pPr algn="r">
              <a:defRPr/>
            </a:pPr>
            <a:r>
              <a:rPr lang="en-US" altLang="ko-KR" sz="1400" b="1" i="1" dirty="0">
                <a:solidFill>
                  <a:srgbClr val="C0504D">
                    <a:lumMod val="50000"/>
                  </a:srgbClr>
                </a:solidFill>
                <a:latin typeface="Arial" charset="0"/>
              </a:rPr>
              <a:t>+ Metadata Area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6996787" y="2500306"/>
            <a:ext cx="675185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Arial" charset="0"/>
              </a:rPr>
              <a:t>[LFS]</a:t>
            </a:r>
            <a:endParaRPr lang="en-US" altLang="ko-KR" sz="16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 rot="16200000">
            <a:off x="5948452" y="4817731"/>
            <a:ext cx="230720" cy="122428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16200000">
            <a:off x="6162858" y="4387182"/>
            <a:ext cx="321002" cy="146914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6134821" y="4625154"/>
            <a:ext cx="115082" cy="124388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 rot="16200000">
            <a:off x="6449185" y="3943781"/>
            <a:ext cx="230720" cy="124876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 rot="16200000">
            <a:off x="6657470" y="3486368"/>
            <a:ext cx="321002" cy="146914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6612292" y="3758447"/>
            <a:ext cx="115084" cy="124388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6416406" y="4161705"/>
            <a:ext cx="115084" cy="124388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6908569" y="3260893"/>
            <a:ext cx="117531" cy="124388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6169101" y="4781643"/>
            <a:ext cx="247305" cy="208652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3" name="Oval 49"/>
          <p:cNvSpPr>
            <a:spLocks noChangeArrowheads="1"/>
          </p:cNvSpPr>
          <p:nvPr/>
        </p:nvSpPr>
        <p:spPr bwMode="auto">
          <a:xfrm>
            <a:off x="6333155" y="4574996"/>
            <a:ext cx="247306" cy="20664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44" name="Oval 50"/>
          <p:cNvSpPr>
            <a:spLocks noChangeArrowheads="1"/>
          </p:cNvSpPr>
          <p:nvPr/>
        </p:nvSpPr>
        <p:spPr bwMode="auto">
          <a:xfrm>
            <a:off x="6416406" y="4366346"/>
            <a:ext cx="247306" cy="208652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45" name="Oval 51"/>
          <p:cNvSpPr>
            <a:spLocks noChangeArrowheads="1"/>
          </p:cNvSpPr>
          <p:nvPr/>
        </p:nvSpPr>
        <p:spPr bwMode="auto">
          <a:xfrm>
            <a:off x="6580461" y="4157694"/>
            <a:ext cx="244857" cy="208652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6" name="Oval 52"/>
          <p:cNvSpPr>
            <a:spLocks noChangeArrowheads="1"/>
          </p:cNvSpPr>
          <p:nvPr/>
        </p:nvSpPr>
        <p:spPr bwMode="auto">
          <a:xfrm>
            <a:off x="6661263" y="3951048"/>
            <a:ext cx="247306" cy="20664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47" name="Oval 53"/>
          <p:cNvSpPr>
            <a:spLocks noChangeArrowheads="1"/>
          </p:cNvSpPr>
          <p:nvPr/>
        </p:nvSpPr>
        <p:spPr bwMode="auto">
          <a:xfrm>
            <a:off x="6744514" y="3742396"/>
            <a:ext cx="247306" cy="208652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48" name="Oval 54"/>
          <p:cNvSpPr>
            <a:spLocks noChangeArrowheads="1"/>
          </p:cNvSpPr>
          <p:nvPr/>
        </p:nvSpPr>
        <p:spPr bwMode="auto">
          <a:xfrm>
            <a:off x="6908569" y="3463526"/>
            <a:ext cx="247305" cy="208652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49" name="Oval 55"/>
          <p:cNvSpPr>
            <a:spLocks noChangeArrowheads="1"/>
          </p:cNvSpPr>
          <p:nvPr/>
        </p:nvSpPr>
        <p:spPr bwMode="auto">
          <a:xfrm>
            <a:off x="7072623" y="3258887"/>
            <a:ext cx="247306" cy="206645"/>
          </a:xfrm>
          <a:prstGeom prst="ellipse">
            <a:avLst/>
          </a:prstGeom>
          <a:solidFill>
            <a:srgbClr val="FFFFFF"/>
          </a:solidFill>
          <a:ln w="19050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ko-KR" sz="1100" b="1">
                <a:solidFill>
                  <a:prstClr val="black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50" name="Rectangle 31"/>
          <p:cNvSpPr>
            <a:spLocks noChangeArrowheads="1"/>
          </p:cNvSpPr>
          <p:nvPr/>
        </p:nvSpPr>
        <p:spPr bwMode="auto">
          <a:xfrm rot="16200000">
            <a:off x="5829287" y="5055726"/>
            <a:ext cx="182571" cy="164055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1" name="Line 5"/>
          <p:cNvSpPr>
            <a:spLocks noChangeShapeType="1"/>
          </p:cNvSpPr>
          <p:nvPr/>
        </p:nvSpPr>
        <p:spPr bwMode="auto">
          <a:xfrm flipH="1">
            <a:off x="5333642" y="2857496"/>
            <a:ext cx="0" cy="2822632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5333642" y="5680128"/>
            <a:ext cx="444262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 rot="16200000">
            <a:off x="5714124" y="5263497"/>
            <a:ext cx="182571" cy="164055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ko-KR" altLang="ko-KR" sz="11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6143644"/>
            <a:ext cx="8596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[1] Mendel </a:t>
            </a:r>
            <a:r>
              <a:rPr lang="en-US" altLang="ko-KR" sz="1000" dirty="0" err="1" smtClean="0"/>
              <a:t>Rosenblum</a:t>
            </a:r>
            <a:r>
              <a:rPr lang="en-US" altLang="ko-KR" sz="1000" dirty="0" smtClean="0"/>
              <a:t> and John K. </a:t>
            </a:r>
            <a:r>
              <a:rPr lang="en-US" altLang="ko-KR" sz="1000" dirty="0" err="1" smtClean="0"/>
              <a:t>Ousterhout</a:t>
            </a:r>
            <a:r>
              <a:rPr lang="en-US" altLang="ko-KR" sz="1000" dirty="0" smtClean="0"/>
              <a:t>. 1992. The design and implementation of a log-structured file system. </a:t>
            </a:r>
            <a:r>
              <a:rPr lang="en-US" altLang="ko-KR" sz="1000" i="1" dirty="0" smtClean="0"/>
              <a:t>ACM Trans. </a:t>
            </a:r>
            <a:r>
              <a:rPr lang="en-US" altLang="ko-KR" sz="1000" i="1" dirty="0" err="1" smtClean="0"/>
              <a:t>Comput</a:t>
            </a:r>
            <a:r>
              <a:rPr lang="en-US" altLang="ko-KR" sz="1000" i="1" dirty="0" smtClean="0"/>
              <a:t>. Syst.</a:t>
            </a:r>
            <a:r>
              <a:rPr lang="en-US" altLang="ko-KR" sz="1000" dirty="0" smtClean="0"/>
              <a:t> 10, 1 (February 1992), 26-52.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Flash-Friendly File System (F2FS)</a:t>
            </a:r>
          </a:p>
        </p:txBody>
      </p:sp>
      <p:sp>
        <p:nvSpPr>
          <p:cNvPr id="54" name="내용 개체 틀 5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Flash Awareness</a:t>
            </a:r>
          </a:p>
          <a:p>
            <a:pPr lvl="1"/>
            <a:r>
              <a:rPr lang="en-US" altLang="ko-KR" dirty="0" smtClean="0"/>
              <a:t>Enlarge the random write area for performance, but provide the high spatial locality</a:t>
            </a:r>
          </a:p>
          <a:p>
            <a:pPr lvl="1"/>
            <a:r>
              <a:rPr lang="en-US" altLang="ko-KR" dirty="0" smtClean="0"/>
              <a:t>Align FS data structures to the operational units in FTL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Wandering tree problem</a:t>
            </a:r>
          </a:p>
          <a:p>
            <a:pPr lvl="1"/>
            <a:r>
              <a:rPr lang="en-US" altLang="ko-KR" dirty="0" smtClean="0"/>
              <a:t>Use a term, “node”, that represents </a:t>
            </a:r>
            <a:r>
              <a:rPr lang="en-US" altLang="ko-KR" dirty="0" err="1" smtClean="0"/>
              <a:t>inodes</a:t>
            </a:r>
            <a:r>
              <a:rPr lang="en-US" altLang="ko-KR" dirty="0" smtClean="0"/>
              <a:t> as well as various pointer blocks</a:t>
            </a:r>
          </a:p>
          <a:p>
            <a:pPr lvl="1"/>
            <a:r>
              <a:rPr lang="en-US" altLang="ko-KR" dirty="0" smtClean="0"/>
              <a:t>Introduce Node Address Table (NAT) containing the locations of all the “node” blocks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Cleaning overhead</a:t>
            </a:r>
          </a:p>
          <a:p>
            <a:pPr lvl="1"/>
            <a:r>
              <a:rPr lang="en-US" altLang="ko-KR" dirty="0" smtClean="0"/>
              <a:t>Support a background cleaning process</a:t>
            </a:r>
          </a:p>
          <a:p>
            <a:pPr lvl="1"/>
            <a:r>
              <a:rPr lang="en-US" altLang="ko-KR" dirty="0" smtClean="0"/>
              <a:t>Support greedy and cost-benefit algorithms for victim selection policies</a:t>
            </a:r>
          </a:p>
          <a:p>
            <a:pPr lvl="1"/>
            <a:r>
              <a:rPr lang="en-US" altLang="ko-KR" dirty="0" smtClean="0"/>
              <a:t>Support multi-head logs for static hot and cold data separation</a:t>
            </a:r>
          </a:p>
          <a:p>
            <a:pPr lvl="1"/>
            <a:r>
              <a:rPr lang="en-US" altLang="ko-KR" dirty="0" smtClean="0"/>
              <a:t>Introduce adaptive logging for efficient block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Design of F2FS </a:t>
            </a:r>
            <a:r>
              <a:rPr lang="en-US" altLang="ko-KR" sz="2200" dirty="0" smtClean="0"/>
              <a:t>(On-disk Layout)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4475" y="836713"/>
            <a:ext cx="9517057" cy="209222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Flash Awareness</a:t>
            </a:r>
          </a:p>
          <a:p>
            <a:pPr lvl="1"/>
            <a:r>
              <a:rPr lang="en-US" altLang="ko-KR" dirty="0" smtClean="0"/>
              <a:t>All the FS metadata are located together for locality</a:t>
            </a:r>
          </a:p>
          <a:p>
            <a:pPr lvl="1"/>
            <a:r>
              <a:rPr lang="en-US" altLang="ko-KR" dirty="0" smtClean="0"/>
              <a:t>Start address of main area is aligned to the zone size</a:t>
            </a:r>
          </a:p>
          <a:p>
            <a:pPr lvl="1"/>
            <a:r>
              <a:rPr lang="en-US" altLang="ko-KR" dirty="0" smtClean="0"/>
              <a:t>Cleaning operation is done in a unit of section</a:t>
            </a:r>
          </a:p>
          <a:p>
            <a:r>
              <a:rPr lang="en-US" altLang="ko-KR" dirty="0" smtClean="0"/>
              <a:t>Cleaning overhead</a:t>
            </a:r>
          </a:p>
          <a:p>
            <a:pPr lvl="1"/>
            <a:r>
              <a:rPr lang="en-US" altLang="ko-KR" dirty="0" smtClean="0"/>
              <a:t>Six active logs for static hot and cold data separation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952604" y="4264231"/>
            <a:ext cx="571504" cy="1075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Checkpoint Area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24108" y="4264231"/>
            <a:ext cx="857256" cy="107556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Segment Info.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Table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(SIT)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81364" y="4264231"/>
            <a:ext cx="1143008" cy="1075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Node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Address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Table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(NAT)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81100" y="4264231"/>
            <a:ext cx="571504" cy="107556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81101" y="4264231"/>
            <a:ext cx="142875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200" b="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81101" y="4621421"/>
            <a:ext cx="142875" cy="357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200" b="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406" y="4303762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Superblock 0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52406" y="4660952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Superblock 1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09530" y="3846615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Segment Number</a:t>
            </a:r>
          </a:p>
          <a:p>
            <a:r>
              <a:rPr lang="en-US" altLang="ko-KR" sz="1000" dirty="0" smtClean="0"/>
              <a:t>(1 segment = 2MB)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524372" y="4264231"/>
            <a:ext cx="1143008" cy="1075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Segment Summary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Area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(SSA)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67380" y="4264231"/>
            <a:ext cx="3429024" cy="1075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chemeClr val="tx1"/>
                </a:solidFill>
              </a:rPr>
              <a:t>Main Area</a:t>
            </a: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ko-KR" sz="1000" b="1" dirty="0" smtClean="0">
              <a:solidFill>
                <a:schemeClr val="tx1"/>
              </a:solidFill>
            </a:endParaRPr>
          </a:p>
          <a:p>
            <a: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24768" y="4621421"/>
            <a:ext cx="285752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96140" y="4621421"/>
            <a:ext cx="285752" cy="6429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81760" y="4621421"/>
            <a:ext cx="285752" cy="6429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38950" y="4621421"/>
            <a:ext cx="285752" cy="6429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881958" y="4621421"/>
            <a:ext cx="285752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239148" y="4621421"/>
            <a:ext cx="285752" cy="6429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solidFill>
                <a:prstClr val="black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953132" y="4907173"/>
            <a:ext cx="214314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667776" y="4907173"/>
            <a:ext cx="214314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2524108" y="5478677"/>
            <a:ext cx="857256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524108" y="5550115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 segments</a:t>
            </a:r>
          </a:p>
          <a:p>
            <a:pPr algn="ctr"/>
            <a:r>
              <a:rPr lang="en-US" altLang="ko-KR" sz="1000" dirty="0" smtClean="0"/>
              <a:t>Per 2044GB of main area</a:t>
            </a:r>
            <a:endParaRPr lang="ko-KR" altLang="en-US" sz="1000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3381364" y="5478677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381364" y="5550115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0.4% over main area</a:t>
            </a:r>
            <a:endParaRPr lang="ko-KR" altLang="en-US" sz="10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4381496" y="5478677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381496" y="5550115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0.2% over main area</a:t>
            </a:r>
            <a:endParaRPr lang="ko-KR" altLang="en-US" sz="1000" dirty="0"/>
          </a:p>
        </p:txBody>
      </p:sp>
      <p:cxnSp>
        <p:nvCxnSpPr>
          <p:cNvPr id="85" name="직선 화살표 연결선 84"/>
          <p:cNvCxnSpPr>
            <a:stCxn id="67" idx="2"/>
          </p:cNvCxnSpPr>
          <p:nvPr/>
        </p:nvCxnSpPr>
        <p:spPr>
          <a:xfrm rot="5400000">
            <a:off x="6310322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38884" y="5692991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Hot/Warm/Cold </a:t>
            </a:r>
            <a:r>
              <a:rPr lang="en-US" altLang="ko-KR" sz="1000" b="1" dirty="0" smtClean="0"/>
              <a:t>node</a:t>
            </a:r>
            <a:r>
              <a:rPr lang="en-US" altLang="ko-KR" sz="1000" dirty="0" smtClean="0"/>
              <a:t> segments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/>
          <p:nvPr/>
        </p:nvCxnSpPr>
        <p:spPr>
          <a:xfrm rot="5400000">
            <a:off x="6668306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rot="5400000">
            <a:off x="7025496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rot="5400000">
            <a:off x="7453330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381892" y="5692991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Hot/Warm/Cold</a:t>
            </a:r>
          </a:p>
          <a:p>
            <a:pPr algn="ctr"/>
            <a:r>
              <a:rPr lang="en-US" altLang="ko-KR" sz="1000" b="1" dirty="0" smtClean="0"/>
              <a:t>data</a:t>
            </a:r>
            <a:r>
              <a:rPr lang="en-US" altLang="ko-KR" sz="1000" dirty="0" smtClean="0"/>
              <a:t> segments</a:t>
            </a:r>
            <a:endParaRPr lang="ko-KR" altLang="en-US" sz="1000" dirty="0"/>
          </a:p>
        </p:txBody>
      </p:sp>
      <p:cxnSp>
        <p:nvCxnSpPr>
          <p:cNvPr id="92" name="직선 화살표 연결선 91"/>
          <p:cNvCxnSpPr/>
          <p:nvPr/>
        </p:nvCxnSpPr>
        <p:spPr>
          <a:xfrm rot="5400000">
            <a:off x="7811314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5400000">
            <a:off x="8168504" y="5478677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52604" y="3875134"/>
            <a:ext cx="28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238356" y="3875134"/>
            <a:ext cx="28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524108" y="3875134"/>
            <a:ext cx="28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09860" y="3875134"/>
            <a:ext cx="28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grpSp>
        <p:nvGrpSpPr>
          <p:cNvPr id="3" name="그룹 139"/>
          <p:cNvGrpSpPr/>
          <p:nvPr/>
        </p:nvGrpSpPr>
        <p:grpSpPr>
          <a:xfrm>
            <a:off x="1952604" y="4049917"/>
            <a:ext cx="7143799" cy="144000"/>
            <a:chOff x="1952604" y="4071942"/>
            <a:chExt cx="7143799" cy="142876"/>
          </a:xfrm>
        </p:grpSpPr>
        <p:grpSp>
          <p:nvGrpSpPr>
            <p:cNvPr id="4" name="그룹 101"/>
            <p:cNvGrpSpPr/>
            <p:nvPr/>
          </p:nvGrpSpPr>
          <p:grpSpPr>
            <a:xfrm>
              <a:off x="1952604" y="4071942"/>
              <a:ext cx="571504" cy="142876"/>
              <a:chOff x="1952604" y="4000504"/>
              <a:chExt cx="571504" cy="214314"/>
            </a:xfrm>
          </p:grpSpPr>
          <p:cxnSp>
            <p:nvCxnSpPr>
              <p:cNvPr id="95" name="직선 연결선 94"/>
              <p:cNvCxnSpPr/>
              <p:nvPr/>
            </p:nvCxnSpPr>
            <p:spPr>
              <a:xfrm rot="5400000">
                <a:off x="1845447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5400000">
                <a:off x="2416951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5400000">
                <a:off x="2131199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103"/>
            <p:cNvGrpSpPr/>
            <p:nvPr/>
          </p:nvGrpSpPr>
          <p:grpSpPr>
            <a:xfrm>
              <a:off x="2809860" y="4071942"/>
              <a:ext cx="571504" cy="142876"/>
              <a:chOff x="1952604" y="4000504"/>
              <a:chExt cx="571504" cy="214314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 rot="5400000">
                <a:off x="1845447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rot="5400000">
                <a:off x="2416951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rot="5400000">
                <a:off x="2131199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직선 연결선 109"/>
            <p:cNvCxnSpPr/>
            <p:nvPr/>
          </p:nvCxnSpPr>
          <p:spPr>
            <a:xfrm rot="5400000">
              <a:off x="4167182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3881429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3595678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118"/>
            <p:cNvGrpSpPr/>
            <p:nvPr/>
          </p:nvGrpSpPr>
          <p:grpSpPr>
            <a:xfrm>
              <a:off x="4524372" y="4071942"/>
              <a:ext cx="571504" cy="142876"/>
              <a:chOff x="1952604" y="4000504"/>
              <a:chExt cx="571504" cy="214314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 rot="5400000">
                <a:off x="1845447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rot="5400000">
                <a:off x="2416951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rot="5400000">
                <a:off x="2131199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직선 연결선 122"/>
            <p:cNvCxnSpPr/>
            <p:nvPr/>
          </p:nvCxnSpPr>
          <p:spPr>
            <a:xfrm rot="5400000">
              <a:off x="5881694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5400000">
              <a:off x="5595941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rot="5400000">
              <a:off x="5310190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125"/>
            <p:cNvGrpSpPr/>
            <p:nvPr/>
          </p:nvGrpSpPr>
          <p:grpSpPr>
            <a:xfrm>
              <a:off x="6238884" y="4071942"/>
              <a:ext cx="571504" cy="142876"/>
              <a:chOff x="1952604" y="4000504"/>
              <a:chExt cx="571504" cy="214314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 rot="5400000">
                <a:off x="1845447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5400000">
                <a:off x="2416951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rot="5400000">
                <a:off x="2131199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직선 연결선 129"/>
            <p:cNvCxnSpPr/>
            <p:nvPr/>
          </p:nvCxnSpPr>
          <p:spPr>
            <a:xfrm rot="5400000">
              <a:off x="7596206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>
              <a:off x="7310453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rot="5400000">
              <a:off x="7024702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132"/>
            <p:cNvGrpSpPr/>
            <p:nvPr/>
          </p:nvGrpSpPr>
          <p:grpSpPr>
            <a:xfrm>
              <a:off x="7953396" y="4071942"/>
              <a:ext cx="571504" cy="142876"/>
              <a:chOff x="1952604" y="4000504"/>
              <a:chExt cx="571504" cy="214314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 rot="5400000">
                <a:off x="1845447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5400000">
                <a:off x="2416951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5400000">
                <a:off x="2131199" y="4107661"/>
                <a:ext cx="2143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직선 연결선 137"/>
            <p:cNvCxnSpPr/>
            <p:nvPr/>
          </p:nvCxnSpPr>
          <p:spPr>
            <a:xfrm rot="5400000">
              <a:off x="9024965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5400000">
              <a:off x="8739214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2238356" y="3675221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809860" y="342900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Zone</a:t>
            </a:r>
          </a:p>
        </p:txBody>
      </p:sp>
      <p:cxnSp>
        <p:nvCxnSpPr>
          <p:cNvPr id="172" name="직선 연결선 171"/>
          <p:cNvCxnSpPr/>
          <p:nvPr/>
        </p:nvCxnSpPr>
        <p:spPr>
          <a:xfrm rot="5400000">
            <a:off x="1880604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rot="5400000">
            <a:off x="3023612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rot="5400000">
            <a:off x="4738124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rot="5400000">
            <a:off x="5595380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>
            <a:off x="6452636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rot="5400000">
            <a:off x="7309891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rot="5400000">
            <a:off x="8167148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rot="5400000">
            <a:off x="9024403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74"/>
          <p:cNvGrpSpPr/>
          <p:nvPr/>
        </p:nvGrpSpPr>
        <p:grpSpPr>
          <a:xfrm>
            <a:off x="1952604" y="3460907"/>
            <a:ext cx="7143799" cy="144000"/>
            <a:chOff x="1952604" y="4071942"/>
            <a:chExt cx="7143799" cy="142876"/>
          </a:xfrm>
        </p:grpSpPr>
        <p:cxnSp>
          <p:nvCxnSpPr>
            <p:cNvPr id="204" name="직선 연결선 203"/>
            <p:cNvCxnSpPr/>
            <p:nvPr/>
          </p:nvCxnSpPr>
          <p:spPr>
            <a:xfrm rot="5400000">
              <a:off x="1881166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5400000">
              <a:off x="3881429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5400000">
              <a:off x="5595942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rot="5400000">
              <a:off x="7310454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5400000">
              <a:off x="9024965" y="4143380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직선 연결선 206"/>
          <p:cNvCxnSpPr/>
          <p:nvPr/>
        </p:nvCxnSpPr>
        <p:spPr>
          <a:xfrm rot="5400000">
            <a:off x="3880867" y="3817535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310322" y="342900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Zone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238488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095744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810256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67512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524768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382024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8024834" y="342900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Zone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595810" y="342900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Zone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53000" y="367522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</p:txBody>
      </p:sp>
      <p:sp>
        <p:nvSpPr>
          <p:cNvPr id="219" name="왼쪽/오른쪽 화살표 218"/>
          <p:cNvSpPr/>
          <p:nvPr/>
        </p:nvSpPr>
        <p:spPr>
          <a:xfrm>
            <a:off x="1952604" y="3318031"/>
            <a:ext cx="3714776" cy="71438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3309926" y="3071810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Random writes</a:t>
            </a:r>
            <a:endParaRPr lang="ko-KR" altLang="en-US" sz="1000" dirty="0"/>
          </a:p>
        </p:txBody>
      </p:sp>
      <p:sp>
        <p:nvSpPr>
          <p:cNvPr id="221" name="왼쪽/오른쪽 화살표 220"/>
          <p:cNvSpPr/>
          <p:nvPr/>
        </p:nvSpPr>
        <p:spPr>
          <a:xfrm>
            <a:off x="5667380" y="3318031"/>
            <a:ext cx="3429024" cy="71438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6810388" y="3071810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Sequential writes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보안표기-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기본 디자인">
      <a:majorFont>
        <a:latin typeface=""/>
        <a:ea typeface=""/>
        <a:cs typeface="맑은 고딕"/>
      </a:majorFont>
      <a:minorFont>
        <a:latin typeface=""/>
        <a:ea typeface=""/>
        <a:cs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16186</TotalTime>
  <Words>2445</Words>
  <Application>Microsoft Office PowerPoint</Application>
  <PresentationFormat>A4 용지(210x297mm)</PresentationFormat>
  <Paragraphs>715</Paragraphs>
  <Slides>27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보안표기-PPT</vt:lpstr>
      <vt:lpstr>빅데이터 시스템의 SSD 적용 효과   A Case study on Flash-Friendly File System (F2FS)</vt:lpstr>
      <vt:lpstr>Agenda</vt:lpstr>
      <vt:lpstr>Hadoop for Big Data – Application View</vt:lpstr>
      <vt:lpstr>Hadoop for Big Data – System View</vt:lpstr>
      <vt:lpstr>Hadoop for Big Data – Storage View</vt:lpstr>
      <vt:lpstr>Hadoop for Big Data – Vertical Optimization</vt:lpstr>
      <vt:lpstr>Flash-Friendly File System (F2FS)</vt:lpstr>
      <vt:lpstr>Flash-Friendly File System (F2FS)</vt:lpstr>
      <vt:lpstr>Design of F2FS (On-disk Layout)</vt:lpstr>
      <vt:lpstr>Design of F2FS (Index Structure)</vt:lpstr>
      <vt:lpstr>Design of F2FS (Cleaning Process)</vt:lpstr>
      <vt:lpstr>Performance Evaluation</vt:lpstr>
      <vt:lpstr>Summary</vt:lpstr>
      <vt:lpstr>슬라이드 14</vt:lpstr>
      <vt:lpstr>Log-structured File System (Index Structure)</vt:lpstr>
      <vt:lpstr>Design Issues I</vt:lpstr>
      <vt:lpstr>Design Issues II</vt:lpstr>
      <vt:lpstr>Design of F2FS (On-disk Layout)</vt:lpstr>
      <vt:lpstr>Design of F2FS (Index Structure)</vt:lpstr>
      <vt:lpstr>Design of F2FS (Cleaning Process)</vt:lpstr>
      <vt:lpstr>Cleaning Performance</vt:lpstr>
      <vt:lpstr>Adaptive Logging</vt:lpstr>
      <vt:lpstr>Performance Evaluation (micro benchmark)</vt:lpstr>
      <vt:lpstr>Performance Evaluation (Galaxy S2)</vt:lpstr>
      <vt:lpstr>Performance Evaluation (Galaxy S2)</vt:lpstr>
      <vt:lpstr>Performance on Galaxy Nexus</vt:lpstr>
      <vt:lpstr>Summary</vt:lpstr>
    </vt:vector>
  </TitlesOfParts>
  <Company>samsung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Persistent Memory Subsystem</dc:title>
  <dc:creator>황주영/OS그룹(기술원)/전문연구원/삼성전자</dc:creator>
  <cp:lastModifiedBy>Windows 사용자</cp:lastModifiedBy>
  <cp:revision>762</cp:revision>
  <dcterms:created xsi:type="dcterms:W3CDTF">2010-01-11T00:30:56Z</dcterms:created>
  <dcterms:modified xsi:type="dcterms:W3CDTF">2013-01-22T05:49:52Z</dcterms:modified>
</cp:coreProperties>
</file>