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Lst>
  <p:sldSz cx="43889613" cy="32918400"/>
  <p:notesSz cx="6858000" cy="9144000"/>
  <p:defaultTextStyle>
    <a:defPPr>
      <a:defRPr lang="zh-CN"/>
    </a:defPPr>
    <a:lvl1pPr marL="0" algn="l" defTabSz="4386653" rtl="0" eaLnBrk="1" latinLnBrk="0" hangingPunct="1">
      <a:defRPr sz="8600" kern="1200">
        <a:solidFill>
          <a:schemeClr val="tx1"/>
        </a:solidFill>
        <a:latin typeface="+mn-lt"/>
        <a:ea typeface="+mn-ea"/>
        <a:cs typeface="+mn-cs"/>
      </a:defRPr>
    </a:lvl1pPr>
    <a:lvl2pPr marL="2193319" algn="l" defTabSz="4386653" rtl="0" eaLnBrk="1" latinLnBrk="0" hangingPunct="1">
      <a:defRPr sz="8600" kern="1200">
        <a:solidFill>
          <a:schemeClr val="tx1"/>
        </a:solidFill>
        <a:latin typeface="+mn-lt"/>
        <a:ea typeface="+mn-ea"/>
        <a:cs typeface="+mn-cs"/>
      </a:defRPr>
    </a:lvl2pPr>
    <a:lvl3pPr marL="4386653" algn="l" defTabSz="4386653" rtl="0" eaLnBrk="1" latinLnBrk="0" hangingPunct="1">
      <a:defRPr sz="8600" kern="1200">
        <a:solidFill>
          <a:schemeClr val="tx1"/>
        </a:solidFill>
        <a:latin typeface="+mn-lt"/>
        <a:ea typeface="+mn-ea"/>
        <a:cs typeface="+mn-cs"/>
      </a:defRPr>
    </a:lvl3pPr>
    <a:lvl4pPr marL="6579972" algn="l" defTabSz="4386653" rtl="0" eaLnBrk="1" latinLnBrk="0" hangingPunct="1">
      <a:defRPr sz="8600" kern="1200">
        <a:solidFill>
          <a:schemeClr val="tx1"/>
        </a:solidFill>
        <a:latin typeface="+mn-lt"/>
        <a:ea typeface="+mn-ea"/>
        <a:cs typeface="+mn-cs"/>
      </a:defRPr>
    </a:lvl4pPr>
    <a:lvl5pPr marL="8773296" algn="l" defTabSz="4386653" rtl="0" eaLnBrk="1" latinLnBrk="0" hangingPunct="1">
      <a:defRPr sz="8600" kern="1200">
        <a:solidFill>
          <a:schemeClr val="tx1"/>
        </a:solidFill>
        <a:latin typeface="+mn-lt"/>
        <a:ea typeface="+mn-ea"/>
        <a:cs typeface="+mn-cs"/>
      </a:defRPr>
    </a:lvl5pPr>
    <a:lvl6pPr marL="10966624" algn="l" defTabSz="4386653" rtl="0" eaLnBrk="1" latinLnBrk="0" hangingPunct="1">
      <a:defRPr sz="8600" kern="1200">
        <a:solidFill>
          <a:schemeClr val="tx1"/>
        </a:solidFill>
        <a:latin typeface="+mn-lt"/>
        <a:ea typeface="+mn-ea"/>
        <a:cs typeface="+mn-cs"/>
      </a:defRPr>
    </a:lvl6pPr>
    <a:lvl7pPr marL="13159943" algn="l" defTabSz="4386653" rtl="0" eaLnBrk="1" latinLnBrk="0" hangingPunct="1">
      <a:defRPr sz="8600" kern="1200">
        <a:solidFill>
          <a:schemeClr val="tx1"/>
        </a:solidFill>
        <a:latin typeface="+mn-lt"/>
        <a:ea typeface="+mn-ea"/>
        <a:cs typeface="+mn-cs"/>
      </a:defRPr>
    </a:lvl7pPr>
    <a:lvl8pPr marL="15353267" algn="l" defTabSz="4386653" rtl="0" eaLnBrk="1" latinLnBrk="0" hangingPunct="1">
      <a:defRPr sz="8600" kern="1200">
        <a:solidFill>
          <a:schemeClr val="tx1"/>
        </a:solidFill>
        <a:latin typeface="+mn-lt"/>
        <a:ea typeface="+mn-ea"/>
        <a:cs typeface="+mn-cs"/>
      </a:defRPr>
    </a:lvl8pPr>
    <a:lvl9pPr marL="17546596" algn="l" defTabSz="4386653"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52C0"/>
    <a:srgbClr val="DD6767"/>
    <a:srgbClr val="F5F3E3"/>
    <a:srgbClr val="F5EBD3"/>
    <a:srgbClr val="F5DEC5"/>
    <a:srgbClr val="B0D4DD"/>
    <a:srgbClr val="F5BAAE"/>
    <a:srgbClr val="DD8570"/>
    <a:srgbClr val="DD9499"/>
    <a:srgbClr val="94D5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81" autoAdjust="0"/>
    <p:restoredTop sz="94620" autoAdjust="0"/>
  </p:normalViewPr>
  <p:slideViewPr>
    <p:cSldViewPr>
      <p:cViewPr>
        <p:scale>
          <a:sx n="116" d="100"/>
          <a:sy n="116" d="100"/>
        </p:scale>
        <p:origin x="304" y="13856"/>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91721" y="10226042"/>
            <a:ext cx="37306171" cy="7056120"/>
          </a:xfrm>
        </p:spPr>
        <p:txBody>
          <a:bodyPr/>
          <a:lstStyle/>
          <a:p>
            <a:r>
              <a:rPr lang="zh-CN" altLang="en-US"/>
              <a:t>单击此处编辑母版标题样式</a:t>
            </a:r>
          </a:p>
        </p:txBody>
      </p:sp>
      <p:sp>
        <p:nvSpPr>
          <p:cNvPr id="3" name="副标题 2"/>
          <p:cNvSpPr>
            <a:spLocks noGrp="1"/>
          </p:cNvSpPr>
          <p:nvPr>
            <p:ph type="subTitle" idx="1"/>
          </p:nvPr>
        </p:nvSpPr>
        <p:spPr>
          <a:xfrm>
            <a:off x="6583442" y="18653760"/>
            <a:ext cx="30722729" cy="8412480"/>
          </a:xfrm>
        </p:spPr>
        <p:txBody>
          <a:bodyPr/>
          <a:lstStyle>
            <a:lvl1pPr marL="0" indent="0" algn="ctr">
              <a:buNone/>
              <a:defRPr>
                <a:solidFill>
                  <a:schemeClr val="tx1">
                    <a:tint val="75000"/>
                  </a:schemeClr>
                </a:solidFill>
              </a:defRPr>
            </a:lvl1pPr>
            <a:lvl2pPr marL="2194514" indent="0" algn="ctr">
              <a:buNone/>
              <a:defRPr>
                <a:solidFill>
                  <a:schemeClr val="tx1">
                    <a:tint val="75000"/>
                  </a:schemeClr>
                </a:solidFill>
              </a:defRPr>
            </a:lvl2pPr>
            <a:lvl3pPr marL="4389029" indent="0" algn="ctr">
              <a:buNone/>
              <a:defRPr>
                <a:solidFill>
                  <a:schemeClr val="tx1">
                    <a:tint val="75000"/>
                  </a:schemeClr>
                </a:solidFill>
              </a:defRPr>
            </a:lvl3pPr>
            <a:lvl4pPr marL="6583543" indent="0" algn="ctr">
              <a:buNone/>
              <a:defRPr>
                <a:solidFill>
                  <a:schemeClr val="tx1">
                    <a:tint val="75000"/>
                  </a:schemeClr>
                </a:solidFill>
              </a:defRPr>
            </a:lvl4pPr>
            <a:lvl5pPr marL="8778057" indent="0" algn="ctr">
              <a:buNone/>
              <a:defRPr>
                <a:solidFill>
                  <a:schemeClr val="tx1">
                    <a:tint val="75000"/>
                  </a:schemeClr>
                </a:solidFill>
              </a:defRPr>
            </a:lvl5pPr>
            <a:lvl6pPr marL="10972571" indent="0" algn="ctr">
              <a:buNone/>
              <a:defRPr>
                <a:solidFill>
                  <a:schemeClr val="tx1">
                    <a:tint val="75000"/>
                  </a:schemeClr>
                </a:solidFill>
              </a:defRPr>
            </a:lvl6pPr>
            <a:lvl7pPr marL="13167086" indent="0" algn="ctr">
              <a:buNone/>
              <a:defRPr>
                <a:solidFill>
                  <a:schemeClr val="tx1">
                    <a:tint val="75000"/>
                  </a:schemeClr>
                </a:solidFill>
              </a:defRPr>
            </a:lvl7pPr>
            <a:lvl8pPr marL="15361600" indent="0" algn="ctr">
              <a:buNone/>
              <a:defRPr>
                <a:solidFill>
                  <a:schemeClr val="tx1">
                    <a:tint val="75000"/>
                  </a:schemeClr>
                </a:solidFill>
              </a:defRPr>
            </a:lvl8pPr>
            <a:lvl9pPr marL="17556114"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A98B687-25E7-4C3E-AE9D-E1D7BD20D5AE}" type="datetimeFigureOut">
              <a:rPr lang="zh-CN" altLang="en-US" smtClean="0"/>
              <a:pPr/>
              <a:t>5/4/17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63E20F-B9F6-4F1C-BB05-FE3D7E7F377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5220089-9A3A-42CE-B124-A6F35E3F8F5E}" type="datetimeFigureOut">
              <a:rPr lang="zh-CN" altLang="en-US" smtClean="0"/>
              <a:pPr/>
              <a:t>5/4/17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1819969" y="1318265"/>
            <a:ext cx="9875163" cy="2808732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194481" y="1318265"/>
            <a:ext cx="28893995" cy="2808732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5220089-9A3A-42CE-B124-A6F35E3F8F5E}" type="datetimeFigureOut">
              <a:rPr lang="zh-CN" altLang="en-US" smtClean="0"/>
              <a:pPr/>
              <a:t>5/4/17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5220089-9A3A-42CE-B124-A6F35E3F8F5E}" type="datetimeFigureOut">
              <a:rPr lang="zh-CN" altLang="en-US" smtClean="0"/>
              <a:pPr/>
              <a:t>5/4/17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66977" y="21153122"/>
            <a:ext cx="37306171" cy="6537960"/>
          </a:xfrm>
        </p:spPr>
        <p:txBody>
          <a:bodyPr anchor="t"/>
          <a:lstStyle>
            <a:lvl1pPr algn="l">
              <a:defRPr sz="19200" b="1" cap="all"/>
            </a:lvl1pPr>
          </a:lstStyle>
          <a:p>
            <a:r>
              <a:rPr lang="zh-CN" altLang="en-US"/>
              <a:t>单击此处编辑母版标题样式</a:t>
            </a:r>
          </a:p>
        </p:txBody>
      </p:sp>
      <p:sp>
        <p:nvSpPr>
          <p:cNvPr id="3" name="文本占位符 2"/>
          <p:cNvSpPr>
            <a:spLocks noGrp="1"/>
          </p:cNvSpPr>
          <p:nvPr>
            <p:ph type="body" idx="1"/>
          </p:nvPr>
        </p:nvSpPr>
        <p:spPr>
          <a:xfrm>
            <a:off x="3466977" y="13952225"/>
            <a:ext cx="37306171" cy="7200898"/>
          </a:xfrm>
        </p:spPr>
        <p:txBody>
          <a:bodyPr anchor="b"/>
          <a:lstStyle>
            <a:lvl1pPr marL="0" indent="0">
              <a:buNone/>
              <a:defRPr sz="9600">
                <a:solidFill>
                  <a:schemeClr val="tx1">
                    <a:tint val="75000"/>
                  </a:schemeClr>
                </a:solidFill>
              </a:defRPr>
            </a:lvl1pPr>
            <a:lvl2pPr marL="2194514" indent="0">
              <a:buNone/>
              <a:defRPr sz="8600">
                <a:solidFill>
                  <a:schemeClr val="tx1">
                    <a:tint val="75000"/>
                  </a:schemeClr>
                </a:solidFill>
              </a:defRPr>
            </a:lvl2pPr>
            <a:lvl3pPr marL="4389029" indent="0">
              <a:buNone/>
              <a:defRPr sz="7700">
                <a:solidFill>
                  <a:schemeClr val="tx1">
                    <a:tint val="75000"/>
                  </a:schemeClr>
                </a:solidFill>
              </a:defRPr>
            </a:lvl3pPr>
            <a:lvl4pPr marL="6583543" indent="0">
              <a:buNone/>
              <a:defRPr sz="6700">
                <a:solidFill>
                  <a:schemeClr val="tx1">
                    <a:tint val="75000"/>
                  </a:schemeClr>
                </a:solidFill>
              </a:defRPr>
            </a:lvl4pPr>
            <a:lvl5pPr marL="8778057" indent="0">
              <a:buNone/>
              <a:defRPr sz="6700">
                <a:solidFill>
                  <a:schemeClr val="tx1">
                    <a:tint val="75000"/>
                  </a:schemeClr>
                </a:solidFill>
              </a:defRPr>
            </a:lvl5pPr>
            <a:lvl6pPr marL="10972571" indent="0">
              <a:buNone/>
              <a:defRPr sz="6700">
                <a:solidFill>
                  <a:schemeClr val="tx1">
                    <a:tint val="75000"/>
                  </a:schemeClr>
                </a:solidFill>
              </a:defRPr>
            </a:lvl6pPr>
            <a:lvl7pPr marL="13167086" indent="0">
              <a:buNone/>
              <a:defRPr sz="6700">
                <a:solidFill>
                  <a:schemeClr val="tx1">
                    <a:tint val="75000"/>
                  </a:schemeClr>
                </a:solidFill>
              </a:defRPr>
            </a:lvl7pPr>
            <a:lvl8pPr marL="15361600" indent="0">
              <a:buNone/>
              <a:defRPr sz="6700">
                <a:solidFill>
                  <a:schemeClr val="tx1">
                    <a:tint val="75000"/>
                  </a:schemeClr>
                </a:solidFill>
              </a:defRPr>
            </a:lvl8pPr>
            <a:lvl9pPr marL="17556114" indent="0">
              <a:buNone/>
              <a:defRPr sz="67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5220089-9A3A-42CE-B124-A6F35E3F8F5E}" type="datetimeFigureOut">
              <a:rPr lang="zh-CN" altLang="en-US" smtClean="0"/>
              <a:pPr/>
              <a:t>5/4/17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194481" y="7680963"/>
            <a:ext cx="19384579"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2310553" y="7680963"/>
            <a:ext cx="19384579"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5220089-9A3A-42CE-B124-A6F35E3F8F5E}" type="datetimeFigureOut">
              <a:rPr lang="zh-CN" altLang="en-US" smtClean="0"/>
              <a:pPr/>
              <a:t>5/4/17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2194481" y="7368542"/>
            <a:ext cx="19392201" cy="3070858"/>
          </a:xfrm>
        </p:spPr>
        <p:txBody>
          <a:bodyPr anchor="b"/>
          <a:lstStyle>
            <a:lvl1pPr marL="0" indent="0">
              <a:buNone/>
              <a:defRPr sz="11500" b="1"/>
            </a:lvl1pPr>
            <a:lvl2pPr marL="2194514" indent="0">
              <a:buNone/>
              <a:defRPr sz="9600" b="1"/>
            </a:lvl2pPr>
            <a:lvl3pPr marL="4389029" indent="0">
              <a:buNone/>
              <a:defRPr sz="8600" b="1"/>
            </a:lvl3pPr>
            <a:lvl4pPr marL="6583543" indent="0">
              <a:buNone/>
              <a:defRPr sz="7700" b="1"/>
            </a:lvl4pPr>
            <a:lvl5pPr marL="8778057" indent="0">
              <a:buNone/>
              <a:defRPr sz="7700" b="1"/>
            </a:lvl5pPr>
            <a:lvl6pPr marL="10972571" indent="0">
              <a:buNone/>
              <a:defRPr sz="7700" b="1"/>
            </a:lvl6pPr>
            <a:lvl7pPr marL="13167086" indent="0">
              <a:buNone/>
              <a:defRPr sz="7700" b="1"/>
            </a:lvl7pPr>
            <a:lvl8pPr marL="15361600" indent="0">
              <a:buNone/>
              <a:defRPr sz="7700" b="1"/>
            </a:lvl8pPr>
            <a:lvl9pPr marL="17556114" indent="0">
              <a:buNone/>
              <a:defRPr sz="7700" b="1"/>
            </a:lvl9pPr>
          </a:lstStyle>
          <a:p>
            <a:pPr lvl="0"/>
            <a:r>
              <a:rPr lang="zh-CN" altLang="en-US"/>
              <a:t>单击此处编辑母版文本样式</a:t>
            </a:r>
          </a:p>
        </p:txBody>
      </p:sp>
      <p:sp>
        <p:nvSpPr>
          <p:cNvPr id="4" name="内容占位符 3"/>
          <p:cNvSpPr>
            <a:spLocks noGrp="1"/>
          </p:cNvSpPr>
          <p:nvPr>
            <p:ph sz="half" idx="2"/>
          </p:nvPr>
        </p:nvSpPr>
        <p:spPr>
          <a:xfrm>
            <a:off x="2194481" y="10439400"/>
            <a:ext cx="19392201"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22295316" y="7368542"/>
            <a:ext cx="19399819" cy="3070858"/>
          </a:xfrm>
        </p:spPr>
        <p:txBody>
          <a:bodyPr anchor="b"/>
          <a:lstStyle>
            <a:lvl1pPr marL="0" indent="0">
              <a:buNone/>
              <a:defRPr sz="11500" b="1"/>
            </a:lvl1pPr>
            <a:lvl2pPr marL="2194514" indent="0">
              <a:buNone/>
              <a:defRPr sz="9600" b="1"/>
            </a:lvl2pPr>
            <a:lvl3pPr marL="4389029" indent="0">
              <a:buNone/>
              <a:defRPr sz="8600" b="1"/>
            </a:lvl3pPr>
            <a:lvl4pPr marL="6583543" indent="0">
              <a:buNone/>
              <a:defRPr sz="7700" b="1"/>
            </a:lvl4pPr>
            <a:lvl5pPr marL="8778057" indent="0">
              <a:buNone/>
              <a:defRPr sz="7700" b="1"/>
            </a:lvl5pPr>
            <a:lvl6pPr marL="10972571" indent="0">
              <a:buNone/>
              <a:defRPr sz="7700" b="1"/>
            </a:lvl6pPr>
            <a:lvl7pPr marL="13167086" indent="0">
              <a:buNone/>
              <a:defRPr sz="7700" b="1"/>
            </a:lvl7pPr>
            <a:lvl8pPr marL="15361600" indent="0">
              <a:buNone/>
              <a:defRPr sz="7700" b="1"/>
            </a:lvl8pPr>
            <a:lvl9pPr marL="17556114" indent="0">
              <a:buNone/>
              <a:defRPr sz="7700" b="1"/>
            </a:lvl9pPr>
          </a:lstStyle>
          <a:p>
            <a:pPr lvl="0"/>
            <a:r>
              <a:rPr lang="zh-CN" altLang="en-US"/>
              <a:t>单击此处编辑母版文本样式</a:t>
            </a:r>
          </a:p>
        </p:txBody>
      </p:sp>
      <p:sp>
        <p:nvSpPr>
          <p:cNvPr id="6" name="内容占位符 5"/>
          <p:cNvSpPr>
            <a:spLocks noGrp="1"/>
          </p:cNvSpPr>
          <p:nvPr>
            <p:ph sz="quarter" idx="4"/>
          </p:nvPr>
        </p:nvSpPr>
        <p:spPr>
          <a:xfrm>
            <a:off x="22295316" y="10439400"/>
            <a:ext cx="19399819"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5220089-9A3A-42CE-B124-A6F35E3F8F5E}" type="datetimeFigureOut">
              <a:rPr lang="zh-CN" altLang="en-US" smtClean="0"/>
              <a:pPr/>
              <a:t>5/4/17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5220089-9A3A-42CE-B124-A6F35E3F8F5E}" type="datetimeFigureOut">
              <a:rPr lang="zh-CN" altLang="en-US" smtClean="0"/>
              <a:pPr/>
              <a:t>5/4/17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220089-9A3A-42CE-B124-A6F35E3F8F5E}" type="datetimeFigureOut">
              <a:rPr lang="zh-CN" altLang="en-US" smtClean="0"/>
              <a:pPr/>
              <a:t>5/4/17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94483" y="1310640"/>
            <a:ext cx="14439380" cy="5577840"/>
          </a:xfrm>
        </p:spPr>
        <p:txBody>
          <a:bodyPr anchor="b"/>
          <a:lstStyle>
            <a:lvl1pPr algn="l">
              <a:defRPr sz="9600" b="1"/>
            </a:lvl1pPr>
          </a:lstStyle>
          <a:p>
            <a:r>
              <a:rPr lang="zh-CN" altLang="en-US"/>
              <a:t>单击此处编辑母版标题样式</a:t>
            </a:r>
          </a:p>
        </p:txBody>
      </p:sp>
      <p:sp>
        <p:nvSpPr>
          <p:cNvPr id="3" name="内容占位符 2"/>
          <p:cNvSpPr>
            <a:spLocks noGrp="1"/>
          </p:cNvSpPr>
          <p:nvPr>
            <p:ph idx="1"/>
          </p:nvPr>
        </p:nvSpPr>
        <p:spPr>
          <a:xfrm>
            <a:off x="17159619" y="1310643"/>
            <a:ext cx="24535513"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2194483" y="6888483"/>
            <a:ext cx="14439380" cy="22517102"/>
          </a:xfrm>
        </p:spPr>
        <p:txBody>
          <a:bodyPr/>
          <a:lstStyle>
            <a:lvl1pPr marL="0" indent="0">
              <a:buNone/>
              <a:defRPr sz="6700"/>
            </a:lvl1pPr>
            <a:lvl2pPr marL="2194514" indent="0">
              <a:buNone/>
              <a:defRPr sz="5800"/>
            </a:lvl2pPr>
            <a:lvl3pPr marL="4389029" indent="0">
              <a:buNone/>
              <a:defRPr sz="4800"/>
            </a:lvl3pPr>
            <a:lvl4pPr marL="6583543" indent="0">
              <a:buNone/>
              <a:defRPr sz="4300"/>
            </a:lvl4pPr>
            <a:lvl5pPr marL="8778057" indent="0">
              <a:buNone/>
              <a:defRPr sz="4300"/>
            </a:lvl5pPr>
            <a:lvl6pPr marL="10972571" indent="0">
              <a:buNone/>
              <a:defRPr sz="4300"/>
            </a:lvl6pPr>
            <a:lvl7pPr marL="13167086" indent="0">
              <a:buNone/>
              <a:defRPr sz="4300"/>
            </a:lvl7pPr>
            <a:lvl8pPr marL="15361600" indent="0">
              <a:buNone/>
              <a:defRPr sz="4300"/>
            </a:lvl8pPr>
            <a:lvl9pPr marL="17556114" indent="0">
              <a:buNone/>
              <a:defRPr sz="43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5220089-9A3A-42CE-B124-A6F35E3F8F5E}" type="datetimeFigureOut">
              <a:rPr lang="zh-CN" altLang="en-US" smtClean="0"/>
              <a:pPr/>
              <a:t>5/4/17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602671" y="23042880"/>
            <a:ext cx="26333768" cy="2720342"/>
          </a:xfrm>
        </p:spPr>
        <p:txBody>
          <a:bodyPr anchor="b"/>
          <a:lstStyle>
            <a:lvl1pPr algn="l">
              <a:defRPr sz="9600" b="1"/>
            </a:lvl1pPr>
          </a:lstStyle>
          <a:p>
            <a:r>
              <a:rPr lang="zh-CN" altLang="en-US"/>
              <a:t>单击此处编辑母版标题样式</a:t>
            </a:r>
          </a:p>
        </p:txBody>
      </p:sp>
      <p:sp>
        <p:nvSpPr>
          <p:cNvPr id="3" name="图片占位符 2"/>
          <p:cNvSpPr>
            <a:spLocks noGrp="1"/>
          </p:cNvSpPr>
          <p:nvPr>
            <p:ph type="pic" idx="1"/>
          </p:nvPr>
        </p:nvSpPr>
        <p:spPr>
          <a:xfrm>
            <a:off x="8602671" y="2941320"/>
            <a:ext cx="26333768" cy="19751040"/>
          </a:xfrm>
        </p:spPr>
        <p:txBody>
          <a:bodyPr/>
          <a:lstStyle>
            <a:lvl1pPr marL="0" indent="0">
              <a:buNone/>
              <a:defRPr sz="15400"/>
            </a:lvl1pPr>
            <a:lvl2pPr marL="2194514" indent="0">
              <a:buNone/>
              <a:defRPr sz="13400"/>
            </a:lvl2pPr>
            <a:lvl3pPr marL="4389029" indent="0">
              <a:buNone/>
              <a:defRPr sz="11500"/>
            </a:lvl3pPr>
            <a:lvl4pPr marL="6583543" indent="0">
              <a:buNone/>
              <a:defRPr sz="9600"/>
            </a:lvl4pPr>
            <a:lvl5pPr marL="8778057" indent="0">
              <a:buNone/>
              <a:defRPr sz="9600"/>
            </a:lvl5pPr>
            <a:lvl6pPr marL="10972571" indent="0">
              <a:buNone/>
              <a:defRPr sz="9600"/>
            </a:lvl6pPr>
            <a:lvl7pPr marL="13167086" indent="0">
              <a:buNone/>
              <a:defRPr sz="9600"/>
            </a:lvl7pPr>
            <a:lvl8pPr marL="15361600" indent="0">
              <a:buNone/>
              <a:defRPr sz="9600"/>
            </a:lvl8pPr>
            <a:lvl9pPr marL="17556114" indent="0">
              <a:buNone/>
              <a:defRPr sz="9600"/>
            </a:lvl9pPr>
          </a:lstStyle>
          <a:p>
            <a:endParaRPr lang="zh-CN" altLang="en-US"/>
          </a:p>
        </p:txBody>
      </p:sp>
      <p:sp>
        <p:nvSpPr>
          <p:cNvPr id="4" name="文本占位符 3"/>
          <p:cNvSpPr>
            <a:spLocks noGrp="1"/>
          </p:cNvSpPr>
          <p:nvPr>
            <p:ph type="body" sz="half" idx="2"/>
          </p:nvPr>
        </p:nvSpPr>
        <p:spPr>
          <a:xfrm>
            <a:off x="8602671" y="25763222"/>
            <a:ext cx="26333768" cy="3863338"/>
          </a:xfrm>
        </p:spPr>
        <p:txBody>
          <a:bodyPr/>
          <a:lstStyle>
            <a:lvl1pPr marL="0" indent="0">
              <a:buNone/>
              <a:defRPr sz="6700"/>
            </a:lvl1pPr>
            <a:lvl2pPr marL="2194514" indent="0">
              <a:buNone/>
              <a:defRPr sz="5800"/>
            </a:lvl2pPr>
            <a:lvl3pPr marL="4389029" indent="0">
              <a:buNone/>
              <a:defRPr sz="4800"/>
            </a:lvl3pPr>
            <a:lvl4pPr marL="6583543" indent="0">
              <a:buNone/>
              <a:defRPr sz="4300"/>
            </a:lvl4pPr>
            <a:lvl5pPr marL="8778057" indent="0">
              <a:buNone/>
              <a:defRPr sz="4300"/>
            </a:lvl5pPr>
            <a:lvl6pPr marL="10972571" indent="0">
              <a:buNone/>
              <a:defRPr sz="4300"/>
            </a:lvl6pPr>
            <a:lvl7pPr marL="13167086" indent="0">
              <a:buNone/>
              <a:defRPr sz="4300"/>
            </a:lvl7pPr>
            <a:lvl8pPr marL="15361600" indent="0">
              <a:buNone/>
              <a:defRPr sz="4300"/>
            </a:lvl8pPr>
            <a:lvl9pPr marL="17556114" indent="0">
              <a:buNone/>
              <a:defRPr sz="43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5220089-9A3A-42CE-B124-A6F35E3F8F5E}" type="datetimeFigureOut">
              <a:rPr lang="zh-CN" altLang="en-US" smtClean="0"/>
              <a:pPr/>
              <a:t>5/4/17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194481" y="1318262"/>
            <a:ext cx="39500652" cy="5486400"/>
          </a:xfrm>
          <a:prstGeom prst="rect">
            <a:avLst/>
          </a:prstGeom>
        </p:spPr>
        <p:txBody>
          <a:bodyPr vert="horz" lIns="438903" tIns="219451" rIns="438903" bIns="219451" rtlCol="0" anchor="ctr">
            <a:normAutofit/>
          </a:bodyPr>
          <a:lstStyle/>
          <a:p>
            <a:r>
              <a:rPr lang="zh-CN" altLang="en-US"/>
              <a:t>单击此处编辑母版标题样式</a:t>
            </a:r>
          </a:p>
        </p:txBody>
      </p:sp>
      <p:sp>
        <p:nvSpPr>
          <p:cNvPr id="3" name="文本占位符 2"/>
          <p:cNvSpPr>
            <a:spLocks noGrp="1"/>
          </p:cNvSpPr>
          <p:nvPr>
            <p:ph type="body" idx="1"/>
          </p:nvPr>
        </p:nvSpPr>
        <p:spPr>
          <a:xfrm>
            <a:off x="2194481" y="7680963"/>
            <a:ext cx="39500652" cy="21724622"/>
          </a:xfrm>
          <a:prstGeom prst="rect">
            <a:avLst/>
          </a:prstGeom>
        </p:spPr>
        <p:txBody>
          <a:bodyPr vert="horz" lIns="438903" tIns="219451" rIns="438903" bIns="219451"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2194480" y="30510482"/>
            <a:ext cx="10240910" cy="1752600"/>
          </a:xfrm>
          <a:prstGeom prst="rect">
            <a:avLst/>
          </a:prstGeom>
        </p:spPr>
        <p:txBody>
          <a:bodyPr vert="horz" lIns="438903" tIns="219451" rIns="438903" bIns="219451" rtlCol="0" anchor="ctr"/>
          <a:lstStyle>
            <a:lvl1pPr algn="l">
              <a:defRPr sz="5800">
                <a:solidFill>
                  <a:schemeClr val="tx1">
                    <a:tint val="75000"/>
                  </a:schemeClr>
                </a:solidFill>
              </a:defRPr>
            </a:lvl1pPr>
          </a:lstStyle>
          <a:p>
            <a:fld id="{DA98B687-25E7-4C3E-AE9D-E1D7BD20D5AE}" type="datetimeFigureOut">
              <a:rPr lang="zh-CN" altLang="en-US" smtClean="0"/>
              <a:pPr/>
              <a:t>5/4/17</a:t>
            </a:fld>
            <a:endParaRPr lang="zh-CN" altLang="en-US"/>
          </a:p>
        </p:txBody>
      </p:sp>
      <p:sp>
        <p:nvSpPr>
          <p:cNvPr id="5" name="页脚占位符 4"/>
          <p:cNvSpPr>
            <a:spLocks noGrp="1"/>
          </p:cNvSpPr>
          <p:nvPr>
            <p:ph type="ftr" sz="quarter" idx="3"/>
          </p:nvPr>
        </p:nvSpPr>
        <p:spPr>
          <a:xfrm>
            <a:off x="14995618" y="30510482"/>
            <a:ext cx="13898377" cy="1752600"/>
          </a:xfrm>
          <a:prstGeom prst="rect">
            <a:avLst/>
          </a:prstGeom>
        </p:spPr>
        <p:txBody>
          <a:bodyPr vert="horz" lIns="438903" tIns="219451" rIns="438903" bIns="219451" rtlCol="0" anchor="ctr"/>
          <a:lstStyle>
            <a:lvl1pPr algn="ctr">
              <a:defRPr sz="58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31454223" y="30510482"/>
            <a:ext cx="10240910" cy="1752600"/>
          </a:xfrm>
          <a:prstGeom prst="rect">
            <a:avLst/>
          </a:prstGeom>
        </p:spPr>
        <p:txBody>
          <a:bodyPr vert="horz" lIns="438903" tIns="219451" rIns="438903" bIns="219451" rtlCol="0" anchor="ctr"/>
          <a:lstStyle>
            <a:lvl1pPr algn="r">
              <a:defRPr sz="5800">
                <a:solidFill>
                  <a:schemeClr val="tx1">
                    <a:tint val="75000"/>
                  </a:schemeClr>
                </a:solidFill>
              </a:defRPr>
            </a:lvl1pPr>
          </a:lstStyle>
          <a:p>
            <a:fld id="{D063E20F-B9F6-4F1C-BB05-FE3D7E7F377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Lst>
  <p:txStyles>
    <p:titleStyle>
      <a:lvl1pPr algn="ctr" defTabSz="4389029" rtl="0" eaLnBrk="1" latinLnBrk="0" hangingPunct="1">
        <a:spcBef>
          <a:spcPct val="0"/>
        </a:spcBef>
        <a:buNone/>
        <a:defRPr sz="21100" kern="1200">
          <a:solidFill>
            <a:schemeClr val="tx1"/>
          </a:solidFill>
          <a:latin typeface="+mj-lt"/>
          <a:ea typeface="+mj-ea"/>
          <a:cs typeface="+mj-cs"/>
        </a:defRPr>
      </a:lvl1pPr>
    </p:titleStyle>
    <p:bodyStyle>
      <a:lvl1pPr marL="1645886" indent="-1645886" algn="l" defTabSz="4389029"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086" indent="-1371571" algn="l" defTabSz="4389029"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9"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314" indent="-1097257" algn="l" defTabSz="438902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829" indent="-1097257" algn="l" defTabSz="438902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343" indent="-1097257" algn="l" defTabSz="438902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857" indent="-1097257" algn="l" defTabSz="438902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371" indent="-1097257" algn="l" defTabSz="438902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zh-CN"/>
      </a:defPPr>
      <a:lvl1pPr marL="0" algn="l" defTabSz="4389029" rtl="0" eaLnBrk="1" latinLnBrk="0" hangingPunct="1">
        <a:defRPr sz="8600" kern="1200">
          <a:solidFill>
            <a:schemeClr val="tx1"/>
          </a:solidFill>
          <a:latin typeface="+mn-lt"/>
          <a:ea typeface="+mn-ea"/>
          <a:cs typeface="+mn-cs"/>
        </a:defRPr>
      </a:lvl1pPr>
      <a:lvl2pPr marL="2194514" algn="l" defTabSz="4389029" rtl="0" eaLnBrk="1" latinLnBrk="0" hangingPunct="1">
        <a:defRPr sz="8600" kern="1200">
          <a:solidFill>
            <a:schemeClr val="tx1"/>
          </a:solidFill>
          <a:latin typeface="+mn-lt"/>
          <a:ea typeface="+mn-ea"/>
          <a:cs typeface="+mn-cs"/>
        </a:defRPr>
      </a:lvl2pPr>
      <a:lvl3pPr marL="4389029" algn="l" defTabSz="4389029" rtl="0" eaLnBrk="1" latinLnBrk="0" hangingPunct="1">
        <a:defRPr sz="8600" kern="1200">
          <a:solidFill>
            <a:schemeClr val="tx1"/>
          </a:solidFill>
          <a:latin typeface="+mn-lt"/>
          <a:ea typeface="+mn-ea"/>
          <a:cs typeface="+mn-cs"/>
        </a:defRPr>
      </a:lvl3pPr>
      <a:lvl4pPr marL="6583543" algn="l" defTabSz="4389029" rtl="0" eaLnBrk="1" latinLnBrk="0" hangingPunct="1">
        <a:defRPr sz="8600" kern="1200">
          <a:solidFill>
            <a:schemeClr val="tx1"/>
          </a:solidFill>
          <a:latin typeface="+mn-lt"/>
          <a:ea typeface="+mn-ea"/>
          <a:cs typeface="+mn-cs"/>
        </a:defRPr>
      </a:lvl4pPr>
      <a:lvl5pPr marL="8778057" algn="l" defTabSz="4389029" rtl="0" eaLnBrk="1" latinLnBrk="0" hangingPunct="1">
        <a:defRPr sz="8600" kern="1200">
          <a:solidFill>
            <a:schemeClr val="tx1"/>
          </a:solidFill>
          <a:latin typeface="+mn-lt"/>
          <a:ea typeface="+mn-ea"/>
          <a:cs typeface="+mn-cs"/>
        </a:defRPr>
      </a:lvl5pPr>
      <a:lvl6pPr marL="10972571" algn="l" defTabSz="4389029" rtl="0" eaLnBrk="1" latinLnBrk="0" hangingPunct="1">
        <a:defRPr sz="8600" kern="1200">
          <a:solidFill>
            <a:schemeClr val="tx1"/>
          </a:solidFill>
          <a:latin typeface="+mn-lt"/>
          <a:ea typeface="+mn-ea"/>
          <a:cs typeface="+mn-cs"/>
        </a:defRPr>
      </a:lvl6pPr>
      <a:lvl7pPr marL="13167086" algn="l" defTabSz="4389029" rtl="0" eaLnBrk="1" latinLnBrk="0" hangingPunct="1">
        <a:defRPr sz="8600" kern="1200">
          <a:solidFill>
            <a:schemeClr val="tx1"/>
          </a:solidFill>
          <a:latin typeface="+mn-lt"/>
          <a:ea typeface="+mn-ea"/>
          <a:cs typeface="+mn-cs"/>
        </a:defRPr>
      </a:lvl7pPr>
      <a:lvl8pPr marL="15361600" algn="l" defTabSz="4389029" rtl="0" eaLnBrk="1" latinLnBrk="0" hangingPunct="1">
        <a:defRPr sz="8600" kern="1200">
          <a:solidFill>
            <a:schemeClr val="tx1"/>
          </a:solidFill>
          <a:latin typeface="+mn-lt"/>
          <a:ea typeface="+mn-ea"/>
          <a:cs typeface="+mn-cs"/>
        </a:defRPr>
      </a:lvl8pPr>
      <a:lvl9pPr marL="17556114" algn="l" defTabSz="438902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s://github.com/minimaxir/facebook-page-post-scraper" TargetMode="External"/><Relationship Id="rId5" Type="http://schemas.openxmlformats.org/officeDocument/2006/relationships/hyperlink" Target="https://medium.com/@baditaflorin/understanding-facebook-reactions-using-sentiment-analysis-f17b6e561ff3" TargetMode="Externa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B0D4DD"/>
          </a:fgClr>
          <a:bgClr>
            <a:schemeClr val="accent1">
              <a:lumMod val="20000"/>
              <a:lumOff val="80000"/>
            </a:schemeClr>
          </a:bgClr>
        </a:pattFill>
        <a:effectLst/>
      </p:bgPr>
    </p:bg>
    <p:spTree>
      <p:nvGrpSpPr>
        <p:cNvPr id="1" name=""/>
        <p:cNvGrpSpPr/>
        <p:nvPr/>
      </p:nvGrpSpPr>
      <p:grpSpPr>
        <a:xfrm>
          <a:off x="0" y="0"/>
          <a:ext cx="0" cy="0"/>
          <a:chOff x="0" y="0"/>
          <a:chExt cx="0" cy="0"/>
        </a:xfrm>
      </p:grpSpPr>
      <p:sp>
        <p:nvSpPr>
          <p:cNvPr id="54" name="Rectangle 53"/>
          <p:cNvSpPr/>
          <p:nvPr/>
        </p:nvSpPr>
        <p:spPr>
          <a:xfrm>
            <a:off x="908858" y="905473"/>
            <a:ext cx="13378678" cy="8577662"/>
          </a:xfrm>
          <a:prstGeom prst="rect">
            <a:avLst/>
          </a:prstGeom>
          <a:solidFill>
            <a:schemeClr val="bg1"/>
          </a:solidFill>
          <a:effectLst>
            <a:glow rad="520700">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878910" y="416552"/>
            <a:ext cx="34059784" cy="3323946"/>
          </a:xfrm>
          <a:prstGeom prst="rect">
            <a:avLst/>
          </a:prstGeom>
          <a:noFill/>
        </p:spPr>
        <p:txBody>
          <a:bodyPr wrap="square" lIns="91409" tIns="45700" rIns="91409" bIns="45700" rtlCol="0">
            <a:spAutoFit/>
          </a:bodyPr>
          <a:lstStyle/>
          <a:p>
            <a:pPr algn="ctr"/>
            <a:r>
              <a:rPr lang="en-US" altLang="zh-CN" sz="10500" b="1" dirty="0" smtClean="0">
                <a:latin typeface="Corbel" charset="0"/>
                <a:ea typeface="Corbel" charset="0"/>
                <a:cs typeface="Corbel" charset="0"/>
              </a:rPr>
              <a:t>Facebook Status </a:t>
            </a:r>
          </a:p>
          <a:p>
            <a:pPr algn="ctr"/>
            <a:r>
              <a:rPr lang="en-US" altLang="zh-CN" sz="10500" b="1" dirty="0" smtClean="0">
                <a:latin typeface="Corbel" charset="0"/>
                <a:ea typeface="Corbel" charset="0"/>
                <a:cs typeface="Corbel" charset="0"/>
              </a:rPr>
              <a:t>Sentiment Analysis</a:t>
            </a:r>
          </a:p>
        </p:txBody>
      </p:sp>
      <p:sp>
        <p:nvSpPr>
          <p:cNvPr id="6" name="TextBox 5"/>
          <p:cNvSpPr txBox="1"/>
          <p:nvPr/>
        </p:nvSpPr>
        <p:spPr>
          <a:xfrm>
            <a:off x="6571098" y="4527686"/>
            <a:ext cx="29955328" cy="2354450"/>
          </a:xfrm>
          <a:prstGeom prst="rect">
            <a:avLst/>
          </a:prstGeom>
          <a:noFill/>
        </p:spPr>
        <p:txBody>
          <a:bodyPr wrap="square" lIns="91409" tIns="45700" rIns="91409" bIns="45700" rtlCol="0">
            <a:spAutoFit/>
          </a:bodyPr>
          <a:lstStyle/>
          <a:p>
            <a:pPr algn="ctr"/>
            <a:r>
              <a:rPr lang="en-US" altLang="zh-CN" sz="6500" dirty="0" smtClean="0">
                <a:solidFill>
                  <a:schemeClr val="tx1">
                    <a:lumMod val="95000"/>
                    <a:lumOff val="5000"/>
                  </a:schemeClr>
                </a:solidFill>
                <a:latin typeface="Corbel" charset="0"/>
                <a:ea typeface="Corbel" charset="0"/>
                <a:cs typeface="Corbel" charset="0"/>
              </a:rPr>
              <a:t>Hailey Lee, Alex Ahn, Jae Park</a:t>
            </a:r>
          </a:p>
          <a:p>
            <a:pPr algn="ctr"/>
            <a:endParaRPr lang="en-US" altLang="zh-CN" sz="8200" dirty="0">
              <a:latin typeface="Corbel" charset="0"/>
              <a:ea typeface="Corbel" charset="0"/>
              <a:cs typeface="Corbel" charset="0"/>
            </a:endParaRPr>
          </a:p>
        </p:txBody>
      </p:sp>
      <p:sp>
        <p:nvSpPr>
          <p:cNvPr id="66" name="TextBox 65"/>
          <p:cNvSpPr txBox="1"/>
          <p:nvPr/>
        </p:nvSpPr>
        <p:spPr>
          <a:xfrm>
            <a:off x="15896134" y="19627552"/>
            <a:ext cx="184731" cy="1415772"/>
          </a:xfrm>
          <a:prstGeom prst="rect">
            <a:avLst/>
          </a:prstGeom>
          <a:noFill/>
        </p:spPr>
        <p:txBody>
          <a:bodyPr wrap="none" rtlCol="0">
            <a:spAutoFit/>
          </a:bodyPr>
          <a:lstStyle/>
          <a:p>
            <a:endParaRPr lang="zh-CN" altLang="en-US" dirty="0"/>
          </a:p>
        </p:txBody>
      </p:sp>
      <p:sp>
        <p:nvSpPr>
          <p:cNvPr id="20" name="Chevron 19"/>
          <p:cNvSpPr/>
          <p:nvPr/>
        </p:nvSpPr>
        <p:spPr>
          <a:xfrm flipH="1">
            <a:off x="1474707" y="1435007"/>
            <a:ext cx="11802929" cy="1596874"/>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p:cNvSpPr txBox="1"/>
          <p:nvPr/>
        </p:nvSpPr>
        <p:spPr>
          <a:xfrm>
            <a:off x="1999995" y="1754399"/>
            <a:ext cx="10729192" cy="1015663"/>
          </a:xfrm>
          <a:prstGeom prst="rect">
            <a:avLst/>
          </a:prstGeom>
          <a:noFill/>
        </p:spPr>
        <p:txBody>
          <a:bodyPr wrap="square" rtlCol="0">
            <a:spAutoFit/>
          </a:bodyPr>
          <a:lstStyle/>
          <a:p>
            <a:pPr algn="ctr"/>
            <a:r>
              <a:rPr lang="en-US" altLang="zh-CN" sz="6000" b="1" dirty="0" smtClean="0">
                <a:solidFill>
                  <a:schemeClr val="bg1"/>
                </a:solidFill>
                <a:latin typeface="Corbel" charset="0"/>
                <a:ea typeface="Corbel" charset="0"/>
                <a:cs typeface="Corbel" charset="0"/>
              </a:rPr>
              <a:t>INTRODUCTION</a:t>
            </a:r>
            <a:endParaRPr lang="zh-CN" altLang="en-US" sz="6000" b="1" dirty="0">
              <a:solidFill>
                <a:schemeClr val="bg1"/>
              </a:solidFill>
              <a:latin typeface="Corbel" charset="0"/>
              <a:ea typeface="Corbel" charset="0"/>
              <a:cs typeface="Corbel" charset="0"/>
            </a:endParaRPr>
          </a:p>
        </p:txBody>
      </p:sp>
      <p:sp>
        <p:nvSpPr>
          <p:cNvPr id="74" name="Rectangle 73"/>
          <p:cNvSpPr/>
          <p:nvPr/>
        </p:nvSpPr>
        <p:spPr>
          <a:xfrm>
            <a:off x="886312" y="10270323"/>
            <a:ext cx="13401224" cy="21426989"/>
          </a:xfrm>
          <a:prstGeom prst="rect">
            <a:avLst/>
          </a:prstGeom>
          <a:solidFill>
            <a:schemeClr val="bg1"/>
          </a:solidFill>
          <a:effectLst>
            <a:glow rad="520700">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hevron 74"/>
          <p:cNvSpPr/>
          <p:nvPr/>
        </p:nvSpPr>
        <p:spPr>
          <a:xfrm flipH="1">
            <a:off x="1474707" y="10770568"/>
            <a:ext cx="11802929" cy="1596874"/>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TextBox 75"/>
          <p:cNvSpPr txBox="1"/>
          <p:nvPr/>
        </p:nvSpPr>
        <p:spPr>
          <a:xfrm>
            <a:off x="1855979" y="11130608"/>
            <a:ext cx="10729192" cy="1015663"/>
          </a:xfrm>
          <a:prstGeom prst="rect">
            <a:avLst/>
          </a:prstGeom>
          <a:noFill/>
        </p:spPr>
        <p:txBody>
          <a:bodyPr wrap="square" rtlCol="0">
            <a:spAutoFit/>
          </a:bodyPr>
          <a:lstStyle/>
          <a:p>
            <a:pPr algn="ctr"/>
            <a:r>
              <a:rPr lang="en-US" altLang="zh-CN" sz="6000" b="1" dirty="0" smtClean="0">
                <a:solidFill>
                  <a:schemeClr val="bg1"/>
                </a:solidFill>
                <a:latin typeface="Corbel" charset="0"/>
                <a:ea typeface="Corbel" charset="0"/>
                <a:cs typeface="Corbel" charset="0"/>
              </a:rPr>
              <a:t>FIGURES</a:t>
            </a:r>
            <a:endParaRPr lang="zh-CN" altLang="en-US" sz="6000" b="1" dirty="0">
              <a:solidFill>
                <a:schemeClr val="bg1"/>
              </a:solidFill>
              <a:latin typeface="Corbel" charset="0"/>
              <a:ea typeface="Corbel" charset="0"/>
              <a:cs typeface="Corbel" charset="0"/>
            </a:endParaRPr>
          </a:p>
        </p:txBody>
      </p:sp>
      <p:sp>
        <p:nvSpPr>
          <p:cNvPr id="80" name="Rectangle 79"/>
          <p:cNvSpPr/>
          <p:nvPr/>
        </p:nvSpPr>
        <p:spPr>
          <a:xfrm>
            <a:off x="15198600" y="5879510"/>
            <a:ext cx="13378678" cy="6938022"/>
          </a:xfrm>
          <a:prstGeom prst="rect">
            <a:avLst/>
          </a:prstGeom>
          <a:solidFill>
            <a:schemeClr val="bg1"/>
          </a:solidFill>
          <a:ln>
            <a:solidFill>
              <a:schemeClr val="accent1">
                <a:shade val="50000"/>
              </a:schemeClr>
            </a:solidFill>
          </a:ln>
          <a:effectLst>
            <a:glow rad="520700">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hevron 81"/>
          <p:cNvSpPr/>
          <p:nvPr/>
        </p:nvSpPr>
        <p:spPr>
          <a:xfrm flipH="1">
            <a:off x="15945499" y="6234064"/>
            <a:ext cx="11802929" cy="1596874"/>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82"/>
          <p:cNvSpPr txBox="1"/>
          <p:nvPr/>
        </p:nvSpPr>
        <p:spPr>
          <a:xfrm>
            <a:off x="16184166" y="6536789"/>
            <a:ext cx="10729192" cy="1015663"/>
          </a:xfrm>
          <a:prstGeom prst="rect">
            <a:avLst/>
          </a:prstGeom>
          <a:noFill/>
        </p:spPr>
        <p:txBody>
          <a:bodyPr wrap="square" rtlCol="0">
            <a:spAutoFit/>
          </a:bodyPr>
          <a:lstStyle/>
          <a:p>
            <a:pPr algn="ctr"/>
            <a:r>
              <a:rPr lang="en-US" altLang="zh-CN" sz="6000" b="1" dirty="0" smtClean="0">
                <a:solidFill>
                  <a:schemeClr val="bg1"/>
                </a:solidFill>
                <a:latin typeface="Corbel" charset="0"/>
                <a:ea typeface="Corbel" charset="0"/>
                <a:cs typeface="Corbel" charset="0"/>
              </a:rPr>
              <a:t>OBJECTIVE</a:t>
            </a:r>
            <a:endParaRPr lang="zh-CN" altLang="en-US" sz="6000" b="1" dirty="0">
              <a:solidFill>
                <a:schemeClr val="bg1"/>
              </a:solidFill>
              <a:latin typeface="Corbel" charset="0"/>
              <a:ea typeface="Corbel" charset="0"/>
              <a:cs typeface="Corbel" charset="0"/>
            </a:endParaRPr>
          </a:p>
        </p:txBody>
      </p:sp>
      <p:sp>
        <p:nvSpPr>
          <p:cNvPr id="84" name="Rectangle 83"/>
          <p:cNvSpPr/>
          <p:nvPr/>
        </p:nvSpPr>
        <p:spPr>
          <a:xfrm>
            <a:off x="15176054" y="13599206"/>
            <a:ext cx="13401224" cy="18096256"/>
          </a:xfrm>
          <a:prstGeom prst="rect">
            <a:avLst/>
          </a:prstGeom>
          <a:solidFill>
            <a:schemeClr val="bg1"/>
          </a:solidFill>
          <a:effectLst>
            <a:glow rad="520700">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hevron 84"/>
          <p:cNvSpPr/>
          <p:nvPr/>
        </p:nvSpPr>
        <p:spPr>
          <a:xfrm flipH="1">
            <a:off x="15896134" y="14025237"/>
            <a:ext cx="11802929" cy="1596874"/>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85"/>
          <p:cNvSpPr txBox="1"/>
          <p:nvPr/>
        </p:nvSpPr>
        <p:spPr>
          <a:xfrm>
            <a:off x="16433002" y="14383260"/>
            <a:ext cx="10729192" cy="1015663"/>
          </a:xfrm>
          <a:prstGeom prst="rect">
            <a:avLst/>
          </a:prstGeom>
          <a:noFill/>
        </p:spPr>
        <p:txBody>
          <a:bodyPr wrap="square" rtlCol="0">
            <a:spAutoFit/>
          </a:bodyPr>
          <a:lstStyle/>
          <a:p>
            <a:pPr algn="ctr"/>
            <a:r>
              <a:rPr lang="en-US" altLang="zh-CN" sz="6000" b="1" dirty="0" smtClean="0">
                <a:solidFill>
                  <a:schemeClr val="bg1"/>
                </a:solidFill>
                <a:latin typeface="Corbel" charset="0"/>
                <a:ea typeface="Corbel" charset="0"/>
                <a:cs typeface="Corbel" charset="0"/>
              </a:rPr>
              <a:t>METHODS</a:t>
            </a:r>
            <a:endParaRPr lang="zh-CN" altLang="en-US" sz="6000" b="1" dirty="0">
              <a:solidFill>
                <a:schemeClr val="bg1"/>
              </a:solidFill>
              <a:latin typeface="Corbel" charset="0"/>
              <a:ea typeface="Corbel" charset="0"/>
              <a:cs typeface="Corbel" charset="0"/>
            </a:endParaRPr>
          </a:p>
        </p:txBody>
      </p:sp>
      <p:sp>
        <p:nvSpPr>
          <p:cNvPr id="87" name="Rectangle 86"/>
          <p:cNvSpPr/>
          <p:nvPr/>
        </p:nvSpPr>
        <p:spPr>
          <a:xfrm>
            <a:off x="29588891" y="988181"/>
            <a:ext cx="13378678" cy="12086643"/>
          </a:xfrm>
          <a:prstGeom prst="rect">
            <a:avLst/>
          </a:prstGeom>
          <a:solidFill>
            <a:schemeClr val="bg1"/>
          </a:solidFill>
          <a:effectLst>
            <a:glow rad="520700">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hevron 88"/>
          <p:cNvSpPr/>
          <p:nvPr/>
        </p:nvSpPr>
        <p:spPr>
          <a:xfrm flipH="1">
            <a:off x="30488351" y="1409528"/>
            <a:ext cx="11802929" cy="1596874"/>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TextBox 89"/>
          <p:cNvSpPr txBox="1"/>
          <p:nvPr/>
        </p:nvSpPr>
        <p:spPr>
          <a:xfrm>
            <a:off x="30836770" y="1702216"/>
            <a:ext cx="10729192" cy="1015663"/>
          </a:xfrm>
          <a:prstGeom prst="rect">
            <a:avLst/>
          </a:prstGeom>
          <a:noFill/>
        </p:spPr>
        <p:txBody>
          <a:bodyPr wrap="square" rtlCol="0">
            <a:spAutoFit/>
          </a:bodyPr>
          <a:lstStyle/>
          <a:p>
            <a:pPr algn="ctr"/>
            <a:r>
              <a:rPr lang="en-US" altLang="zh-CN" sz="6000" b="1" dirty="0" smtClean="0">
                <a:solidFill>
                  <a:schemeClr val="bg1"/>
                </a:solidFill>
                <a:latin typeface="Corbel" charset="0"/>
                <a:ea typeface="Corbel" charset="0"/>
                <a:cs typeface="Corbel" charset="0"/>
              </a:rPr>
              <a:t>RESULTS</a:t>
            </a:r>
            <a:endParaRPr lang="zh-CN" altLang="en-US" sz="6000" b="1" dirty="0">
              <a:solidFill>
                <a:schemeClr val="bg1"/>
              </a:solidFill>
              <a:latin typeface="Corbel" charset="0"/>
              <a:ea typeface="Corbel" charset="0"/>
              <a:cs typeface="Corbel" charset="0"/>
            </a:endParaRPr>
          </a:p>
        </p:txBody>
      </p:sp>
      <p:sp>
        <p:nvSpPr>
          <p:cNvPr id="91" name="Rectangle 90"/>
          <p:cNvSpPr/>
          <p:nvPr/>
        </p:nvSpPr>
        <p:spPr>
          <a:xfrm>
            <a:off x="29566345" y="13725272"/>
            <a:ext cx="13401224" cy="13031032"/>
          </a:xfrm>
          <a:prstGeom prst="rect">
            <a:avLst/>
          </a:prstGeom>
          <a:solidFill>
            <a:schemeClr val="bg1"/>
          </a:solidFill>
          <a:effectLst>
            <a:glow rad="520700">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hevron 91"/>
          <p:cNvSpPr/>
          <p:nvPr/>
        </p:nvSpPr>
        <p:spPr>
          <a:xfrm flipH="1">
            <a:off x="30206701" y="14214254"/>
            <a:ext cx="11802929" cy="1596874"/>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TextBox 92"/>
          <p:cNvSpPr txBox="1"/>
          <p:nvPr/>
        </p:nvSpPr>
        <p:spPr>
          <a:xfrm>
            <a:off x="30884394" y="14504859"/>
            <a:ext cx="10729192" cy="1015663"/>
          </a:xfrm>
          <a:prstGeom prst="rect">
            <a:avLst/>
          </a:prstGeom>
          <a:noFill/>
        </p:spPr>
        <p:txBody>
          <a:bodyPr wrap="square" rtlCol="0">
            <a:spAutoFit/>
          </a:bodyPr>
          <a:lstStyle/>
          <a:p>
            <a:pPr algn="ctr"/>
            <a:r>
              <a:rPr lang="en-US" altLang="zh-CN" sz="6000" b="1" dirty="0" smtClean="0">
                <a:solidFill>
                  <a:schemeClr val="bg1"/>
                </a:solidFill>
                <a:latin typeface="Corbel" charset="0"/>
                <a:ea typeface="Corbel" charset="0"/>
                <a:cs typeface="Corbel" charset="0"/>
              </a:rPr>
              <a:t>CONCLUSION</a:t>
            </a:r>
            <a:endParaRPr lang="zh-CN" altLang="en-US" sz="6000" b="1" dirty="0">
              <a:solidFill>
                <a:schemeClr val="bg1"/>
              </a:solidFill>
              <a:latin typeface="Corbel" charset="0"/>
              <a:ea typeface="Corbel" charset="0"/>
              <a:cs typeface="Corbel"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4975" y="415686"/>
            <a:ext cx="1792279" cy="1792279"/>
          </a:xfrm>
          <a:prstGeom prst="rect">
            <a:avLst/>
          </a:prstGeom>
          <a:solidFill>
            <a:srgbClr val="0070C0"/>
          </a:solidFill>
          <a:effectLst>
            <a:softEdge rad="101600"/>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2508" y="3281736"/>
            <a:ext cx="7010400" cy="1816100"/>
          </a:xfrm>
          <a:prstGeom prst="rect">
            <a:avLst/>
          </a:prstGeom>
        </p:spPr>
      </p:pic>
      <p:sp>
        <p:nvSpPr>
          <p:cNvPr id="14" name="TextBox 13"/>
          <p:cNvSpPr txBox="1"/>
          <p:nvPr/>
        </p:nvSpPr>
        <p:spPr>
          <a:xfrm>
            <a:off x="1833011" y="3353744"/>
            <a:ext cx="11421657" cy="5478423"/>
          </a:xfrm>
          <a:prstGeom prst="rect">
            <a:avLst/>
          </a:prstGeom>
          <a:noFill/>
        </p:spPr>
        <p:txBody>
          <a:bodyPr wrap="square" rtlCol="0">
            <a:spAutoFit/>
          </a:bodyPr>
          <a:lstStyle/>
          <a:p>
            <a:r>
              <a:rPr lang="en-US" sz="3500" b="1" dirty="0">
                <a:latin typeface="Helvetica" charset="0"/>
                <a:ea typeface="Helvetica" charset="0"/>
                <a:cs typeface="Helvetica" charset="0"/>
              </a:rPr>
              <a:t>Sentiment Analysis </a:t>
            </a:r>
            <a:r>
              <a:rPr lang="en-US" sz="3500" dirty="0">
                <a:latin typeface="Helvetica" charset="0"/>
                <a:ea typeface="Helvetica" charset="0"/>
                <a:cs typeface="Helvetica" charset="0"/>
              </a:rPr>
              <a:t>is more than figuring out how people feel about in the social media. With sophisticated analysis on how people react to certain topics, sentiment analysis can predict the following: campaign success, marketing strategy, product messaging, customer service, and stock market price</a:t>
            </a:r>
            <a:r>
              <a:rPr lang="en-US" sz="3500" dirty="0" smtClean="0">
                <a:latin typeface="Helvetica" charset="0"/>
                <a:ea typeface="Helvetica" charset="0"/>
                <a:cs typeface="Helvetica" charset="0"/>
              </a:rPr>
              <a:t>.</a:t>
            </a:r>
          </a:p>
          <a:p>
            <a:endParaRPr lang="en-US" sz="3500" dirty="0" smtClean="0">
              <a:latin typeface="Helvetica" charset="0"/>
              <a:ea typeface="Helvetica" charset="0"/>
              <a:cs typeface="Helvetica" charset="0"/>
            </a:endParaRPr>
          </a:p>
          <a:p>
            <a:r>
              <a:rPr lang="en-US" sz="3500" dirty="0">
                <a:latin typeface="Helvetica" charset="0"/>
                <a:ea typeface="Helvetica" charset="0"/>
                <a:cs typeface="Helvetica" charset="0"/>
              </a:rPr>
              <a:t>Recently, </a:t>
            </a:r>
            <a:r>
              <a:rPr lang="en-US" sz="3500" b="1" dirty="0">
                <a:latin typeface="Helvetica" charset="0"/>
                <a:ea typeface="Helvetica" charset="0"/>
                <a:cs typeface="Helvetica" charset="0"/>
              </a:rPr>
              <a:t>Facebook</a:t>
            </a:r>
            <a:r>
              <a:rPr lang="en-US" sz="3500" dirty="0">
                <a:latin typeface="Helvetica" charset="0"/>
                <a:ea typeface="Helvetica" charset="0"/>
                <a:cs typeface="Helvetica" charset="0"/>
              </a:rPr>
              <a:t> extended “like” by including  “</a:t>
            </a:r>
            <a:r>
              <a:rPr lang="en-US" sz="3500" b="1" dirty="0">
                <a:latin typeface="Helvetica" charset="0"/>
                <a:ea typeface="Helvetica" charset="0"/>
                <a:cs typeface="Helvetica" charset="0"/>
              </a:rPr>
              <a:t>angry</a:t>
            </a:r>
            <a:r>
              <a:rPr lang="en-US" sz="3500" dirty="0">
                <a:latin typeface="Helvetica" charset="0"/>
                <a:ea typeface="Helvetica" charset="0"/>
                <a:cs typeface="Helvetica" charset="0"/>
              </a:rPr>
              <a:t>”, “</a:t>
            </a:r>
            <a:r>
              <a:rPr lang="en-US" sz="3500" b="1" dirty="0">
                <a:latin typeface="Helvetica" charset="0"/>
                <a:ea typeface="Helvetica" charset="0"/>
                <a:cs typeface="Helvetica" charset="0"/>
              </a:rPr>
              <a:t>wow</a:t>
            </a:r>
            <a:r>
              <a:rPr lang="en-US" sz="3500" dirty="0">
                <a:latin typeface="Helvetica" charset="0"/>
                <a:ea typeface="Helvetica" charset="0"/>
                <a:cs typeface="Helvetica" charset="0"/>
              </a:rPr>
              <a:t>”, “</a:t>
            </a:r>
            <a:r>
              <a:rPr lang="en-US" sz="3500" b="1" dirty="0" err="1">
                <a:latin typeface="Helvetica" charset="0"/>
                <a:ea typeface="Helvetica" charset="0"/>
                <a:cs typeface="Helvetica" charset="0"/>
              </a:rPr>
              <a:t>haha</a:t>
            </a:r>
            <a:r>
              <a:rPr lang="en-US" sz="3500" dirty="0">
                <a:latin typeface="Helvetica" charset="0"/>
                <a:ea typeface="Helvetica" charset="0"/>
                <a:cs typeface="Helvetica" charset="0"/>
              </a:rPr>
              <a:t>”, “</a:t>
            </a:r>
            <a:r>
              <a:rPr lang="en-US" sz="3500" b="1" dirty="0">
                <a:latin typeface="Helvetica" charset="0"/>
                <a:ea typeface="Helvetica" charset="0"/>
                <a:cs typeface="Helvetica" charset="0"/>
              </a:rPr>
              <a:t>love</a:t>
            </a:r>
            <a:r>
              <a:rPr lang="en-US" sz="3500" dirty="0">
                <a:latin typeface="Helvetica" charset="0"/>
                <a:ea typeface="Helvetica" charset="0"/>
                <a:cs typeface="Helvetica" charset="0"/>
              </a:rPr>
              <a:t>”, and “</a:t>
            </a:r>
            <a:r>
              <a:rPr lang="en-US" sz="3500" b="1" dirty="0">
                <a:latin typeface="Helvetica" charset="0"/>
                <a:ea typeface="Helvetica" charset="0"/>
                <a:cs typeface="Helvetica" charset="0"/>
              </a:rPr>
              <a:t>sad</a:t>
            </a:r>
            <a:r>
              <a:rPr lang="en-US" sz="3500" dirty="0" smtClean="0">
                <a:latin typeface="Helvetica" charset="0"/>
                <a:ea typeface="Helvetica" charset="0"/>
                <a:cs typeface="Helvetica" charset="0"/>
              </a:rPr>
              <a:t>” reactions </a:t>
            </a:r>
            <a:r>
              <a:rPr lang="en-US" sz="3500" dirty="0">
                <a:latin typeface="Helvetica" charset="0"/>
                <a:ea typeface="Helvetica" charset="0"/>
                <a:cs typeface="Helvetica" charset="0"/>
              </a:rPr>
              <a:t>on posts, comments, and even </a:t>
            </a:r>
            <a:r>
              <a:rPr lang="en-US" sz="3500" dirty="0" smtClean="0">
                <a:latin typeface="Helvetica" charset="0"/>
                <a:ea typeface="Helvetica" charset="0"/>
                <a:cs typeface="Helvetica" charset="0"/>
              </a:rPr>
              <a:t>messages.</a:t>
            </a:r>
            <a:endParaRPr lang="en-US" sz="3500" dirty="0">
              <a:latin typeface="Helvetica" charset="0"/>
              <a:ea typeface="Helvetica" charset="0"/>
              <a:cs typeface="Helvetica" charset="0"/>
            </a:endParaRPr>
          </a:p>
        </p:txBody>
      </p:sp>
      <p:sp>
        <p:nvSpPr>
          <p:cNvPr id="16" name="TextBox 15"/>
          <p:cNvSpPr txBox="1"/>
          <p:nvPr/>
        </p:nvSpPr>
        <p:spPr>
          <a:xfrm>
            <a:off x="16616214" y="8414043"/>
            <a:ext cx="11091809" cy="3508653"/>
          </a:xfrm>
          <a:prstGeom prst="rect">
            <a:avLst/>
          </a:prstGeom>
          <a:noFill/>
        </p:spPr>
        <p:txBody>
          <a:bodyPr wrap="square" rtlCol="0">
            <a:spAutoFit/>
          </a:bodyPr>
          <a:lstStyle/>
          <a:p>
            <a:pPr marL="742950" indent="-742950" fontAlgn="base">
              <a:buAutoNum type="arabicPeriod"/>
            </a:pPr>
            <a:r>
              <a:rPr lang="en-US" sz="3700" b="1" dirty="0" smtClean="0">
                <a:latin typeface="Helvetica" charset="0"/>
                <a:ea typeface="Helvetica" charset="0"/>
                <a:cs typeface="Helvetica" charset="0"/>
              </a:rPr>
              <a:t>Extract</a:t>
            </a:r>
            <a:r>
              <a:rPr lang="en-US" sz="3700" dirty="0" smtClean="0">
                <a:latin typeface="Helvetica" charset="0"/>
                <a:ea typeface="Helvetica" charset="0"/>
                <a:cs typeface="Helvetica" charset="0"/>
              </a:rPr>
              <a:t> </a:t>
            </a:r>
            <a:r>
              <a:rPr lang="en-US" sz="3700" dirty="0">
                <a:latin typeface="Helvetica" charset="0"/>
                <a:ea typeface="Helvetica" charset="0"/>
                <a:cs typeface="Helvetica" charset="0"/>
              </a:rPr>
              <a:t>data from </a:t>
            </a:r>
            <a:r>
              <a:rPr lang="en-US" sz="3700" dirty="0" smtClean="0">
                <a:latin typeface="Helvetica" charset="0"/>
                <a:ea typeface="Helvetica" charset="0"/>
                <a:cs typeface="Helvetica" charset="0"/>
              </a:rPr>
              <a:t>a public Facebook page</a:t>
            </a:r>
          </a:p>
          <a:p>
            <a:pPr marL="742950" indent="-742950" fontAlgn="base">
              <a:buAutoNum type="arabicPeriod"/>
            </a:pPr>
            <a:r>
              <a:rPr lang="en-US" sz="3700" b="1" dirty="0" smtClean="0">
                <a:latin typeface="Helvetica" charset="0"/>
                <a:ea typeface="Helvetica" charset="0"/>
                <a:cs typeface="Helvetica" charset="0"/>
              </a:rPr>
              <a:t>Feature Learning:</a:t>
            </a:r>
            <a:r>
              <a:rPr lang="en-US" sz="3700" dirty="0" smtClean="0">
                <a:latin typeface="Helvetica" charset="0"/>
                <a:ea typeface="Helvetica" charset="0"/>
                <a:cs typeface="Helvetica" charset="0"/>
              </a:rPr>
              <a:t> learning topic distributions of status using </a:t>
            </a:r>
            <a:r>
              <a:rPr lang="en-US" sz="3700" dirty="0">
                <a:latin typeface="Helvetica" charset="0"/>
                <a:ea typeface="Helvetica" charset="0"/>
                <a:cs typeface="Helvetica" charset="0"/>
              </a:rPr>
              <a:t>LDA (Latent </a:t>
            </a:r>
            <a:r>
              <a:rPr lang="en-US" sz="3700" dirty="0" err="1">
                <a:latin typeface="Helvetica" charset="0"/>
                <a:ea typeface="Helvetica" charset="0"/>
                <a:cs typeface="Helvetica" charset="0"/>
              </a:rPr>
              <a:t>Dirichlet</a:t>
            </a:r>
            <a:r>
              <a:rPr lang="en-US" sz="3700" dirty="0">
                <a:latin typeface="Helvetica" charset="0"/>
                <a:ea typeface="Helvetica" charset="0"/>
                <a:cs typeface="Helvetica" charset="0"/>
              </a:rPr>
              <a:t> Allocation</a:t>
            </a:r>
            <a:r>
              <a:rPr lang="en-US" sz="3700" dirty="0" smtClean="0">
                <a:latin typeface="Helvetica" charset="0"/>
                <a:ea typeface="Helvetica" charset="0"/>
                <a:cs typeface="Helvetica" charset="0"/>
              </a:rPr>
              <a:t>)</a:t>
            </a:r>
          </a:p>
          <a:p>
            <a:pPr marL="742950" indent="-742950" fontAlgn="base">
              <a:buFontTx/>
              <a:buAutoNum type="arabicPeriod"/>
            </a:pPr>
            <a:r>
              <a:rPr lang="en-US" sz="3700" b="1" dirty="0" smtClean="0">
                <a:latin typeface="Helvetica" charset="0"/>
                <a:ea typeface="Helvetica" charset="0"/>
                <a:cs typeface="Helvetica" charset="0"/>
              </a:rPr>
              <a:t>Visualize</a:t>
            </a:r>
            <a:r>
              <a:rPr lang="en-US" sz="3700" dirty="0" smtClean="0">
                <a:latin typeface="Helvetica" charset="0"/>
                <a:ea typeface="Helvetica" charset="0"/>
                <a:cs typeface="Helvetica" charset="0"/>
              </a:rPr>
              <a:t> </a:t>
            </a:r>
            <a:r>
              <a:rPr lang="en-US" sz="3700" dirty="0">
                <a:latin typeface="Helvetica" charset="0"/>
                <a:ea typeface="Helvetica" charset="0"/>
                <a:cs typeface="Helvetica" charset="0"/>
              </a:rPr>
              <a:t>Facebook statuses using </a:t>
            </a:r>
            <a:r>
              <a:rPr lang="en-US" sz="3700" dirty="0" smtClean="0">
                <a:latin typeface="Helvetica" charset="0"/>
                <a:ea typeface="Helvetica" charset="0"/>
                <a:cs typeface="Helvetica" charset="0"/>
              </a:rPr>
              <a:t>PCA</a:t>
            </a:r>
          </a:p>
          <a:p>
            <a:pPr marL="742950" indent="-742950" fontAlgn="base">
              <a:buFontTx/>
              <a:buAutoNum type="arabicPeriod"/>
            </a:pPr>
            <a:r>
              <a:rPr lang="en-US" sz="3700" b="1" dirty="0" smtClean="0">
                <a:latin typeface="Helvetica" charset="0"/>
                <a:ea typeface="Helvetica" charset="0"/>
                <a:cs typeface="Helvetica" charset="0"/>
              </a:rPr>
              <a:t>Clustering: </a:t>
            </a:r>
            <a:r>
              <a:rPr lang="en-US" sz="3700" dirty="0" smtClean="0">
                <a:latin typeface="Helvetica" charset="0"/>
                <a:ea typeface="Helvetica" charset="0"/>
                <a:cs typeface="Helvetica" charset="0"/>
              </a:rPr>
              <a:t>perform clustering to analyze distributions of learned features</a:t>
            </a:r>
          </a:p>
        </p:txBody>
      </p:sp>
      <p:sp>
        <p:nvSpPr>
          <p:cNvPr id="43" name="Rectangle 42"/>
          <p:cNvSpPr/>
          <p:nvPr/>
        </p:nvSpPr>
        <p:spPr>
          <a:xfrm>
            <a:off x="29588891" y="27310134"/>
            <a:ext cx="13401224" cy="4176504"/>
          </a:xfrm>
          <a:prstGeom prst="rect">
            <a:avLst/>
          </a:prstGeom>
          <a:solidFill>
            <a:schemeClr val="bg1"/>
          </a:solidFill>
          <a:effectLst>
            <a:glow rad="520700">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hevron 43"/>
          <p:cNvSpPr/>
          <p:nvPr/>
        </p:nvSpPr>
        <p:spPr>
          <a:xfrm flipH="1">
            <a:off x="30229246" y="27667459"/>
            <a:ext cx="11802929" cy="1321133"/>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p:cNvSpPr txBox="1"/>
          <p:nvPr/>
        </p:nvSpPr>
        <p:spPr>
          <a:xfrm>
            <a:off x="30906940" y="27958064"/>
            <a:ext cx="10729192" cy="1015663"/>
          </a:xfrm>
          <a:prstGeom prst="rect">
            <a:avLst/>
          </a:prstGeom>
          <a:noFill/>
        </p:spPr>
        <p:txBody>
          <a:bodyPr wrap="square" rtlCol="0">
            <a:spAutoFit/>
          </a:bodyPr>
          <a:lstStyle/>
          <a:p>
            <a:pPr algn="ctr"/>
            <a:r>
              <a:rPr lang="en-US" altLang="zh-CN" sz="6000" b="1" dirty="0" smtClean="0">
                <a:solidFill>
                  <a:schemeClr val="bg1"/>
                </a:solidFill>
                <a:latin typeface="Corbel" charset="0"/>
                <a:ea typeface="Corbel" charset="0"/>
                <a:cs typeface="Corbel" charset="0"/>
              </a:rPr>
              <a:t>REFERENCES</a:t>
            </a:r>
            <a:endParaRPr lang="zh-CN" altLang="en-US" sz="6000" b="1" dirty="0">
              <a:solidFill>
                <a:schemeClr val="bg1"/>
              </a:solidFill>
              <a:latin typeface="Corbel" charset="0"/>
              <a:ea typeface="Corbel" charset="0"/>
              <a:cs typeface="Corbel" charset="0"/>
            </a:endParaRPr>
          </a:p>
        </p:txBody>
      </p:sp>
      <p:sp>
        <p:nvSpPr>
          <p:cNvPr id="19" name="TextBox 18"/>
          <p:cNvSpPr txBox="1"/>
          <p:nvPr/>
        </p:nvSpPr>
        <p:spPr>
          <a:xfrm>
            <a:off x="30906940" y="29455480"/>
            <a:ext cx="10659022" cy="1477328"/>
          </a:xfrm>
          <a:prstGeom prst="rect">
            <a:avLst/>
          </a:prstGeom>
          <a:noFill/>
        </p:spPr>
        <p:txBody>
          <a:bodyPr wrap="square" rtlCol="0">
            <a:spAutoFit/>
          </a:bodyPr>
          <a:lstStyle/>
          <a:p>
            <a:r>
              <a:rPr lang="en-US" sz="3000" dirty="0"/>
              <a:t>[</a:t>
            </a:r>
            <a:r>
              <a:rPr lang="en-US" sz="3000" dirty="0" smtClean="0"/>
              <a:t>1] </a:t>
            </a:r>
            <a:r>
              <a:rPr lang="en-US" sz="3000" u="sng" dirty="0" smtClean="0">
                <a:hlinkClick r:id="rId4"/>
              </a:rPr>
              <a:t>https</a:t>
            </a:r>
            <a:r>
              <a:rPr lang="en-US" sz="3000" u="sng" dirty="0">
                <a:hlinkClick r:id="rId4"/>
              </a:rPr>
              <a:t>://github.com/minimaxir/facebook-page-post-scraper</a:t>
            </a:r>
            <a:endParaRPr lang="en-US" sz="3000" dirty="0"/>
          </a:p>
          <a:p>
            <a:r>
              <a:rPr lang="en-US" sz="3000" dirty="0" smtClean="0"/>
              <a:t>[</a:t>
            </a:r>
            <a:r>
              <a:rPr lang="en-US" sz="3000" dirty="0"/>
              <a:t>2</a:t>
            </a:r>
            <a:r>
              <a:rPr lang="en-US" sz="3000" dirty="0" smtClean="0"/>
              <a:t>] </a:t>
            </a:r>
            <a:r>
              <a:rPr lang="en-US" sz="3000" u="sng" dirty="0" smtClean="0">
                <a:hlinkClick r:id="rId5"/>
              </a:rPr>
              <a:t>https</a:t>
            </a:r>
            <a:r>
              <a:rPr lang="en-US" sz="3000" u="sng" dirty="0">
                <a:hlinkClick r:id="rId5"/>
              </a:rPr>
              <a:t>://medium.com/@baditaflorin/understanding-facebook-reactions-using-sentiment-analysis-f17b6e561ff3</a:t>
            </a:r>
            <a:endParaRPr lang="en-US" sz="3000" dirty="0"/>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3413" y="13119518"/>
            <a:ext cx="6078413" cy="4558809"/>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27182" y="12858800"/>
            <a:ext cx="6549743" cy="4912307"/>
          </a:xfrm>
          <a:prstGeom prst="rect">
            <a:avLst/>
          </a:prstGeom>
        </p:spPr>
      </p:pic>
      <p:sp>
        <p:nvSpPr>
          <p:cNvPr id="24" name="TextBox 23"/>
          <p:cNvSpPr txBox="1"/>
          <p:nvPr/>
        </p:nvSpPr>
        <p:spPr>
          <a:xfrm>
            <a:off x="1474707" y="18003306"/>
            <a:ext cx="6360078" cy="400110"/>
          </a:xfrm>
          <a:prstGeom prst="rect">
            <a:avLst/>
          </a:prstGeom>
          <a:noFill/>
        </p:spPr>
        <p:txBody>
          <a:bodyPr wrap="square" rtlCol="0">
            <a:spAutoFit/>
          </a:bodyPr>
          <a:lstStyle/>
          <a:p>
            <a:r>
              <a:rPr lang="en-US" sz="2000" dirty="0">
                <a:latin typeface="Helvetica" charset="0"/>
                <a:ea typeface="Helvetica" charset="0"/>
                <a:cs typeface="Helvetica" charset="0"/>
              </a:rPr>
              <a:t>Explained variance with 2 </a:t>
            </a:r>
            <a:r>
              <a:rPr lang="en-US" sz="2000" dirty="0" smtClean="0">
                <a:latin typeface="Helvetica" charset="0"/>
                <a:ea typeface="Helvetica" charset="0"/>
                <a:cs typeface="Helvetica" charset="0"/>
              </a:rPr>
              <a:t>eigenvectors</a:t>
            </a:r>
            <a:r>
              <a:rPr lang="en-US" sz="2000" dirty="0">
                <a:latin typeface="Helvetica" charset="0"/>
                <a:ea typeface="Helvetica" charset="0"/>
                <a:cs typeface="Helvetica" charset="0"/>
              </a:rPr>
              <a:t>: 0.390087%</a:t>
            </a:r>
          </a:p>
        </p:txBody>
      </p:sp>
      <p:sp>
        <p:nvSpPr>
          <p:cNvPr id="25" name="TextBox 24"/>
          <p:cNvSpPr txBox="1"/>
          <p:nvPr/>
        </p:nvSpPr>
        <p:spPr>
          <a:xfrm>
            <a:off x="7738341" y="18003306"/>
            <a:ext cx="6304039" cy="400110"/>
          </a:xfrm>
          <a:prstGeom prst="rect">
            <a:avLst/>
          </a:prstGeom>
          <a:noFill/>
        </p:spPr>
        <p:txBody>
          <a:bodyPr wrap="square" rtlCol="0">
            <a:spAutoFit/>
          </a:bodyPr>
          <a:lstStyle/>
          <a:p>
            <a:r>
              <a:rPr lang="en-US" sz="2000" dirty="0">
                <a:latin typeface="Helvetica" charset="0"/>
                <a:ea typeface="Helvetica" charset="0"/>
                <a:cs typeface="Helvetica" charset="0"/>
              </a:rPr>
              <a:t>Explained variance with </a:t>
            </a:r>
            <a:r>
              <a:rPr lang="en-US" sz="2000" dirty="0" smtClean="0">
                <a:latin typeface="Helvetica" charset="0"/>
                <a:ea typeface="Helvetica" charset="0"/>
                <a:cs typeface="Helvetica" charset="0"/>
              </a:rPr>
              <a:t>3 eigenvectors</a:t>
            </a:r>
            <a:r>
              <a:rPr lang="en-US" sz="2000" dirty="0">
                <a:latin typeface="Helvetica" charset="0"/>
                <a:ea typeface="Helvetica" charset="0"/>
                <a:cs typeface="Helvetica" charset="0"/>
              </a:rPr>
              <a:t>: 0.531836%</a:t>
            </a:r>
          </a:p>
        </p:txBody>
      </p:sp>
      <p:sp>
        <p:nvSpPr>
          <p:cNvPr id="27" name="TextBox 26"/>
          <p:cNvSpPr txBox="1"/>
          <p:nvPr/>
        </p:nvSpPr>
        <p:spPr>
          <a:xfrm>
            <a:off x="15896134" y="16243176"/>
            <a:ext cx="11547470" cy="7094250"/>
          </a:xfrm>
          <a:prstGeom prst="rect">
            <a:avLst/>
          </a:prstGeom>
          <a:noFill/>
        </p:spPr>
        <p:txBody>
          <a:bodyPr wrap="square" rtlCol="0">
            <a:spAutoFit/>
          </a:bodyPr>
          <a:lstStyle/>
          <a:p>
            <a:pPr marL="1371600" indent="-1371600">
              <a:buAutoNum type="arabicPeriod"/>
            </a:pPr>
            <a:r>
              <a:rPr lang="en-US" sz="3500" dirty="0" smtClean="0">
                <a:latin typeface="Helvetica" charset="0"/>
                <a:ea typeface="Helvetica" charset="0"/>
                <a:cs typeface="Helvetica" charset="0"/>
              </a:rPr>
              <a:t>Select a public Facebook page for user sentiment analysis</a:t>
            </a:r>
          </a:p>
          <a:p>
            <a:pPr marL="1371600" indent="-1371600">
              <a:buAutoNum type="arabicPeriod"/>
            </a:pPr>
            <a:r>
              <a:rPr lang="en-US" sz="3500" dirty="0" smtClean="0">
                <a:latin typeface="Helvetica" charset="0"/>
                <a:ea typeface="Helvetica" charset="0"/>
                <a:cs typeface="Helvetica" charset="0"/>
              </a:rPr>
              <a:t>Collect data including status and user responses</a:t>
            </a:r>
          </a:p>
          <a:p>
            <a:pPr marL="1371600" indent="-1371600">
              <a:buAutoNum type="arabicPeriod"/>
            </a:pPr>
            <a:r>
              <a:rPr lang="en-US" sz="3500" dirty="0" smtClean="0">
                <a:latin typeface="Helvetica" charset="0"/>
                <a:ea typeface="Helvetica" charset="0"/>
                <a:cs typeface="Helvetica" charset="0"/>
              </a:rPr>
              <a:t>Perform LDA on status corpus and generate topic vectors</a:t>
            </a:r>
          </a:p>
          <a:p>
            <a:pPr marL="1371600" indent="-1371600">
              <a:buAutoNum type="arabicPeriod"/>
            </a:pPr>
            <a:r>
              <a:rPr lang="en-US" sz="3500" dirty="0" smtClean="0">
                <a:latin typeface="Helvetica" charset="0"/>
                <a:ea typeface="Helvetica" charset="0"/>
                <a:cs typeface="Helvetica" charset="0"/>
              </a:rPr>
              <a:t>Assign most relevant topic label to each status</a:t>
            </a:r>
          </a:p>
          <a:p>
            <a:pPr marL="1371600" indent="-1371600">
              <a:buAutoNum type="arabicPeriod"/>
            </a:pPr>
            <a:r>
              <a:rPr lang="en-US" sz="3500" dirty="0" smtClean="0">
                <a:latin typeface="Helvetica" charset="0"/>
                <a:ea typeface="Helvetica" charset="0"/>
                <a:cs typeface="Helvetica" charset="0"/>
              </a:rPr>
              <a:t>Perform PCA to visualize topic distribution</a:t>
            </a:r>
          </a:p>
          <a:p>
            <a:pPr marL="1371600" indent="-1371600">
              <a:buAutoNum type="arabicPeriod"/>
            </a:pPr>
            <a:r>
              <a:rPr lang="en-US" sz="3500" dirty="0" smtClean="0">
                <a:latin typeface="Helvetica" charset="0"/>
                <a:ea typeface="Helvetica" charset="0"/>
                <a:cs typeface="Helvetica" charset="0"/>
              </a:rPr>
              <a:t>Visualize correlation matrix of the topic distribution</a:t>
            </a:r>
          </a:p>
          <a:p>
            <a:pPr marL="1371600" indent="-1371600">
              <a:buAutoNum type="arabicPeriod"/>
            </a:pPr>
            <a:r>
              <a:rPr lang="en-US" sz="3500" dirty="0" smtClean="0">
                <a:latin typeface="Helvetica" charset="0"/>
                <a:ea typeface="Helvetica" charset="0"/>
                <a:cs typeface="Helvetica" charset="0"/>
              </a:rPr>
              <a:t>Visualize user responses to each topic</a:t>
            </a:r>
          </a:p>
          <a:p>
            <a:pPr marL="1371600" indent="-1371600">
              <a:buAutoNum type="arabicPeriod"/>
            </a:pPr>
            <a:r>
              <a:rPr lang="en-US" sz="3500" dirty="0" smtClean="0">
                <a:latin typeface="Helvetica" charset="0"/>
                <a:ea typeface="Helvetica" charset="0"/>
                <a:cs typeface="Helvetica" charset="0"/>
              </a:rPr>
              <a:t>Cluster status corpus using topic-features (</a:t>
            </a:r>
            <a:r>
              <a:rPr lang="en-US" sz="3500" dirty="0" err="1" smtClean="0">
                <a:latin typeface="Helvetica" charset="0"/>
                <a:ea typeface="Helvetica" charset="0"/>
                <a:cs typeface="Helvetica" charset="0"/>
              </a:rPr>
              <a:t>KMeans</a:t>
            </a:r>
            <a:r>
              <a:rPr lang="en-US" sz="3500" dirty="0" smtClean="0">
                <a:latin typeface="Helvetica" charset="0"/>
                <a:ea typeface="Helvetica" charset="0"/>
                <a:cs typeface="Helvetica" charset="0"/>
              </a:rPr>
              <a:t>, GMM)</a:t>
            </a:r>
          </a:p>
          <a:p>
            <a:pPr marL="1371600" indent="-1371600">
              <a:buAutoNum type="arabicPeriod"/>
            </a:pPr>
            <a:r>
              <a:rPr lang="en-US" sz="3500" dirty="0" smtClean="0">
                <a:latin typeface="Helvetica" charset="0"/>
                <a:ea typeface="Helvetica" charset="0"/>
                <a:cs typeface="Helvetica" charset="0"/>
              </a:rPr>
              <a:t>Plot likelihood/inertia for each K-number of clusters for each method</a:t>
            </a:r>
          </a:p>
        </p:txBody>
      </p:sp>
      <p:sp>
        <p:nvSpPr>
          <p:cNvPr id="31" name="TextBox 30"/>
          <p:cNvSpPr txBox="1"/>
          <p:nvPr/>
        </p:nvSpPr>
        <p:spPr>
          <a:xfrm>
            <a:off x="16341864" y="24119100"/>
            <a:ext cx="11133876" cy="6948056"/>
          </a:xfrm>
          <a:prstGeom prst="rect">
            <a:avLst/>
          </a:prstGeom>
          <a:solidFill>
            <a:srgbClr val="0070C0">
              <a:alpha val="18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sz="4000" b="1" dirty="0" smtClean="0">
              <a:solidFill>
                <a:sysClr val="windowText" lastClr="000000"/>
              </a:solidFill>
              <a:latin typeface="Helvetica" charset="0"/>
              <a:ea typeface="Helvetica" charset="0"/>
              <a:cs typeface="Helvetica" charset="0"/>
            </a:endParaRPr>
          </a:p>
          <a:p>
            <a:pPr algn="ctr"/>
            <a:r>
              <a:rPr lang="en-US" sz="4000" b="1" dirty="0" smtClean="0">
                <a:solidFill>
                  <a:sysClr val="windowText" lastClr="000000"/>
                </a:solidFill>
                <a:latin typeface="Helvetica" charset="0"/>
                <a:ea typeface="Helvetica" charset="0"/>
                <a:cs typeface="Helvetica" charset="0"/>
              </a:rPr>
              <a:t>Generated Topics</a:t>
            </a:r>
          </a:p>
          <a:p>
            <a:pPr algn="ctr"/>
            <a:endParaRPr lang="en-US" sz="3200" dirty="0" smtClean="0">
              <a:solidFill>
                <a:sysClr val="windowText" lastClr="000000"/>
              </a:solidFill>
              <a:latin typeface="Helvetica" charset="0"/>
              <a:ea typeface="Helvetica" charset="0"/>
              <a:cs typeface="Helvetica" charset="0"/>
            </a:endParaRPr>
          </a:p>
          <a:p>
            <a:pPr algn="ctr"/>
            <a:r>
              <a:rPr lang="en-US" sz="3200" b="1" dirty="0" smtClean="0">
                <a:solidFill>
                  <a:sysClr val="windowText" lastClr="000000"/>
                </a:solidFill>
                <a:latin typeface="Helvetica" charset="0"/>
                <a:ea typeface="Helvetica" charset="0"/>
                <a:cs typeface="Helvetica" charset="0"/>
              </a:rPr>
              <a:t>Topic </a:t>
            </a:r>
            <a:r>
              <a:rPr lang="en-US" sz="3200" b="1" dirty="0">
                <a:solidFill>
                  <a:sysClr val="windowText" lastClr="000000"/>
                </a:solidFill>
                <a:latin typeface="Helvetica" charset="0"/>
                <a:ea typeface="Helvetica" charset="0"/>
                <a:cs typeface="Helvetica" charset="0"/>
              </a:rPr>
              <a:t>#1 (Offence):</a:t>
            </a:r>
          </a:p>
          <a:p>
            <a:pPr algn="ctr"/>
            <a:r>
              <a:rPr lang="en-US" sz="3200" i="1" dirty="0">
                <a:solidFill>
                  <a:sysClr val="windowText" lastClr="000000"/>
                </a:solidFill>
                <a:latin typeface="Helvetica" charset="0"/>
                <a:ea typeface="Helvetica" charset="0"/>
                <a:cs typeface="Helvetica" charset="0"/>
              </a:rPr>
              <a:t>woman man young words knew began </a:t>
            </a:r>
            <a:r>
              <a:rPr lang="en-US" sz="3200" i="1" dirty="0" err="1">
                <a:solidFill>
                  <a:sysClr val="windowText" lastClr="000000"/>
                </a:solidFill>
                <a:latin typeface="Helvetica" charset="0"/>
                <a:ea typeface="Helvetica" charset="0"/>
                <a:cs typeface="Helvetica" charset="0"/>
              </a:rPr>
              <a:t>didn</a:t>
            </a:r>
            <a:r>
              <a:rPr lang="en-US" sz="3200" i="1" dirty="0">
                <a:solidFill>
                  <a:sysClr val="windowText" lastClr="000000"/>
                </a:solidFill>
                <a:latin typeface="Helvetica" charset="0"/>
                <a:ea typeface="Helvetica" charset="0"/>
                <a:cs typeface="Helvetica" charset="0"/>
              </a:rPr>
              <a:t> judge stop suddenly got went took felt inside later received way home </a:t>
            </a:r>
            <a:r>
              <a:rPr lang="en-US" sz="3200" i="1" dirty="0" smtClean="0">
                <a:solidFill>
                  <a:sysClr val="windowText" lastClr="000000"/>
                </a:solidFill>
                <a:latin typeface="Helvetica" charset="0"/>
                <a:ea typeface="Helvetica" charset="0"/>
                <a:cs typeface="Helvetica" charset="0"/>
              </a:rPr>
              <a:t>offended</a:t>
            </a:r>
          </a:p>
          <a:p>
            <a:pPr algn="ctr"/>
            <a:endParaRPr lang="en-US" sz="3200" b="1" dirty="0">
              <a:solidFill>
                <a:sysClr val="windowText" lastClr="000000"/>
              </a:solidFill>
              <a:latin typeface="Helvetica" charset="0"/>
              <a:ea typeface="Helvetica" charset="0"/>
              <a:cs typeface="Helvetica" charset="0"/>
            </a:endParaRPr>
          </a:p>
          <a:p>
            <a:pPr algn="ctr"/>
            <a:r>
              <a:rPr lang="en-US" sz="3200" b="1" dirty="0" smtClean="0">
                <a:solidFill>
                  <a:sysClr val="windowText" lastClr="000000"/>
                </a:solidFill>
                <a:latin typeface="Helvetica" charset="0"/>
                <a:ea typeface="Helvetica" charset="0"/>
                <a:cs typeface="Helvetica" charset="0"/>
              </a:rPr>
              <a:t>Topic #3 (Police/Crime/Satire):</a:t>
            </a:r>
          </a:p>
          <a:p>
            <a:pPr algn="ctr"/>
            <a:r>
              <a:rPr lang="en-US" sz="3200" i="1" dirty="0" smtClean="0">
                <a:solidFill>
                  <a:sysClr val="windowText" lastClr="000000"/>
                </a:solidFill>
                <a:latin typeface="Helvetica" charset="0"/>
                <a:ea typeface="Helvetica" charset="0"/>
                <a:cs typeface="Helvetica" charset="0"/>
              </a:rPr>
              <a:t>police car officer woman saw </a:t>
            </a:r>
            <a:r>
              <a:rPr lang="en-US" sz="3200" i="1" dirty="0" err="1" smtClean="0">
                <a:solidFill>
                  <a:sysClr val="windowText" lastClr="000000"/>
                </a:solidFill>
                <a:latin typeface="Helvetica" charset="0"/>
                <a:ea typeface="Helvetica" charset="0"/>
                <a:cs typeface="Helvetica" charset="0"/>
              </a:rPr>
              <a:t>wasn</a:t>
            </a:r>
            <a:r>
              <a:rPr lang="en-US" sz="3200" i="1" dirty="0" smtClean="0">
                <a:solidFill>
                  <a:sysClr val="windowText" lastClr="000000"/>
                </a:solidFill>
                <a:latin typeface="Helvetica" charset="0"/>
                <a:ea typeface="Helvetica" charset="0"/>
                <a:cs typeface="Helvetica" charset="0"/>
              </a:rPr>
              <a:t> life pulled just officers left door arrived won couple looked hard cop driver soon</a:t>
            </a:r>
          </a:p>
          <a:p>
            <a:pPr algn="ctr">
              <a:lnSpc>
                <a:spcPts val="3140"/>
              </a:lnSpc>
            </a:pPr>
            <a:r>
              <a:rPr lang="en-US" sz="3200" dirty="0" smtClean="0">
                <a:solidFill>
                  <a:sysClr val="windowText" lastClr="000000"/>
                </a:solidFill>
                <a:latin typeface="Helvetica" charset="0"/>
                <a:ea typeface="Helvetica" charset="0"/>
                <a:cs typeface="Helvetica" charset="0"/>
              </a:rPr>
              <a:t>.</a:t>
            </a:r>
          </a:p>
          <a:p>
            <a:pPr algn="ctr">
              <a:lnSpc>
                <a:spcPts val="3140"/>
              </a:lnSpc>
            </a:pPr>
            <a:r>
              <a:rPr lang="en-US" sz="3200" dirty="0" smtClean="0">
                <a:solidFill>
                  <a:sysClr val="windowText" lastClr="000000"/>
                </a:solidFill>
                <a:latin typeface="Helvetica" charset="0"/>
                <a:ea typeface="Helvetica" charset="0"/>
                <a:cs typeface="Helvetica" charset="0"/>
              </a:rPr>
              <a:t>.</a:t>
            </a:r>
          </a:p>
          <a:p>
            <a:pPr algn="ctr">
              <a:lnSpc>
                <a:spcPts val="3140"/>
              </a:lnSpc>
            </a:pPr>
            <a:r>
              <a:rPr lang="en-US" sz="3200" dirty="0" smtClean="0">
                <a:solidFill>
                  <a:sysClr val="windowText" lastClr="000000"/>
                </a:solidFill>
                <a:latin typeface="Helvetica" charset="0"/>
                <a:ea typeface="Helvetica" charset="0"/>
                <a:cs typeface="Helvetica" charset="0"/>
              </a:rPr>
              <a:t>.</a:t>
            </a:r>
            <a:endParaRPr lang="en-US" sz="3200" dirty="0">
              <a:solidFill>
                <a:sysClr val="windowText" lastClr="000000"/>
              </a:solidFill>
              <a:latin typeface="Helvetica" charset="0"/>
              <a:ea typeface="Helvetica" charset="0"/>
              <a:cs typeface="Helvetica" charset="0"/>
            </a:endParaRP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6626" y="25388192"/>
            <a:ext cx="6690596" cy="5017947"/>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27182" y="25388192"/>
            <a:ext cx="6715198" cy="5036400"/>
          </a:xfrm>
          <a:prstGeom prst="rect">
            <a:avLst/>
          </a:prstGeom>
        </p:spPr>
      </p:pic>
      <p:sp>
        <p:nvSpPr>
          <p:cNvPr id="35" name="TextBox 34"/>
          <p:cNvSpPr txBox="1"/>
          <p:nvPr/>
        </p:nvSpPr>
        <p:spPr>
          <a:xfrm>
            <a:off x="30836770" y="16243176"/>
            <a:ext cx="10729192" cy="9941183"/>
          </a:xfrm>
          <a:prstGeom prst="rect">
            <a:avLst/>
          </a:prstGeom>
          <a:noFill/>
        </p:spPr>
        <p:txBody>
          <a:bodyPr wrap="square" rtlCol="0">
            <a:spAutoFit/>
          </a:bodyPr>
          <a:lstStyle/>
          <a:p>
            <a:r>
              <a:rPr lang="en-US" sz="3200" dirty="0">
                <a:latin typeface="Helvetica" charset="0"/>
                <a:ea typeface="Helvetica" charset="0"/>
                <a:cs typeface="Helvetica" charset="0"/>
              </a:rPr>
              <a:t>Able to observe/tracked distributions of different topics under “Opposing View” in </a:t>
            </a:r>
            <a:r>
              <a:rPr lang="en-US" sz="3200">
                <a:latin typeface="Helvetica" charset="0"/>
                <a:ea typeface="Helvetica" charset="0"/>
                <a:cs typeface="Helvetica" charset="0"/>
              </a:rPr>
              <a:t>the </a:t>
            </a:r>
            <a:r>
              <a:rPr lang="en-US" sz="3200" smtClean="0">
                <a:latin typeface="Helvetica" charset="0"/>
                <a:ea typeface="Helvetica" charset="0"/>
                <a:cs typeface="Helvetica" charset="0"/>
              </a:rPr>
              <a:t>Facebook </a:t>
            </a:r>
            <a:r>
              <a:rPr lang="en-US" sz="3200" dirty="0">
                <a:latin typeface="Helvetica" charset="0"/>
                <a:ea typeface="Helvetica" charset="0"/>
                <a:cs typeface="Helvetica" charset="0"/>
              </a:rPr>
              <a:t>group page. </a:t>
            </a:r>
          </a:p>
          <a:p>
            <a:r>
              <a:rPr lang="en-US" sz="3200" dirty="0">
                <a:latin typeface="Helvetica" charset="0"/>
                <a:ea typeface="Helvetica" charset="0"/>
                <a:cs typeface="Helvetica" charset="0"/>
              </a:rPr>
              <a:t>We chose 10 topics to be able to interpret the results more clearly. </a:t>
            </a:r>
          </a:p>
          <a:p>
            <a:r>
              <a:rPr lang="en-US" sz="3200" dirty="0">
                <a:latin typeface="Helvetica" charset="0"/>
                <a:ea typeface="Helvetica" charset="0"/>
                <a:cs typeface="Helvetica" charset="0"/>
              </a:rPr>
              <a:t>From August 2016 to April 2017, as we can see from the graph, Donald Trump took the majority of attention,  especially because it is politically highly debated topic. </a:t>
            </a:r>
          </a:p>
          <a:p>
            <a:r>
              <a:rPr lang="en-US" sz="3200" dirty="0">
                <a:latin typeface="Helvetica" charset="0"/>
                <a:ea typeface="Helvetica" charset="0"/>
                <a:cs typeface="Helvetica" charset="0"/>
              </a:rPr>
              <a:t>From clustering, (both K-means and GMM), we observed that likelihood approximately converges after 10 cluster mean. This means that topics are usually combined with one another for each status. </a:t>
            </a:r>
          </a:p>
          <a:p>
            <a:r>
              <a:rPr lang="en-US" sz="3200" dirty="0">
                <a:latin typeface="Helvetica" charset="0"/>
                <a:ea typeface="Helvetica" charset="0"/>
                <a:cs typeface="Helvetica" charset="0"/>
              </a:rPr>
              <a:t>According to the correlation matrix, we noticed that Teenage abortions, Family issues, and Offense are highly correlated with one another. Police Crime Satire is likely correlated with crime witness, while Donald Trump is not correlated with anything in topic distribution of each status. </a:t>
            </a:r>
          </a:p>
          <a:p>
            <a:r>
              <a:rPr lang="en-US" sz="3200" dirty="0">
                <a:latin typeface="Helvetica" charset="0"/>
                <a:ea typeface="Helvetica" charset="0"/>
                <a:cs typeface="Helvetica" charset="0"/>
              </a:rPr>
              <a:t>Further implications: apply to the other page, and we can possibly predict how people react sensitively to certain topics. </a:t>
            </a:r>
          </a:p>
        </p:txBody>
      </p:sp>
      <p:pic>
        <p:nvPicPr>
          <p:cNvPr id="36" name="Picture 35"/>
          <p:cNvPicPr>
            <a:picLocks noChangeAspect="1"/>
          </p:cNvPicPr>
          <p:nvPr/>
        </p:nvPicPr>
        <p:blipFill rotWithShape="1">
          <a:blip r:embed="rId10">
            <a:extLst>
              <a:ext uri="{28A0092B-C50C-407E-A947-70E740481C1C}">
                <a14:useLocalDpi xmlns:a14="http://schemas.microsoft.com/office/drawing/2010/main" val="0"/>
              </a:ext>
            </a:extLst>
          </a:blip>
          <a:srcRect l="8925" r="12913"/>
          <a:stretch/>
        </p:blipFill>
        <p:spPr>
          <a:xfrm>
            <a:off x="30493692" y="3077715"/>
            <a:ext cx="11018723" cy="9819354"/>
          </a:xfrm>
          <a:prstGeom prst="rect">
            <a:avLst/>
          </a:prstGeom>
        </p:spPr>
      </p:pic>
      <p:pic>
        <p:nvPicPr>
          <p:cNvPr id="37" name="Picture 36"/>
          <p:cNvPicPr>
            <a:picLocks noChangeAspect="1"/>
          </p:cNvPicPr>
          <p:nvPr/>
        </p:nvPicPr>
        <p:blipFill rotWithShape="1">
          <a:blip r:embed="rId11">
            <a:extLst>
              <a:ext uri="{28A0092B-C50C-407E-A947-70E740481C1C}">
                <a14:useLocalDpi xmlns:a14="http://schemas.microsoft.com/office/drawing/2010/main" val="0"/>
              </a:ext>
            </a:extLst>
          </a:blip>
          <a:srcRect l="16364" r="13726"/>
          <a:stretch/>
        </p:blipFill>
        <p:spPr>
          <a:xfrm>
            <a:off x="7667140" y="19044711"/>
            <a:ext cx="6057361" cy="5449705"/>
          </a:xfrm>
          <a:prstGeom prst="rect">
            <a:avLst/>
          </a:prstGeom>
        </p:spPr>
      </p:pic>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90475" y="19344245"/>
            <a:ext cx="5332406" cy="4747375"/>
          </a:xfrm>
          <a:prstGeom prst="rect">
            <a:avLst/>
          </a:prstGeom>
        </p:spPr>
      </p:pic>
      <p:sp>
        <p:nvSpPr>
          <p:cNvPr id="3" name="TextBox 2"/>
          <p:cNvSpPr txBox="1"/>
          <p:nvPr/>
        </p:nvSpPr>
        <p:spPr>
          <a:xfrm>
            <a:off x="3359520" y="19352218"/>
            <a:ext cx="3672408" cy="400110"/>
          </a:xfrm>
          <a:prstGeom prst="rect">
            <a:avLst/>
          </a:prstGeom>
          <a:noFill/>
        </p:spPr>
        <p:txBody>
          <a:bodyPr wrap="square" rtlCol="0">
            <a:spAutoFit/>
          </a:bodyPr>
          <a:lstStyle/>
          <a:p>
            <a:r>
              <a:rPr lang="en-US" sz="1000" dirty="0" smtClean="0">
                <a:latin typeface="Helvetica" charset="0"/>
                <a:ea typeface="Helvetica" charset="0"/>
                <a:cs typeface="Helvetica" charset="0"/>
              </a:rPr>
              <a:t>Complex Radar graph of topics</a:t>
            </a:r>
          </a:p>
          <a:p>
            <a:endParaRPr lang="en-US" sz="1000" dirty="0">
              <a:latin typeface="Helvetica" charset="0"/>
              <a:ea typeface="Helvetica" charset="0"/>
              <a:cs typeface="Helvetica"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4249</TotalTime>
  <Words>378</Words>
  <Application>Microsoft Macintosh PowerPoint</Application>
  <PresentationFormat>Custom</PresentationFormat>
  <Paragraphs>48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主题</vt:lpstr>
      <vt:lpstr>PowerPoint Presentation</vt:lpstr>
    </vt:vector>
  </TitlesOfParts>
  <Company>ASPIRE-INFO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Jiang</dc:creator>
  <cp:lastModifiedBy>Jeong eun Lee</cp:lastModifiedBy>
  <cp:revision>312</cp:revision>
  <dcterms:created xsi:type="dcterms:W3CDTF">2014-08-23T22:01:40Z</dcterms:created>
  <dcterms:modified xsi:type="dcterms:W3CDTF">2017-05-04T16:22:11Z</dcterms:modified>
</cp:coreProperties>
</file>