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307" r:id="rId2"/>
    <p:sldId id="259" r:id="rId3"/>
    <p:sldId id="323" r:id="rId4"/>
    <p:sldId id="314" r:id="rId5"/>
    <p:sldId id="308" r:id="rId6"/>
    <p:sldId id="260" r:id="rId7"/>
    <p:sldId id="312" r:id="rId8"/>
    <p:sldId id="315" r:id="rId9"/>
    <p:sldId id="322" r:id="rId10"/>
    <p:sldId id="310" r:id="rId11"/>
    <p:sldId id="321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8"/>
    <a:srgbClr val="5B9BD5"/>
    <a:srgbClr val="C7D5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6353" autoAdjust="0"/>
  </p:normalViewPr>
  <p:slideViewPr>
    <p:cSldViewPr snapToGrid="0">
      <p:cViewPr varScale="1">
        <p:scale>
          <a:sx n="95" d="100"/>
          <a:sy n="95" d="100"/>
        </p:scale>
        <p:origin x="3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1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obis.or.kr/kobis/business/main/main.do" TargetMode="External"/><Relationship Id="rId5" Type="http://schemas.openxmlformats.org/officeDocument/2006/relationships/hyperlink" Target="https://movie.naver.com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://localhost/movie?page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368" y="2139518"/>
            <a:ext cx="519570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관상을 통한 영화 배우 </a:t>
            </a:r>
            <a:r>
              <a:rPr lang="ko-KR" altLang="en-US" sz="54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추천</a:t>
            </a:r>
            <a:endParaRPr lang="en-US" altLang="id-ID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770616-2C4A-46AE-A6D0-14C3146C86FE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C36374-AF54-42DD-91C8-E3CAB64F6D7F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479" y="4126675"/>
            <a:ext cx="5811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구준모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김경수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김재경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팀장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), </a:t>
            </a:r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변찬석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윤종현</a:t>
            </a:r>
            <a:endParaRPr lang="en-US" altLang="id-ID" sz="20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10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AS-IS-TO-BE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E1125-5874-48CB-9008-AFC89462C6E9}"/>
              </a:ext>
            </a:extLst>
          </p:cNvPr>
          <p:cNvGrpSpPr/>
          <p:nvPr/>
        </p:nvGrpSpPr>
        <p:grpSpPr>
          <a:xfrm>
            <a:off x="4111296" y="3222569"/>
            <a:ext cx="435710" cy="435710"/>
            <a:chOff x="4451904" y="3331907"/>
            <a:chExt cx="435710" cy="435710"/>
          </a:xfrm>
        </p:grpSpPr>
        <p:sp>
          <p:nvSpPr>
            <p:cNvPr id="32" name="Oval 31"/>
            <p:cNvSpPr/>
            <p:nvPr/>
          </p:nvSpPr>
          <p:spPr>
            <a:xfrm>
              <a:off x="4451904" y="3331907"/>
              <a:ext cx="435710" cy="435710"/>
            </a:xfrm>
            <a:prstGeom prst="ellipse">
              <a:avLst/>
            </a:prstGeom>
            <a:noFill/>
            <a:ln w="3810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80927A8-C704-45F3-920C-A6E443C9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1468" y="3372147"/>
              <a:ext cx="336582" cy="360600"/>
              <a:chOff x="752467" y="2438585"/>
              <a:chExt cx="349226" cy="350798"/>
            </a:xfrm>
          </p:grpSpPr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028670FE-C191-4D26-85F9-7C9ABD567643}"/>
                  </a:ext>
                </a:extLst>
              </p:cNvPr>
              <p:cNvSpPr/>
              <p:nvPr/>
            </p:nvSpPr>
            <p:spPr>
              <a:xfrm>
                <a:off x="752467" y="2438585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extBox 62">
                <a:extLst>
                  <a:ext uri="{FF2B5EF4-FFF2-40B4-BE49-F238E27FC236}">
                    <a16:creationId xmlns:a16="http://schemas.microsoft.com/office/drawing/2014/main" id="{9FAC425C-5A85-47A7-92A2-0E8962E7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23" y="2444291"/>
                <a:ext cx="184617" cy="32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</a:p>
            </p:txBody>
          </p:sp>
        </p:grpSp>
      </p:grp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35E0B4-9098-4957-B465-E1074A5AF657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8AB57-6E40-43B6-AF7A-F395C8D060DB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9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9C81081-AC64-4976-BF46-ADBC40FD1A2B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973DC8-C6F4-4E53-B279-2F6AF3575E43}"/>
              </a:ext>
            </a:extLst>
          </p:cNvPr>
          <p:cNvSpPr/>
          <p:nvPr/>
        </p:nvSpPr>
        <p:spPr>
          <a:xfrm>
            <a:off x="607263" y="6472001"/>
            <a:ext cx="351458" cy="3442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E912DAE-0197-4A8C-8255-0390BAF40D5A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11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DC87F2-E5E5-4813-87B1-F05CE3FE7736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7BC914-1D0E-4462-AB6D-3658B4DB0364}"/>
              </a:ext>
            </a:extLst>
          </p:cNvPr>
          <p:cNvSpPr txBox="1"/>
          <p:nvPr/>
        </p:nvSpPr>
        <p:spPr>
          <a:xfrm>
            <a:off x="582557" y="6472009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ECCC9-F14E-4FD9-9B43-1FB70CFDF56A}"/>
              </a:ext>
            </a:extLst>
          </p:cNvPr>
          <p:cNvSpPr txBox="1"/>
          <p:nvPr/>
        </p:nvSpPr>
        <p:spPr>
          <a:xfrm>
            <a:off x="5184559" y="79445"/>
            <a:ext cx="6601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주제선정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적용기술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시연</a:t>
            </a:r>
            <a:r>
              <a:rPr lang="ko-KR" altLang="en-US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400" b="1" dirty="0">
                <a:solidFill>
                  <a:srgbClr val="006898"/>
                </a:solidFill>
                <a:latin typeface="Calibri (본문)"/>
              </a:rPr>
              <a:t>AS-IS,TO-BE</a:t>
            </a:r>
            <a:endParaRPr lang="en-US" altLang="id-ID" sz="2400" b="1" dirty="0">
              <a:solidFill>
                <a:srgbClr val="006898"/>
              </a:solidFill>
              <a:latin typeface="Calibri (본문)"/>
              <a:ea typeface="Roboto" panose="02000000000000000000" pitchFamily="2" charset="0"/>
            </a:endParaRPr>
          </a:p>
          <a:p>
            <a:pPr algn="r"/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2FDAA-E654-421D-8F41-C8B79E4E8E68}"/>
              </a:ext>
            </a:extLst>
          </p:cNvPr>
          <p:cNvSpPr txBox="1"/>
          <p:nvPr/>
        </p:nvSpPr>
        <p:spPr>
          <a:xfrm>
            <a:off x="6989577" y="1532038"/>
            <a:ext cx="4500415" cy="4663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77C6BDC-DBE8-411A-AC4D-858291F1E012}"/>
              </a:ext>
            </a:extLst>
          </p:cNvPr>
          <p:cNvGrpSpPr/>
          <p:nvPr/>
        </p:nvGrpSpPr>
        <p:grpSpPr>
          <a:xfrm>
            <a:off x="745501" y="1012096"/>
            <a:ext cx="11041031" cy="4690677"/>
            <a:chOff x="940977" y="638139"/>
            <a:chExt cx="11041031" cy="46906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F02986-06EE-49EE-AABB-5CEE4466010B}"/>
                </a:ext>
              </a:extLst>
            </p:cNvPr>
            <p:cNvSpPr txBox="1"/>
            <p:nvPr/>
          </p:nvSpPr>
          <p:spPr>
            <a:xfrm>
              <a:off x="5252386" y="638139"/>
              <a:ext cx="14953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/>
                <a:t>GAP</a:t>
              </a:r>
              <a:endParaRPr lang="ko-KR" altLang="en-US" sz="5400" dirty="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D9C0046-E5FF-400A-99CC-B35E37898E95}"/>
                </a:ext>
              </a:extLst>
            </p:cNvPr>
            <p:cNvGrpSpPr/>
            <p:nvPr/>
          </p:nvGrpSpPr>
          <p:grpSpPr>
            <a:xfrm>
              <a:off x="940977" y="1053933"/>
              <a:ext cx="11041031" cy="4274883"/>
              <a:chOff x="999033" y="1053933"/>
              <a:chExt cx="11041031" cy="427488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D797974-AC37-4BA2-9C51-D7E23FE5D0EC}"/>
                  </a:ext>
                </a:extLst>
              </p:cNvPr>
              <p:cNvGrpSpPr/>
              <p:nvPr/>
            </p:nvGrpSpPr>
            <p:grpSpPr>
              <a:xfrm>
                <a:off x="1497917" y="1053933"/>
                <a:ext cx="8958760" cy="4251368"/>
                <a:chOff x="1497917" y="1053933"/>
                <a:chExt cx="8958760" cy="4251368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FE8B388F-107F-4860-BF17-66F71634F2EC}"/>
                    </a:ext>
                  </a:extLst>
                </p:cNvPr>
                <p:cNvSpPr/>
                <p:nvPr/>
              </p:nvSpPr>
              <p:spPr>
                <a:xfrm>
                  <a:off x="1497917" y="1639103"/>
                  <a:ext cx="2032000" cy="140646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536BEAB-2E99-4B4B-83A2-3DA1896D9E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18741" y="1819290"/>
                  <a:ext cx="3467100" cy="3486011"/>
                </a:xfrm>
                <a:prstGeom prst="rect">
                  <a:avLst/>
                </a:prstGeom>
              </p:spPr>
            </p:pic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4F9B6805-5AFE-4E72-8AE3-0F38565DCF27}"/>
                    </a:ext>
                  </a:extLst>
                </p:cNvPr>
                <p:cNvSpPr/>
                <p:nvPr/>
              </p:nvSpPr>
              <p:spPr>
                <a:xfrm>
                  <a:off x="8127134" y="1724345"/>
                  <a:ext cx="2032000" cy="140646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64B0DC1A-06B9-41FF-811A-23D8DEB03260}"/>
                    </a:ext>
                  </a:extLst>
                </p:cNvPr>
                <p:cNvSpPr/>
                <p:nvPr/>
              </p:nvSpPr>
              <p:spPr>
                <a:xfrm>
                  <a:off x="1795460" y="1864075"/>
                  <a:ext cx="2032000" cy="1406469"/>
                </a:xfrm>
                <a:prstGeom prst="roundRect">
                  <a:avLst/>
                </a:prstGeom>
                <a:solidFill>
                  <a:srgbClr val="0068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A4A32F18-B671-4226-98F6-DA0F446EF419}"/>
                    </a:ext>
                  </a:extLst>
                </p:cNvPr>
                <p:cNvSpPr/>
                <p:nvPr/>
              </p:nvSpPr>
              <p:spPr>
                <a:xfrm>
                  <a:off x="8424677" y="1949317"/>
                  <a:ext cx="2032000" cy="1406469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7809543-6C4A-4C00-B911-9DF52FF98E06}"/>
                    </a:ext>
                  </a:extLst>
                </p:cNvPr>
                <p:cNvSpPr txBox="1"/>
                <p:nvPr/>
              </p:nvSpPr>
              <p:spPr>
                <a:xfrm>
                  <a:off x="2204334" y="2272559"/>
                  <a:ext cx="124104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solidFill>
                        <a:schemeClr val="bg1"/>
                      </a:solidFill>
                    </a:rPr>
                    <a:t>AS - IS</a:t>
                  </a:r>
                  <a:endParaRPr lang="ko-KR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611A53E-2EF7-49E9-99F7-CE57414A7F97}"/>
                    </a:ext>
                  </a:extLst>
                </p:cNvPr>
                <p:cNvSpPr txBox="1"/>
                <p:nvPr/>
              </p:nvSpPr>
              <p:spPr>
                <a:xfrm>
                  <a:off x="8779374" y="2358265"/>
                  <a:ext cx="13967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solidFill>
                        <a:schemeClr val="bg1"/>
                      </a:solidFill>
                    </a:rPr>
                    <a:t>TO - BE</a:t>
                  </a:r>
                  <a:endParaRPr lang="ko-KR" altLang="en-US" sz="32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2" name="연결선: 꺾임 31">
                  <a:extLst>
                    <a:ext uri="{FF2B5EF4-FFF2-40B4-BE49-F238E27FC236}">
                      <a16:creationId xmlns:a16="http://schemas.microsoft.com/office/drawing/2014/main" id="{C2328EF7-6CDB-4409-B71E-B2EFFDFECA1B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rot="5400000" flipH="1" flipV="1">
                  <a:off x="3556654" y="11196"/>
                  <a:ext cx="585170" cy="2670644"/>
                </a:xfrm>
                <a:prstGeom prst="bentConnector2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연결선: 꺾임 32">
                  <a:extLst>
                    <a:ext uri="{FF2B5EF4-FFF2-40B4-BE49-F238E27FC236}">
                      <a16:creationId xmlns:a16="http://schemas.microsoft.com/office/drawing/2014/main" id="{0D2672B1-3AF0-4F02-8029-DC9495653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679904" y="1093593"/>
                  <a:ext cx="2475805" cy="626260"/>
                </a:xfrm>
                <a:prstGeom prst="bentConnector3">
                  <a:avLst>
                    <a:gd name="adj1" fmla="val -417"/>
                  </a:avLst>
                </a:prstGeom>
                <a:ln w="3810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55CE714-E3C5-472A-A0B5-5C4DA98459EF}"/>
                  </a:ext>
                </a:extLst>
              </p:cNvPr>
              <p:cNvSpPr/>
              <p:nvPr/>
            </p:nvSpPr>
            <p:spPr>
              <a:xfrm>
                <a:off x="999033" y="3697600"/>
                <a:ext cx="3791674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 err="1"/>
                  <a:t>케미지수</a:t>
                </a:r>
                <a:r>
                  <a:rPr lang="ko-KR" altLang="en-US" sz="2000" dirty="0"/>
                  <a:t> 산출 근거 타당성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실시간 데이터 반영 어려움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데이터 가공 어려움</a:t>
                </a:r>
                <a:endParaRPr lang="en-US" altLang="ko-KR" sz="20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6E32BA-049F-4210-A4E3-3DE67445788D}"/>
                  </a:ext>
                </a:extLst>
              </p:cNvPr>
              <p:cNvSpPr/>
              <p:nvPr/>
            </p:nvSpPr>
            <p:spPr>
              <a:xfrm>
                <a:off x="8009339" y="3697600"/>
                <a:ext cx="403072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/>
                  <a:t>다양한 지표를 통한 분석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동기화를 통한 실시간 데이터 반영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데이터 활용 능력 배양</a:t>
                </a:r>
                <a:endParaRPr lang="en-US" altLang="ko-KR" sz="2000" dirty="0"/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1468717-25AC-4740-998D-743E8503680F}"/>
              </a:ext>
            </a:extLst>
          </p:cNvPr>
          <p:cNvSpPr/>
          <p:nvPr/>
        </p:nvSpPr>
        <p:spPr>
          <a:xfrm>
            <a:off x="476527" y="3989850"/>
            <a:ext cx="282142" cy="2821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5D8EAE-6375-46F4-A839-4105DFA901DD}"/>
              </a:ext>
            </a:extLst>
          </p:cNvPr>
          <p:cNvSpPr/>
          <p:nvPr/>
        </p:nvSpPr>
        <p:spPr>
          <a:xfrm>
            <a:off x="479115" y="4592755"/>
            <a:ext cx="282142" cy="2821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697B65D-7A4C-4CE8-971F-ACD1645455A1}"/>
              </a:ext>
            </a:extLst>
          </p:cNvPr>
          <p:cNvSpPr/>
          <p:nvPr/>
        </p:nvSpPr>
        <p:spPr>
          <a:xfrm>
            <a:off x="476527" y="5204469"/>
            <a:ext cx="282142" cy="2821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4C7F51-09FF-4CD0-A980-3DC832EF2EE8}"/>
              </a:ext>
            </a:extLst>
          </p:cNvPr>
          <p:cNvSpPr/>
          <p:nvPr/>
        </p:nvSpPr>
        <p:spPr>
          <a:xfrm>
            <a:off x="7429223" y="3989850"/>
            <a:ext cx="282142" cy="2821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4229686-7839-4AA3-8E30-8B19D01DFFF6}"/>
              </a:ext>
            </a:extLst>
          </p:cNvPr>
          <p:cNvSpPr/>
          <p:nvPr/>
        </p:nvSpPr>
        <p:spPr>
          <a:xfrm>
            <a:off x="7429223" y="4607364"/>
            <a:ext cx="282142" cy="2821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D4F35B3-B744-4BF8-AE3F-C614B4CE2B94}"/>
              </a:ext>
            </a:extLst>
          </p:cNvPr>
          <p:cNvSpPr/>
          <p:nvPr/>
        </p:nvSpPr>
        <p:spPr>
          <a:xfrm>
            <a:off x="7429223" y="5218953"/>
            <a:ext cx="282142" cy="2821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7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12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감사합니다</a:t>
            </a:r>
            <a:r>
              <a:rPr lang="en-US" altLang="ko-KR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altLang="id-ID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35E0B4-9098-4957-B465-E1074A5AF657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8AB57-6E40-43B6-AF7A-F395C8D060DB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082566" y="591545"/>
            <a:ext cx="5880943" cy="298533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006898"/>
                </a:solidFill>
                <a:latin typeface="Calibri Light (제목)"/>
              </a:rPr>
              <a:t>페르소나 </a:t>
            </a:r>
            <a:r>
              <a:rPr lang="ko-KR" altLang="en-US" sz="2000" b="1" dirty="0" smtClean="0">
                <a:solidFill>
                  <a:srgbClr val="006898"/>
                </a:solidFill>
                <a:latin typeface="Calibri Light (제목)"/>
              </a:rPr>
              <a:t>및 주제선정이유</a:t>
            </a:r>
            <a:endParaRPr lang="ko-KR" altLang="en-US" sz="2000" b="1" dirty="0">
              <a:solidFill>
                <a:srgbClr val="006898"/>
              </a:solidFill>
              <a:latin typeface="Calibri Light (제목)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2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5376333" y="79445"/>
            <a:ext cx="6410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b="1" dirty="0">
                <a:solidFill>
                  <a:srgbClr val="006898"/>
                </a:solidFill>
              </a:rPr>
              <a:t>주제선정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적용기술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AS-IS,TO-BE</a:t>
            </a:r>
            <a:endParaRPr lang="en-US" altLang="id-ID" sz="2400" dirty="0">
              <a:solidFill>
                <a:schemeClr val="bg2">
                  <a:lumMod val="50000"/>
                </a:schemeClr>
              </a:solidFill>
              <a:latin typeface="Calibri (본문)"/>
              <a:ea typeface="Roboto" panose="02000000000000000000" pitchFamily="2" charset="0"/>
            </a:endParaRPr>
          </a:p>
          <a:p>
            <a:pPr algn="r"/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1908182" y="1666508"/>
            <a:ext cx="8039100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머신러닝과</a:t>
            </a:r>
            <a:r>
              <a:rPr lang="ko-KR" altLang="en-US" sz="1600" dirty="0"/>
              <a:t> 빅데이터를 활용한 이미지 </a:t>
            </a:r>
            <a:r>
              <a:rPr lang="ko-KR" altLang="en-US" sz="1600" dirty="0" smtClean="0"/>
              <a:t>분석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감독이 추상화한 이미지를 관상을 통해 추천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9225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082566" y="591545"/>
            <a:ext cx="5880943" cy="298533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006898"/>
                </a:solidFill>
                <a:latin typeface="Calibri Light (제목)"/>
              </a:rPr>
              <a:t>솔루션 아이디어</a:t>
            </a:r>
            <a:endParaRPr lang="ko-KR" altLang="en-US" sz="2000" b="1" dirty="0">
              <a:solidFill>
                <a:srgbClr val="006898"/>
              </a:solidFill>
              <a:latin typeface="Calibri Light (제목)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566" y="903843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프로젝트 선정 이유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3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39D2CDB-4AF2-4160-960D-1655134F5B6C}"/>
              </a:ext>
            </a:extLst>
          </p:cNvPr>
          <p:cNvGrpSpPr/>
          <p:nvPr/>
        </p:nvGrpSpPr>
        <p:grpSpPr>
          <a:xfrm>
            <a:off x="1688014" y="3048007"/>
            <a:ext cx="8703391" cy="2851572"/>
            <a:chOff x="2078909" y="1707366"/>
            <a:chExt cx="8880562" cy="3826143"/>
          </a:xfrm>
        </p:grpSpPr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C6F6131D-F0AF-40E4-960B-E7AEE621F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5895" y="4213454"/>
              <a:ext cx="458084" cy="4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/>
              </a:endParaRPr>
            </a:p>
          </p:txBody>
        </p:sp>
        <p:cxnSp>
          <p:nvCxnSpPr>
            <p:cNvPr id="86" name="Straight Connector 17">
              <a:extLst>
                <a:ext uri="{FF2B5EF4-FFF2-40B4-BE49-F238E27FC236}">
                  <a16:creationId xmlns:a16="http://schemas.microsoft.com/office/drawing/2014/main" id="{D7AF8E60-4246-4F84-8721-6EAD05BDF945}"/>
                </a:ext>
              </a:extLst>
            </p:cNvPr>
            <p:cNvCxnSpPr/>
            <p:nvPr/>
          </p:nvCxnSpPr>
          <p:spPr>
            <a:xfrm>
              <a:off x="2081237" y="4629579"/>
              <a:ext cx="453600" cy="0"/>
            </a:xfrm>
            <a:prstGeom prst="line">
              <a:avLst/>
            </a:prstGeom>
            <a:ln w="101600">
              <a:solidFill>
                <a:schemeClr val="accent4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19">
              <a:extLst>
                <a:ext uri="{FF2B5EF4-FFF2-40B4-BE49-F238E27FC236}">
                  <a16:creationId xmlns:a16="http://schemas.microsoft.com/office/drawing/2014/main" id="{DFFB708C-49A9-43CE-84ED-8710DE562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3567" y="5074509"/>
              <a:ext cx="458084" cy="459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" panose="02000000000000000000"/>
                </a:rPr>
                <a:t>5</a:t>
              </a:r>
            </a:p>
          </p:txBody>
        </p:sp>
        <p:cxnSp>
          <p:nvCxnSpPr>
            <p:cNvPr id="88" name="Straight Connector 20">
              <a:extLst>
                <a:ext uri="{FF2B5EF4-FFF2-40B4-BE49-F238E27FC236}">
                  <a16:creationId xmlns:a16="http://schemas.microsoft.com/office/drawing/2014/main" id="{550E7EFC-9658-4EF5-A278-3D91DF0F90C9}"/>
                </a:ext>
              </a:extLst>
            </p:cNvPr>
            <p:cNvCxnSpPr/>
            <p:nvPr/>
          </p:nvCxnSpPr>
          <p:spPr>
            <a:xfrm>
              <a:off x="2078909" y="5490634"/>
              <a:ext cx="453600" cy="0"/>
            </a:xfrm>
            <a:prstGeom prst="line">
              <a:avLst/>
            </a:prstGeom>
            <a:ln w="101600">
              <a:solidFill>
                <a:schemeClr val="accent5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4">
              <a:extLst>
                <a:ext uri="{FF2B5EF4-FFF2-40B4-BE49-F238E27FC236}">
                  <a16:creationId xmlns:a16="http://schemas.microsoft.com/office/drawing/2014/main" id="{8948E83B-FE4E-4ED6-9363-E346F3C91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9030" y="4262641"/>
              <a:ext cx="337544" cy="337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7296" tIns="41910" rIns="107296" bIns="4191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Roboto" panose="02000000000000000000"/>
                </a:rPr>
                <a:t>4</a:t>
              </a:r>
              <a:endParaRPr lang="id-ID" sz="16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endParaRPr>
            </a:p>
          </p:txBody>
        </p: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B5A60CD0-0076-46E4-8DA6-DC30FB91B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8909" y="1707366"/>
              <a:ext cx="458084" cy="4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" panose="02000000000000000000"/>
                </a:rPr>
                <a:t>1</a:t>
              </a:r>
            </a:p>
          </p:txBody>
        </p:sp>
        <p:cxnSp>
          <p:nvCxnSpPr>
            <p:cNvPr id="91" name="Straight Connector 8">
              <a:extLst>
                <a:ext uri="{FF2B5EF4-FFF2-40B4-BE49-F238E27FC236}">
                  <a16:creationId xmlns:a16="http://schemas.microsoft.com/office/drawing/2014/main" id="{588A53CC-1E8F-4508-9331-AE0DCD5D8BCE}"/>
                </a:ext>
              </a:extLst>
            </p:cNvPr>
            <p:cNvCxnSpPr/>
            <p:nvPr/>
          </p:nvCxnSpPr>
          <p:spPr>
            <a:xfrm>
              <a:off x="2081395" y="2123491"/>
              <a:ext cx="453600" cy="0"/>
            </a:xfrm>
            <a:prstGeom prst="line">
              <a:avLst/>
            </a:prstGeom>
            <a:ln w="101600">
              <a:solidFill>
                <a:schemeClr val="accent1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0">
              <a:extLst>
                <a:ext uri="{FF2B5EF4-FFF2-40B4-BE49-F238E27FC236}">
                  <a16:creationId xmlns:a16="http://schemas.microsoft.com/office/drawing/2014/main" id="{E2D84D31-1E87-48C7-B3A2-157B34D34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8909" y="2568717"/>
              <a:ext cx="458084" cy="4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/>
              </a:endParaRPr>
            </a:p>
          </p:txBody>
        </p:sp>
        <p:cxnSp>
          <p:nvCxnSpPr>
            <p:cNvPr id="93" name="Straight Connector 11">
              <a:extLst>
                <a:ext uri="{FF2B5EF4-FFF2-40B4-BE49-F238E27FC236}">
                  <a16:creationId xmlns:a16="http://schemas.microsoft.com/office/drawing/2014/main" id="{8B65C558-52DE-4204-B3C9-F5B660190BCD}"/>
                </a:ext>
              </a:extLst>
            </p:cNvPr>
            <p:cNvCxnSpPr/>
            <p:nvPr/>
          </p:nvCxnSpPr>
          <p:spPr>
            <a:xfrm>
              <a:off x="2081395" y="2984842"/>
              <a:ext cx="4536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3">
              <a:extLst>
                <a:ext uri="{FF2B5EF4-FFF2-40B4-BE49-F238E27FC236}">
                  <a16:creationId xmlns:a16="http://schemas.microsoft.com/office/drawing/2014/main" id="{06A50AC8-A426-465A-A485-4F55726C4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3567" y="3429577"/>
              <a:ext cx="458084" cy="4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/>
              </a:endParaRPr>
            </a:p>
          </p:txBody>
        </p:sp>
        <p:cxnSp>
          <p:nvCxnSpPr>
            <p:cNvPr id="95" name="Straight Connector 14">
              <a:extLst>
                <a:ext uri="{FF2B5EF4-FFF2-40B4-BE49-F238E27FC236}">
                  <a16:creationId xmlns:a16="http://schemas.microsoft.com/office/drawing/2014/main" id="{2961855F-CA2F-476E-88A7-7C71C3A3157E}"/>
                </a:ext>
              </a:extLst>
            </p:cNvPr>
            <p:cNvCxnSpPr/>
            <p:nvPr/>
          </p:nvCxnSpPr>
          <p:spPr>
            <a:xfrm>
              <a:off x="2078909" y="3845702"/>
              <a:ext cx="453600" cy="0"/>
            </a:xfrm>
            <a:prstGeom prst="line">
              <a:avLst/>
            </a:prstGeom>
            <a:ln w="101600">
              <a:solidFill>
                <a:schemeClr val="accent3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4">
              <a:extLst>
                <a:ext uri="{FF2B5EF4-FFF2-40B4-BE49-F238E27FC236}">
                  <a16:creationId xmlns:a16="http://schemas.microsoft.com/office/drawing/2014/main" id="{400DAE02-9517-4861-A385-68952299E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6521" y="2608776"/>
              <a:ext cx="337544" cy="337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7296" tIns="41910" rIns="107296" bIns="4191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Roboto" panose="02000000000000000000"/>
                </a:rPr>
                <a:t>2</a:t>
              </a:r>
              <a:endParaRPr lang="id-ID" sz="16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endParaRPr>
            </a:p>
          </p:txBody>
        </p:sp>
        <p:sp>
          <p:nvSpPr>
            <p:cNvPr id="97" name="Oval 4">
              <a:extLst>
                <a:ext uri="{FF2B5EF4-FFF2-40B4-BE49-F238E27FC236}">
                  <a16:creationId xmlns:a16="http://schemas.microsoft.com/office/drawing/2014/main" id="{95158A5E-EFFE-4729-B149-2F90F302C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9362" y="1756553"/>
              <a:ext cx="337544" cy="337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7296" tIns="41910" rIns="107296" bIns="41910" numCol="1" spcCol="1270" anchor="ctr" anchorCtr="0">
              <a:noAutofit/>
            </a:bodyPr>
            <a:lstStyle/>
            <a:p>
              <a:pPr lvl="0" algn="ctr"/>
              <a:endParaRPr lang="id-ID" sz="16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6003820-7B69-4DA0-8828-489EC77259CD}"/>
                </a:ext>
              </a:extLst>
            </p:cNvPr>
            <p:cNvSpPr txBox="1"/>
            <p:nvPr/>
          </p:nvSpPr>
          <p:spPr>
            <a:xfrm>
              <a:off x="2649983" y="1767588"/>
              <a:ext cx="8309488" cy="45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Roboto" panose="02000000000000000000"/>
                </a:rPr>
                <a:t>키워드를 검색한다</a:t>
              </a:r>
              <a:r>
                <a:rPr lang="en-US" altLang="ko-KR" sz="1600" dirty="0" smtClean="0">
                  <a:latin typeface="Roboto" panose="02000000000000000000"/>
                </a:rPr>
                <a:t>.</a:t>
              </a:r>
              <a:endParaRPr lang="ko-KR" altLang="ko-KR" sz="1600" dirty="0">
                <a:latin typeface="Roboto" panose="0200000000000000000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E42C0FC-941A-45C5-BEA6-AF92E8038953}"/>
                </a:ext>
              </a:extLst>
            </p:cNvPr>
            <p:cNvSpPr txBox="1"/>
            <p:nvPr/>
          </p:nvSpPr>
          <p:spPr>
            <a:xfrm>
              <a:off x="2608332" y="3441284"/>
              <a:ext cx="8309488" cy="45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dirty="0" smtClean="0">
                  <a:latin typeface="Roboto" panose="02000000000000000000"/>
                </a:rPr>
                <a:t>배우 상세페이지를 통해 </a:t>
              </a:r>
              <a:r>
                <a:rPr lang="ko-KR" altLang="en-US" sz="1600" dirty="0" err="1" smtClean="0">
                  <a:latin typeface="Roboto" panose="02000000000000000000"/>
                </a:rPr>
                <a:t>출연작과</a:t>
              </a:r>
              <a:r>
                <a:rPr lang="ko-KR" altLang="en-US" sz="1600" dirty="0" smtClean="0">
                  <a:latin typeface="Roboto" panose="02000000000000000000"/>
                </a:rPr>
                <a:t> 정보를 알 수 있다</a:t>
              </a:r>
              <a:r>
                <a:rPr lang="en-US" altLang="ko-KR" sz="1600" dirty="0" smtClean="0">
                  <a:latin typeface="Roboto" panose="02000000000000000000"/>
                </a:rPr>
                <a:t>.</a:t>
              </a:r>
              <a:endParaRPr lang="ko-KR" altLang="ko-KR" sz="1600" dirty="0">
                <a:latin typeface="Roboto" panose="0200000000000000000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23D4AC1-8E38-459B-8423-F2021B193516}"/>
                </a:ext>
              </a:extLst>
            </p:cNvPr>
            <p:cNvSpPr txBox="1"/>
            <p:nvPr/>
          </p:nvSpPr>
          <p:spPr>
            <a:xfrm>
              <a:off x="2608332" y="2604119"/>
              <a:ext cx="8309488" cy="45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dirty="0">
                  <a:latin typeface="Roboto" panose="02000000000000000000"/>
                </a:rPr>
                <a:t>검색 된 </a:t>
              </a:r>
              <a:r>
                <a:rPr lang="ko-KR" altLang="en-US" sz="1600" dirty="0" smtClean="0">
                  <a:latin typeface="Roboto" panose="02000000000000000000"/>
                </a:rPr>
                <a:t>키워드를 통해 가장 일치하는 배우의 이미지를 찾을 수 있다</a:t>
              </a:r>
              <a:r>
                <a:rPr lang="en-US" altLang="ko-KR" sz="1600" dirty="0" smtClean="0">
                  <a:latin typeface="Roboto" panose="02000000000000000000"/>
                </a:rPr>
                <a:t>.</a:t>
              </a:r>
              <a:endParaRPr lang="ko-KR" altLang="ko-KR" sz="1600" dirty="0">
                <a:latin typeface="Roboto" panose="02000000000000000000"/>
              </a:endParaRPr>
            </a:p>
          </p:txBody>
        </p:sp>
        <p:sp>
          <p:nvSpPr>
            <p:cNvPr id="103" name="Oval 4">
              <a:extLst>
                <a:ext uri="{FF2B5EF4-FFF2-40B4-BE49-F238E27FC236}">
                  <a16:creationId xmlns:a16="http://schemas.microsoft.com/office/drawing/2014/main" id="{84E1E74B-B6B3-41B1-A0AC-1A2C5EC01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247" y="3475501"/>
              <a:ext cx="337544" cy="337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7296" tIns="41910" rIns="107296" bIns="4191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Roboto" panose="02000000000000000000"/>
                </a:rPr>
                <a:t>3</a:t>
              </a:r>
              <a:endParaRPr lang="id-ID" sz="16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5376333" y="79445"/>
            <a:ext cx="6410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b="1" dirty="0">
                <a:solidFill>
                  <a:srgbClr val="006898"/>
                </a:solidFill>
              </a:rPr>
              <a:t>주제선정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적용기술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AS-IS,TO-BE</a:t>
            </a:r>
            <a:endParaRPr lang="en-US" altLang="id-ID" sz="2400" dirty="0">
              <a:solidFill>
                <a:schemeClr val="bg2">
                  <a:lumMod val="50000"/>
                </a:schemeClr>
              </a:solidFill>
              <a:latin typeface="Calibri (본문)"/>
              <a:ea typeface="Roboto" panose="02000000000000000000" pitchFamily="2" charset="0"/>
            </a:endParaRPr>
          </a:p>
          <a:p>
            <a:pPr algn="r"/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1908182" y="1666508"/>
            <a:ext cx="8039100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머신러닝과</a:t>
            </a:r>
            <a:r>
              <a:rPr lang="ko-KR" altLang="en-US" sz="1600" dirty="0"/>
              <a:t> 빅데이터를 활용한 이미지 </a:t>
            </a:r>
            <a:r>
              <a:rPr lang="ko-KR" altLang="en-US" sz="1600" dirty="0" smtClean="0"/>
              <a:t>분석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감독이 추상화한 이미지를 관상을 통해 추천</a:t>
            </a:r>
            <a:endParaRPr lang="en-US" altLang="ko-KR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2C0FC-941A-45C5-BEA6-AF92E8038953}"/>
              </a:ext>
            </a:extLst>
          </p:cNvPr>
          <p:cNvSpPr txBox="1"/>
          <p:nvPr/>
        </p:nvSpPr>
        <p:spPr>
          <a:xfrm>
            <a:off x="2247695" y="4908924"/>
            <a:ext cx="814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 smtClean="0">
                <a:latin typeface="Roboto" panose="02000000000000000000"/>
              </a:rPr>
              <a:t>배우 상세페이지를 통해 </a:t>
            </a:r>
            <a:r>
              <a:rPr lang="ko-KR" altLang="en-US" sz="1600" dirty="0" err="1" smtClean="0">
                <a:latin typeface="Roboto" panose="02000000000000000000"/>
              </a:rPr>
              <a:t>출연작과</a:t>
            </a:r>
            <a:r>
              <a:rPr lang="ko-KR" altLang="en-US" sz="1600" dirty="0" smtClean="0">
                <a:latin typeface="Roboto" panose="02000000000000000000"/>
              </a:rPr>
              <a:t> 정보를 알 수 있다</a:t>
            </a:r>
            <a:r>
              <a:rPr lang="en-US" altLang="ko-KR" sz="1600" dirty="0" smtClean="0">
                <a:latin typeface="Roboto" panose="02000000000000000000"/>
              </a:rPr>
              <a:t>.</a:t>
            </a:r>
            <a:endParaRPr lang="ko-KR" altLang="ko-KR" sz="16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309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5FB0E2E-1E07-4326-8B83-1870AF70A137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782111-110E-41EB-8BA3-F1A43017EEA9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US" altLang="ko-KR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E7D7B40-E029-44E7-A750-4D1677422BA6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4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4CF639-6307-463B-92E3-0FA63BE7A534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제목 1">
            <a:extLst>
              <a:ext uri="{FF2B5EF4-FFF2-40B4-BE49-F238E27FC236}">
                <a16:creationId xmlns:a16="http://schemas.microsoft.com/office/drawing/2014/main" id="{6324041E-3CFD-4F1D-9C5A-D684FB61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566" y="601501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100" b="1" dirty="0" smtClean="0">
                <a:solidFill>
                  <a:srgbClr val="006898"/>
                </a:solidFill>
                <a:latin typeface="+mn-ea"/>
                <a:ea typeface="+mn-ea"/>
              </a:rPr>
              <a:t>와이어 프레임</a:t>
            </a:r>
            <a:endParaRPr lang="ko-KR" altLang="en-US" sz="2100" b="1" dirty="0">
              <a:solidFill>
                <a:srgbClr val="006898"/>
              </a:solidFill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CF660C-7E98-4D20-8B07-FE7F296FA721}"/>
              </a:ext>
            </a:extLst>
          </p:cNvPr>
          <p:cNvSpPr txBox="1"/>
          <p:nvPr/>
        </p:nvSpPr>
        <p:spPr>
          <a:xfrm>
            <a:off x="5376333" y="79445"/>
            <a:ext cx="6410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rgbClr val="006898"/>
                </a:solidFill>
              </a:rPr>
              <a:t>/  </a:t>
            </a:r>
            <a:r>
              <a:rPr lang="ko-KR" altLang="en-US" sz="2000" b="1" dirty="0">
                <a:solidFill>
                  <a:srgbClr val="006898"/>
                </a:solidFill>
              </a:rPr>
              <a:t>주제선정 </a:t>
            </a:r>
            <a:r>
              <a:rPr lang="ko-KR" altLang="en-US" sz="2000" dirty="0">
                <a:solidFill>
                  <a:srgbClr val="006898"/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적용기술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시연</a:t>
            </a:r>
            <a:r>
              <a:rPr lang="ko-KR" altLang="en-US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AS-IS,TO-BE</a:t>
            </a:r>
            <a:endParaRPr lang="en-US" altLang="id-ID" sz="2400" dirty="0">
              <a:solidFill>
                <a:schemeClr val="bg2">
                  <a:lumMod val="50000"/>
                </a:schemeClr>
              </a:solidFill>
              <a:latin typeface="Calibri (본문)"/>
              <a:ea typeface="Roboto" panose="02000000000000000000" pitchFamily="2" charset="0"/>
            </a:endParaRPr>
          </a:p>
          <a:p>
            <a:pPr algn="r"/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1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5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적용 기술</a:t>
            </a:r>
            <a:endParaRPr lang="en-US" altLang="ko-KR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43E0B2-B8AD-409B-9AAD-6B541CE70C0F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5751F3-6EA5-477D-978E-04302DB00886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rgbClr val="006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1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082566" y="58748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006898"/>
                </a:solidFill>
              </a:rPr>
              <a:t>개발 환경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5FB0E2E-1E07-4326-8B83-1870AF70A137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782111-110E-41EB-8BA3-F1A43017EEA9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E7D7B40-E029-44E7-A750-4D1677422BA6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6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4CF639-6307-463B-92E3-0FA63BE7A534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6DB282A-CDEA-45BA-BDF3-DD6F12AA3A1D}"/>
              </a:ext>
            </a:extLst>
          </p:cNvPr>
          <p:cNvSpPr txBox="1"/>
          <p:nvPr/>
        </p:nvSpPr>
        <p:spPr>
          <a:xfrm>
            <a:off x="5693445" y="1842980"/>
            <a:ext cx="7825496" cy="2951141"/>
          </a:xfrm>
          <a:prstGeom prst="rect">
            <a:avLst/>
          </a:prstGeom>
          <a:noFill/>
        </p:spPr>
        <p:txBody>
          <a:bodyPr wrap="square" rIns="108000" bIns="27000" numCol="1" spcCol="36000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 Construction</a:t>
            </a:r>
          </a:p>
          <a:p>
            <a:pPr>
              <a:defRPr/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운영체제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	      : Windows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10 Home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데이터베이스     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: Oracle </a:t>
            </a:r>
            <a:r>
              <a:rPr lang="en-US" altLang="ko-KR" dirty="0" smtClean="0">
                <a:latin typeface="Roboto" panose="02000000000000000000" pitchFamily="2" charset="0"/>
                <a:ea typeface="Roboto" panose="02000000000000000000" pitchFamily="2" charset="0"/>
              </a:rPr>
              <a:t>18c</a:t>
            </a:r>
            <a:endParaRPr lang="en-US" altLang="ko-K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서버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    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altLang="ko-KR" dirty="0" smtClean="0">
                <a:latin typeface="Roboto" panose="02000000000000000000" pitchFamily="2" charset="0"/>
                <a:ea typeface="Roboto" panose="02000000000000000000" pitchFamily="2" charset="0"/>
              </a:rPr>
              <a:t>AWS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Roboto" panose="02000000000000000000" pitchFamily="2" charset="0"/>
                <a:ea typeface="Roboto" panose="02000000000000000000" pitchFamily="2" charset="0"/>
              </a:rPr>
              <a:t>Frontend		: React</a:t>
            </a:r>
            <a:endParaRPr lang="en-US" altLang="ko-K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latin typeface="Roboto" panose="02000000000000000000" pitchFamily="2" charset="0"/>
                <a:ea typeface="Roboto" panose="02000000000000000000" pitchFamily="2" charset="0"/>
              </a:rPr>
              <a:t>Backend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	      : </a:t>
            </a:r>
            <a:r>
              <a:rPr lang="en-US" altLang="ko-KR" dirty="0" smtClean="0">
                <a:latin typeface="Roboto" panose="02000000000000000000" pitchFamily="2" charset="0"/>
                <a:ea typeface="Roboto" panose="02000000000000000000" pitchFamily="2" charset="0"/>
              </a:rPr>
              <a:t>Django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4164900-C08B-474B-BF0A-DC90B98FB3F1}"/>
              </a:ext>
            </a:extLst>
          </p:cNvPr>
          <p:cNvGrpSpPr/>
          <p:nvPr/>
        </p:nvGrpSpPr>
        <p:grpSpPr>
          <a:xfrm>
            <a:off x="5747610" y="5190516"/>
            <a:ext cx="5940292" cy="66530"/>
            <a:chOff x="7103285" y="4982955"/>
            <a:chExt cx="2707295" cy="39056"/>
          </a:xfrm>
        </p:grpSpPr>
        <p:sp>
          <p:nvSpPr>
            <p:cNvPr id="146" name="Rectangle 62">
              <a:extLst>
                <a:ext uri="{FF2B5EF4-FFF2-40B4-BE49-F238E27FC236}">
                  <a16:creationId xmlns:a16="http://schemas.microsoft.com/office/drawing/2014/main" id="{9A552359-384E-4EA5-83CF-8184F2AB887E}"/>
                </a:ext>
              </a:extLst>
            </p:cNvPr>
            <p:cNvSpPr/>
            <p:nvPr/>
          </p:nvSpPr>
          <p:spPr>
            <a:xfrm>
              <a:off x="7103285" y="4982955"/>
              <a:ext cx="540000" cy="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147" name="Rectangle 63">
              <a:extLst>
                <a:ext uri="{FF2B5EF4-FFF2-40B4-BE49-F238E27FC236}">
                  <a16:creationId xmlns:a16="http://schemas.microsoft.com/office/drawing/2014/main" id="{A602809B-6C0B-4CE5-98AF-2C6BF89605D0}"/>
                </a:ext>
              </a:extLst>
            </p:cNvPr>
            <p:cNvSpPr/>
            <p:nvPr/>
          </p:nvSpPr>
          <p:spPr>
            <a:xfrm>
              <a:off x="7651927" y="4982955"/>
              <a:ext cx="540000" cy="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8363E144-1796-41E7-92B7-D01EB6225105}"/>
                </a:ext>
              </a:extLst>
            </p:cNvPr>
            <p:cNvSpPr/>
            <p:nvPr/>
          </p:nvSpPr>
          <p:spPr>
            <a:xfrm>
              <a:off x="8189680" y="4982955"/>
              <a:ext cx="540000" cy="37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149" name="Rectangle 65">
              <a:extLst>
                <a:ext uri="{FF2B5EF4-FFF2-40B4-BE49-F238E27FC236}">
                  <a16:creationId xmlns:a16="http://schemas.microsoft.com/office/drawing/2014/main" id="{31EB1C8B-B990-41A6-BBFC-4F405602E3BA}"/>
                </a:ext>
              </a:extLst>
            </p:cNvPr>
            <p:cNvSpPr/>
            <p:nvPr/>
          </p:nvSpPr>
          <p:spPr>
            <a:xfrm>
              <a:off x="8727433" y="4982955"/>
              <a:ext cx="540000" cy="37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97D75539-3013-403B-87A5-8E863291DC8E}"/>
                </a:ext>
              </a:extLst>
            </p:cNvPr>
            <p:cNvSpPr/>
            <p:nvPr/>
          </p:nvSpPr>
          <p:spPr>
            <a:xfrm>
              <a:off x="9270580" y="4984211"/>
              <a:ext cx="540000" cy="37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21DF9A-583E-490A-9455-920F269ED820}"/>
              </a:ext>
            </a:extLst>
          </p:cNvPr>
          <p:cNvSpPr txBox="1"/>
          <p:nvPr/>
        </p:nvSpPr>
        <p:spPr>
          <a:xfrm>
            <a:off x="5376333" y="79445"/>
            <a:ext cx="6410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주제선정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b="1" dirty="0">
                <a:solidFill>
                  <a:srgbClr val="006898"/>
                </a:solidFill>
              </a:rPr>
              <a:t>적용기술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시연</a:t>
            </a:r>
            <a:r>
              <a:rPr lang="ko-KR" altLang="en-US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AS-IS,TO-BE</a:t>
            </a:r>
            <a:endParaRPr lang="en-US" altLang="id-ID" sz="2400" dirty="0">
              <a:solidFill>
                <a:schemeClr val="bg2">
                  <a:lumMod val="50000"/>
                </a:schemeClr>
              </a:solidFill>
              <a:latin typeface="Calibri (본문)"/>
              <a:ea typeface="Roboto" panose="02000000000000000000" pitchFamily="2" charset="0"/>
            </a:endParaRPr>
          </a:p>
          <a:p>
            <a:pPr algn="r"/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8" y="1931129"/>
            <a:ext cx="1496856" cy="12981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60" y="2076053"/>
            <a:ext cx="2126735" cy="10562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5" y="3332450"/>
            <a:ext cx="4264209" cy="21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5FB0E2E-1E07-4326-8B83-1870AF70A137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782111-110E-41EB-8BA3-F1A43017EEA9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E7D7B40-E029-44E7-A750-4D1677422BA6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7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4CF639-6307-463B-92E3-0FA63BE7A534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25FC3B-9628-4107-9C3F-1BE5ACF75908}"/>
              </a:ext>
            </a:extLst>
          </p:cNvPr>
          <p:cNvSpPr txBox="1"/>
          <p:nvPr/>
        </p:nvSpPr>
        <p:spPr>
          <a:xfrm>
            <a:off x="5376333" y="79445"/>
            <a:ext cx="6410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주제선정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b="1" dirty="0">
                <a:solidFill>
                  <a:srgbClr val="006898"/>
                </a:solidFill>
              </a:rPr>
              <a:t>적용기술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시연</a:t>
            </a:r>
            <a:r>
              <a:rPr lang="ko-KR" altLang="en-US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AS-IS,TO-BE</a:t>
            </a:r>
            <a:endParaRPr lang="en-US" altLang="id-ID" sz="2400" dirty="0">
              <a:solidFill>
                <a:schemeClr val="bg2">
                  <a:lumMod val="50000"/>
                </a:schemeClr>
              </a:solidFill>
              <a:latin typeface="Calibri (본문)"/>
              <a:ea typeface="Roboto" panose="02000000000000000000" pitchFamily="2" charset="0"/>
            </a:endParaRPr>
          </a:p>
          <a:p>
            <a:pPr algn="r"/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B36C1-2985-4641-82FD-502B31122817}"/>
              </a:ext>
            </a:extLst>
          </p:cNvPr>
          <p:cNvSpPr txBox="1"/>
          <p:nvPr/>
        </p:nvSpPr>
        <p:spPr>
          <a:xfrm>
            <a:off x="592605" y="6472009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080A4-7BBD-496F-AA54-F5844AFF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84" y="1709879"/>
            <a:ext cx="1578795" cy="1387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A26826-40F3-484C-86A9-9BAF1B9C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902" y="3780305"/>
            <a:ext cx="1620077" cy="14245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EBC115D-59AF-4213-9CE8-CA4567BD07DF}"/>
              </a:ext>
            </a:extLst>
          </p:cNvPr>
          <p:cNvSpPr txBox="1"/>
          <p:nvPr/>
        </p:nvSpPr>
        <p:spPr>
          <a:xfrm>
            <a:off x="4925734" y="2053865"/>
            <a:ext cx="4953000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ko-KR" dirty="0">
                <a:latin typeface="Roboto" panose="02000000000000000000"/>
              </a:rPr>
              <a:t>네이버</a:t>
            </a:r>
            <a:r>
              <a:rPr lang="en-US" altLang="ko-KR" dirty="0">
                <a:latin typeface="Roboto" panose="02000000000000000000"/>
              </a:rPr>
              <a:t>&gt;&gt;</a:t>
            </a:r>
            <a:r>
              <a:rPr lang="en-US" altLang="ko-KR" u="sng" dirty="0">
                <a:latin typeface="Roboto" panose="02000000000000000000"/>
                <a:hlinkClick r:id="rId5"/>
              </a:rPr>
              <a:t>https://movie.naver.com</a:t>
            </a:r>
            <a:endParaRPr lang="en-US" altLang="ko-KR" dirty="0">
              <a:latin typeface="Roboto" panose="02000000000000000000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BBE3A5B2-F54D-4974-8B98-B6A23AB19414}"/>
              </a:ext>
            </a:extLst>
          </p:cNvPr>
          <p:cNvSpPr txBox="1">
            <a:spLocks/>
          </p:cNvSpPr>
          <p:nvPr/>
        </p:nvSpPr>
        <p:spPr>
          <a:xfrm>
            <a:off x="1082566" y="58748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rgbClr val="006898"/>
                </a:solidFill>
                <a:latin typeface="+mj-ea"/>
              </a:rPr>
              <a:t>Crawling Source Site</a:t>
            </a:r>
            <a:endParaRPr lang="ko-KR" altLang="en-US" sz="2000" b="1" dirty="0">
              <a:solidFill>
                <a:srgbClr val="006898"/>
              </a:solidFill>
              <a:latin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9918DA-DAB6-470C-992F-B1D4BA6F2B50}"/>
              </a:ext>
            </a:extLst>
          </p:cNvPr>
          <p:cNvSpPr txBox="1"/>
          <p:nvPr/>
        </p:nvSpPr>
        <p:spPr>
          <a:xfrm>
            <a:off x="4925734" y="4207703"/>
            <a:ext cx="671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Roboto" panose="02000000000000000000"/>
              </a:rPr>
              <a:t>코비스</a:t>
            </a:r>
            <a:r>
              <a:rPr lang="en-US" altLang="ko-KR" dirty="0">
                <a:latin typeface="Roboto" panose="02000000000000000000"/>
              </a:rPr>
              <a:t>&gt;&gt;</a:t>
            </a:r>
            <a:r>
              <a:rPr lang="en-US" altLang="ko-KR" dirty="0">
                <a:hlinkClick r:id="rId6"/>
              </a:rPr>
              <a:t>http://www.kobis.or.kr/kobis/business/main/main.do</a:t>
            </a:r>
            <a:endParaRPr lang="ko-KR" altLang="ko-KR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1754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5965" y="698699"/>
            <a:ext cx="1840732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006898"/>
                </a:solidFill>
              </a:rPr>
              <a:t>시스템 구성도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5FB0E2E-1E07-4326-8B83-1870AF70A137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782111-110E-41EB-8BA3-F1A43017EEA9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E7D7B40-E029-44E7-A750-4D1677422BA6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8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4CF639-6307-463B-92E3-0FA63BE7A534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AD5CEA-6015-4EFC-8778-F75F20D4A8D2}"/>
              </a:ext>
            </a:extLst>
          </p:cNvPr>
          <p:cNvSpPr/>
          <p:nvPr/>
        </p:nvSpPr>
        <p:spPr>
          <a:xfrm>
            <a:off x="1485750" y="1390504"/>
            <a:ext cx="10300782" cy="4884283"/>
          </a:xfrm>
          <a:prstGeom prst="roundRect">
            <a:avLst/>
          </a:prstGeom>
          <a:noFill/>
          <a:ln w="19050">
            <a:solidFill>
              <a:srgbClr val="0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56EA34-2125-4813-83C6-A810179CC502}"/>
              </a:ext>
            </a:extLst>
          </p:cNvPr>
          <p:cNvSpPr/>
          <p:nvPr/>
        </p:nvSpPr>
        <p:spPr>
          <a:xfrm>
            <a:off x="1840732" y="1740182"/>
            <a:ext cx="2004155" cy="4144781"/>
          </a:xfrm>
          <a:prstGeom prst="roundRect">
            <a:avLst/>
          </a:prstGeom>
          <a:noFill/>
          <a:ln w="19050">
            <a:solidFill>
              <a:srgbClr val="0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0C64CE7-0B89-447C-92E7-443C0F112121}"/>
              </a:ext>
            </a:extLst>
          </p:cNvPr>
          <p:cNvSpPr/>
          <p:nvPr/>
        </p:nvSpPr>
        <p:spPr>
          <a:xfrm>
            <a:off x="4528038" y="1740182"/>
            <a:ext cx="2980593" cy="4144781"/>
          </a:xfrm>
          <a:prstGeom prst="roundRect">
            <a:avLst/>
          </a:prstGeom>
          <a:noFill/>
          <a:ln w="19050">
            <a:solidFill>
              <a:srgbClr val="0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531C5CA-A8D5-41DD-A390-C04DF9577BC5}"/>
              </a:ext>
            </a:extLst>
          </p:cNvPr>
          <p:cNvSpPr/>
          <p:nvPr/>
        </p:nvSpPr>
        <p:spPr>
          <a:xfrm>
            <a:off x="8191782" y="1740182"/>
            <a:ext cx="2759223" cy="4144781"/>
          </a:xfrm>
          <a:prstGeom prst="roundRect">
            <a:avLst/>
          </a:prstGeom>
          <a:noFill/>
          <a:ln w="19050">
            <a:solidFill>
              <a:srgbClr val="0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54DED5-2252-4AFE-AD15-F43CF5B067C8}"/>
              </a:ext>
            </a:extLst>
          </p:cNvPr>
          <p:cNvSpPr/>
          <p:nvPr/>
        </p:nvSpPr>
        <p:spPr>
          <a:xfrm>
            <a:off x="1890096" y="644033"/>
            <a:ext cx="1898093" cy="641858"/>
          </a:xfrm>
          <a:prstGeom prst="roundRect">
            <a:avLst/>
          </a:prstGeom>
          <a:gradFill flip="none" rotWithShape="1">
            <a:gsLst>
              <a:gs pos="0">
                <a:srgbClr val="C7D5ED"/>
              </a:gs>
              <a:gs pos="100000">
                <a:schemeClr val="accent1">
                  <a:lumMod val="30000"/>
                  <a:lumOff val="70000"/>
                </a:schemeClr>
              </a:gs>
              <a:gs pos="55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84BE84-176A-45DE-9A12-F5A6E21D2BC4}"/>
              </a:ext>
            </a:extLst>
          </p:cNvPr>
          <p:cNvSpPr/>
          <p:nvPr/>
        </p:nvSpPr>
        <p:spPr>
          <a:xfrm>
            <a:off x="5069286" y="644033"/>
            <a:ext cx="1898093" cy="641858"/>
          </a:xfrm>
          <a:prstGeom prst="roundRect">
            <a:avLst/>
          </a:prstGeom>
          <a:gradFill flip="none" rotWithShape="1">
            <a:gsLst>
              <a:gs pos="0">
                <a:srgbClr val="C7D5ED"/>
              </a:gs>
              <a:gs pos="100000">
                <a:schemeClr val="accent1">
                  <a:lumMod val="30000"/>
                  <a:lumOff val="70000"/>
                </a:schemeClr>
              </a:gs>
              <a:gs pos="55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 및 처리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924D025-485C-4B5B-8F71-E1FF56AA5366}"/>
              </a:ext>
            </a:extLst>
          </p:cNvPr>
          <p:cNvSpPr/>
          <p:nvPr/>
        </p:nvSpPr>
        <p:spPr>
          <a:xfrm>
            <a:off x="8622346" y="636471"/>
            <a:ext cx="1898093" cy="641858"/>
          </a:xfrm>
          <a:prstGeom prst="roundRect">
            <a:avLst/>
          </a:prstGeom>
          <a:gradFill flip="none" rotWithShape="1">
            <a:gsLst>
              <a:gs pos="0">
                <a:srgbClr val="C7D5ED"/>
              </a:gs>
              <a:gs pos="100000">
                <a:schemeClr val="accent1">
                  <a:lumMod val="30000"/>
                  <a:lumOff val="70000"/>
                </a:schemeClr>
              </a:gs>
              <a:gs pos="55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활용</a:t>
            </a:r>
          </a:p>
        </p:txBody>
      </p:sp>
      <p:pic>
        <p:nvPicPr>
          <p:cNvPr id="1028" name="Picture 4" descr="데이터베이스 png에 대한 이미지 검색결과">
            <a:extLst>
              <a:ext uri="{FF2B5EF4-FFF2-40B4-BE49-F238E27FC236}">
                <a16:creationId xmlns:a16="http://schemas.microsoft.com/office/drawing/2014/main" id="{D8842A3D-7F61-42AA-8DF4-22ADCBD4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36" y="2982914"/>
            <a:ext cx="2280795" cy="25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F461D-FB81-4FCF-B5BC-C1A32FC678F5}"/>
              </a:ext>
            </a:extLst>
          </p:cNvPr>
          <p:cNvSpPr txBox="1"/>
          <p:nvPr/>
        </p:nvSpPr>
        <p:spPr>
          <a:xfrm>
            <a:off x="5284503" y="1886894"/>
            <a:ext cx="151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Oracle </a:t>
            </a:r>
            <a:r>
              <a:rPr lang="en-US" altLang="ko-KR" dirty="0" smtClean="0"/>
              <a:t>18c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30" name="Picture 6" descr="웹에 대한 이미지 검색결과">
            <a:extLst>
              <a:ext uri="{FF2B5EF4-FFF2-40B4-BE49-F238E27FC236}">
                <a16:creationId xmlns:a16="http://schemas.microsoft.com/office/drawing/2014/main" id="{B7DD05E7-D9D4-485F-9D1A-80FD2CFC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61" y="2819965"/>
            <a:ext cx="1726612" cy="17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661E9C81-A351-4662-83B8-507EC12E7188}"/>
              </a:ext>
            </a:extLst>
          </p:cNvPr>
          <p:cNvSpPr/>
          <p:nvPr/>
        </p:nvSpPr>
        <p:spPr>
          <a:xfrm>
            <a:off x="3945268" y="3467893"/>
            <a:ext cx="527746" cy="483381"/>
          </a:xfrm>
          <a:prstGeom prst="rightArrow">
            <a:avLst>
              <a:gd name="adj1" fmla="val 39087"/>
              <a:gd name="adj2" fmla="val 50000"/>
            </a:avLst>
          </a:prstGeom>
          <a:solidFill>
            <a:srgbClr val="006898"/>
          </a:solidFill>
          <a:ln>
            <a:solidFill>
              <a:srgbClr val="0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6898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6620D39E-3A69-42E2-BD33-3E8319BF9C3F}"/>
              </a:ext>
            </a:extLst>
          </p:cNvPr>
          <p:cNvSpPr/>
          <p:nvPr/>
        </p:nvSpPr>
        <p:spPr>
          <a:xfrm>
            <a:off x="7617965" y="3467893"/>
            <a:ext cx="527746" cy="483381"/>
          </a:xfrm>
          <a:prstGeom prst="rightArrow">
            <a:avLst>
              <a:gd name="adj1" fmla="val 39087"/>
              <a:gd name="adj2" fmla="val 50000"/>
            </a:avLst>
          </a:prstGeom>
          <a:solidFill>
            <a:srgbClr val="006898"/>
          </a:solidFill>
          <a:ln>
            <a:solidFill>
              <a:srgbClr val="0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6898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E7920A-9464-445F-9013-D2AB40940565}"/>
              </a:ext>
            </a:extLst>
          </p:cNvPr>
          <p:cNvSpPr txBox="1"/>
          <p:nvPr/>
        </p:nvSpPr>
        <p:spPr>
          <a:xfrm>
            <a:off x="2055884" y="1872958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API &amp;</a:t>
            </a:r>
            <a:r>
              <a:rPr lang="ko-KR" altLang="en-US" dirty="0" smtClean="0"/>
              <a:t> </a:t>
            </a:r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E9426F-0B29-4296-83AC-A23C4A5BDE69}"/>
              </a:ext>
            </a:extLst>
          </p:cNvPr>
          <p:cNvSpPr txBox="1"/>
          <p:nvPr/>
        </p:nvSpPr>
        <p:spPr>
          <a:xfrm>
            <a:off x="9187451" y="1899298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075958-FDA1-4934-9880-A4E5AA1E65CF}"/>
              </a:ext>
            </a:extLst>
          </p:cNvPr>
          <p:cNvSpPr txBox="1"/>
          <p:nvPr/>
        </p:nvSpPr>
        <p:spPr>
          <a:xfrm>
            <a:off x="582557" y="6472009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B5EB7-19DB-4E2D-9BA4-1803396ABFAB}"/>
              </a:ext>
            </a:extLst>
          </p:cNvPr>
          <p:cNvSpPr txBox="1"/>
          <p:nvPr/>
        </p:nvSpPr>
        <p:spPr>
          <a:xfrm>
            <a:off x="5376333" y="79445"/>
            <a:ext cx="641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주제선정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적용기술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BE6BEB5-7597-461D-9831-998EC62BE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71" y="4036952"/>
            <a:ext cx="1113251" cy="11085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8D41C70-BA32-4A6C-AAE0-A7EF3A36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671" y="2460416"/>
            <a:ext cx="1134644" cy="1007477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2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25C694E9-E357-4BCB-B8FE-DB0229C6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44" y="4044906"/>
            <a:ext cx="3122971" cy="22144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50256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5FB0E2E-1E07-4326-8B83-1870AF70A137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782111-110E-41EB-8BA3-F1A43017EEA9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E7D7B40-E029-44E7-A750-4D1677422BA6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9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4CF639-6307-463B-92E3-0FA63BE7A534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rgbClr val="00689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D244F0B-50DC-4025-AACC-D07B18AA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02" y="1769985"/>
            <a:ext cx="603028" cy="598751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데이터베이스 png에 대한 이미지 검색결과">
            <a:extLst>
              <a:ext uri="{FF2B5EF4-FFF2-40B4-BE49-F238E27FC236}">
                <a16:creationId xmlns:a16="http://schemas.microsoft.com/office/drawing/2014/main" id="{D8842A3D-7F61-42AA-8DF4-22ADCBD4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36" y="3855964"/>
            <a:ext cx="2087068" cy="23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웹에 대한 이미지 검색결과">
            <a:extLst>
              <a:ext uri="{FF2B5EF4-FFF2-40B4-BE49-F238E27FC236}">
                <a16:creationId xmlns:a16="http://schemas.microsoft.com/office/drawing/2014/main" id="{B7DD05E7-D9D4-485F-9D1A-80FD2CFC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0" y="4397466"/>
            <a:ext cx="952734" cy="94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075958-FDA1-4934-9880-A4E5AA1E65CF}"/>
              </a:ext>
            </a:extLst>
          </p:cNvPr>
          <p:cNvSpPr txBox="1"/>
          <p:nvPr/>
        </p:nvSpPr>
        <p:spPr>
          <a:xfrm>
            <a:off x="582557" y="6472009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B5EB7-19DB-4E2D-9BA4-1803396ABFAB}"/>
              </a:ext>
            </a:extLst>
          </p:cNvPr>
          <p:cNvSpPr txBox="1"/>
          <p:nvPr/>
        </p:nvSpPr>
        <p:spPr>
          <a:xfrm>
            <a:off x="5376333" y="79445"/>
            <a:ext cx="6410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조원소개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주제선정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b="1" dirty="0">
                <a:solidFill>
                  <a:srgbClr val="006898"/>
                </a:solidFill>
              </a:rPr>
              <a:t>적용기술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시연</a:t>
            </a:r>
            <a:r>
              <a:rPr lang="ko-KR" altLang="en-US" sz="2000" b="1" dirty="0">
                <a:solidFill>
                  <a:schemeClr val="accent4"/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AS-IS,TO-BE</a:t>
            </a:r>
            <a:endParaRPr lang="en-US" altLang="id-ID" sz="2400" dirty="0">
              <a:solidFill>
                <a:schemeClr val="bg2">
                  <a:lumMod val="50000"/>
                </a:schemeClr>
              </a:solidFill>
              <a:latin typeface="Calibri (본문)"/>
              <a:ea typeface="Roboto" panose="02000000000000000000" pitchFamily="2" charset="0"/>
            </a:endParaRPr>
          </a:p>
          <a:p>
            <a:pPr algn="r"/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D7DC19E-0F7F-4CEE-A97D-26B4E9117CC6}"/>
              </a:ext>
            </a:extLst>
          </p:cNvPr>
          <p:cNvSpPr/>
          <p:nvPr/>
        </p:nvSpPr>
        <p:spPr>
          <a:xfrm>
            <a:off x="299520" y="4976863"/>
            <a:ext cx="753164" cy="714723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B5DA0-F674-48F0-9509-907E81B1E4E4}"/>
              </a:ext>
            </a:extLst>
          </p:cNvPr>
          <p:cNvSpPr txBox="1"/>
          <p:nvPr/>
        </p:nvSpPr>
        <p:spPr>
          <a:xfrm>
            <a:off x="398694" y="1588917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7"/>
              </a:rPr>
              <a:t>http://localhost/movie?page=1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DB02982-8970-4F4A-81A4-1765BD645E02}"/>
              </a:ext>
            </a:extLst>
          </p:cNvPr>
          <p:cNvSpPr/>
          <p:nvPr/>
        </p:nvSpPr>
        <p:spPr>
          <a:xfrm>
            <a:off x="4192851" y="3002033"/>
            <a:ext cx="853931" cy="85393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JSP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ACD1C67-4CFF-4023-970C-D15B2214FEC7}"/>
              </a:ext>
            </a:extLst>
          </p:cNvPr>
          <p:cNvSpPr/>
          <p:nvPr/>
        </p:nvSpPr>
        <p:spPr>
          <a:xfrm>
            <a:off x="3764809" y="2356438"/>
            <a:ext cx="3750083" cy="21451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C538B2-6BBF-4158-A70A-E42984A095DD}"/>
              </a:ext>
            </a:extLst>
          </p:cNvPr>
          <p:cNvSpPr/>
          <p:nvPr/>
        </p:nvSpPr>
        <p:spPr>
          <a:xfrm>
            <a:off x="5853871" y="3002033"/>
            <a:ext cx="853931" cy="85393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Servlet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3CBEA04-3880-4BA3-8A26-AD77AE7EBD13}"/>
              </a:ext>
            </a:extLst>
          </p:cNvPr>
          <p:cNvCxnSpPr>
            <a:cxnSpLocks/>
            <a:stCxn id="43" idx="3"/>
            <a:endCxn id="1028" idx="0"/>
          </p:cNvCxnSpPr>
          <p:nvPr/>
        </p:nvCxnSpPr>
        <p:spPr>
          <a:xfrm>
            <a:off x="6707802" y="3428999"/>
            <a:ext cx="2093768" cy="426965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B034318-C74E-4170-892F-7BAECD843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106" y="2030888"/>
            <a:ext cx="3239559" cy="22543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E3D8351-05B6-4AB7-B6BF-E439C2C0D2AC}"/>
              </a:ext>
            </a:extLst>
          </p:cNvPr>
          <p:cNvSpPr txBox="1"/>
          <p:nvPr/>
        </p:nvSpPr>
        <p:spPr>
          <a:xfrm>
            <a:off x="2582860" y="888253"/>
            <a:ext cx="12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Get </a:t>
            </a:r>
            <a:r>
              <a:rPr lang="ko-KR" altLang="en-US" sz="1400" dirty="0"/>
              <a:t>방식전송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8D3FEA-9D24-405F-9CAC-722ABD4F9677}"/>
              </a:ext>
            </a:extLst>
          </p:cNvPr>
          <p:cNvSpPr txBox="1"/>
          <p:nvPr/>
        </p:nvSpPr>
        <p:spPr>
          <a:xfrm>
            <a:off x="6975281" y="295969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연결</a:t>
            </a:r>
            <a:endParaRPr lang="en-US" altLang="ko-KR" sz="1400" dirty="0"/>
          </a:p>
          <a:p>
            <a:r>
              <a:rPr lang="en-US" altLang="ko-KR" sz="1400" dirty="0"/>
              <a:t>SQL </a:t>
            </a:r>
            <a:r>
              <a:rPr lang="ko-KR" altLang="en-US" sz="1400" dirty="0"/>
              <a:t>실행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872689-DD79-4CB5-9C5D-7231127B3D05}"/>
              </a:ext>
            </a:extLst>
          </p:cNvPr>
          <p:cNvSpPr txBox="1"/>
          <p:nvPr/>
        </p:nvSpPr>
        <p:spPr>
          <a:xfrm>
            <a:off x="4127309" y="3845696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View 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E60884-FB75-4F96-98BC-7DC44C1AC7AC}"/>
              </a:ext>
            </a:extLst>
          </p:cNvPr>
          <p:cNvSpPr txBox="1"/>
          <p:nvPr/>
        </p:nvSpPr>
        <p:spPr>
          <a:xfrm>
            <a:off x="5562110" y="3849140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Controller &gt;</a:t>
            </a:r>
            <a:endParaRPr lang="ko-KR" altLang="en-US" dirty="0"/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6BCFE27E-F48F-43F1-8AAD-79592190FC1F}"/>
              </a:ext>
            </a:extLst>
          </p:cNvPr>
          <p:cNvCxnSpPr>
            <a:cxnSpLocks/>
            <a:stCxn id="43" idx="0"/>
            <a:endCxn id="19" idx="0"/>
          </p:cNvCxnSpPr>
          <p:nvPr/>
        </p:nvCxnSpPr>
        <p:spPr>
          <a:xfrm rot="16200000" flipV="1">
            <a:off x="5450327" y="2171523"/>
            <a:ext cx="12700" cy="166102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구부러짐 1030">
            <a:extLst>
              <a:ext uri="{FF2B5EF4-FFF2-40B4-BE49-F238E27FC236}">
                <a16:creationId xmlns:a16="http://schemas.microsoft.com/office/drawing/2014/main" id="{085EB8E9-512D-4CD6-B915-165C7A4AF1A7}"/>
              </a:ext>
            </a:extLst>
          </p:cNvPr>
          <p:cNvCxnSpPr>
            <a:cxnSpLocks/>
            <a:stCxn id="17" idx="0"/>
            <a:endCxn id="43" idx="0"/>
          </p:cNvCxnSpPr>
          <p:nvPr/>
        </p:nvCxnSpPr>
        <p:spPr>
          <a:xfrm rot="16200000" flipH="1">
            <a:off x="3413950" y="135147"/>
            <a:ext cx="1413116" cy="4320657"/>
          </a:xfrm>
          <a:prstGeom prst="curvedConnector3">
            <a:avLst>
              <a:gd name="adj1" fmla="val -18552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AF423149-0D66-4E27-9E76-2C0D78B1D5B6}"/>
              </a:ext>
            </a:extLst>
          </p:cNvPr>
          <p:cNvSpPr/>
          <p:nvPr/>
        </p:nvSpPr>
        <p:spPr>
          <a:xfrm>
            <a:off x="2378966" y="944910"/>
            <a:ext cx="225969" cy="225969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904D26-D4A2-4BE4-B090-F7E6AC6A5F56}"/>
              </a:ext>
            </a:extLst>
          </p:cNvPr>
          <p:cNvSpPr txBox="1"/>
          <p:nvPr/>
        </p:nvSpPr>
        <p:spPr>
          <a:xfrm>
            <a:off x="4937798" y="2448996"/>
            <a:ext cx="878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Forward</a:t>
            </a:r>
            <a:endParaRPr lang="ko-KR" altLang="en-US" sz="16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F970462-F00E-44D1-A0E9-C746570E99C0}"/>
              </a:ext>
            </a:extLst>
          </p:cNvPr>
          <p:cNvSpPr/>
          <p:nvPr/>
        </p:nvSpPr>
        <p:spPr>
          <a:xfrm>
            <a:off x="6749312" y="3116491"/>
            <a:ext cx="225969" cy="225969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450DB9-F4C9-4942-B4EA-DBF3013DCF24}"/>
              </a:ext>
            </a:extLst>
          </p:cNvPr>
          <p:cNvSpPr/>
          <p:nvPr/>
        </p:nvSpPr>
        <p:spPr>
          <a:xfrm>
            <a:off x="4763678" y="2505288"/>
            <a:ext cx="225969" cy="225969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0A48BEB-DD13-49A8-8FD7-CDF649FF22C0}"/>
              </a:ext>
            </a:extLst>
          </p:cNvPr>
          <p:cNvSpPr/>
          <p:nvPr/>
        </p:nvSpPr>
        <p:spPr>
          <a:xfrm>
            <a:off x="2757043" y="4895196"/>
            <a:ext cx="225969" cy="225969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C016C996-B65A-4AA9-9008-7ECC9DA86F47}"/>
              </a:ext>
            </a:extLst>
          </p:cNvPr>
          <p:cNvCxnSpPr>
            <a:cxnSpLocks/>
            <a:stCxn id="47" idx="2"/>
            <a:endCxn id="30" idx="2"/>
          </p:cNvCxnSpPr>
          <p:nvPr/>
        </p:nvCxnSpPr>
        <p:spPr>
          <a:xfrm rot="5400000">
            <a:off x="3225737" y="2891177"/>
            <a:ext cx="70228" cy="2717930"/>
          </a:xfrm>
          <a:prstGeom prst="curvedConnector3">
            <a:avLst>
              <a:gd name="adj1" fmla="val 8637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BEA327-5EBB-4B5D-A61B-E882C0E8D9A1}"/>
              </a:ext>
            </a:extLst>
          </p:cNvPr>
          <p:cNvSpPr txBox="1"/>
          <p:nvPr/>
        </p:nvSpPr>
        <p:spPr>
          <a:xfrm>
            <a:off x="2951389" y="48606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출력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9EFEEFB1-1A55-42CF-84D6-97FBBB66FB2B}"/>
              </a:ext>
            </a:extLst>
          </p:cNvPr>
          <p:cNvSpPr txBox="1"/>
          <p:nvPr/>
        </p:nvSpPr>
        <p:spPr>
          <a:xfrm>
            <a:off x="10088248" y="3606324"/>
            <a:ext cx="14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Oracle DB &gt;</a:t>
            </a:r>
            <a:endParaRPr lang="ko-KR" altLang="en-US" dirty="0"/>
          </a:p>
        </p:txBody>
      </p:sp>
      <p:pic>
        <p:nvPicPr>
          <p:cNvPr id="1040" name="그림 1039">
            <a:extLst>
              <a:ext uri="{FF2B5EF4-FFF2-40B4-BE49-F238E27FC236}">
                <a16:creationId xmlns:a16="http://schemas.microsoft.com/office/drawing/2014/main" id="{58BCA748-E7EF-42CF-B022-B4EE307621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8910" y="746124"/>
            <a:ext cx="3569362" cy="25243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6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1496</TotalTime>
  <Words>302</Words>
  <Application>Microsoft Office PowerPoint</Application>
  <PresentationFormat>와이드스크린</PresentationFormat>
  <Paragraphs>104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Calibri (본문)</vt:lpstr>
      <vt:lpstr>Calibri Light (제목)</vt:lpstr>
      <vt:lpstr>Helvetica Neue</vt:lpstr>
      <vt:lpstr>Open Sans Light</vt:lpstr>
      <vt:lpstr>Roboto</vt:lpstr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페르소나 및 주제선정이유</vt:lpstr>
      <vt:lpstr>솔루션 아이디어</vt:lpstr>
      <vt:lpstr>와이어 프레임</vt:lpstr>
      <vt:lpstr>PowerPoint 프레젠테이션</vt:lpstr>
      <vt:lpstr>개발 환경</vt:lpstr>
      <vt:lpstr>PowerPoint 프레젠테이션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multicampus</cp:lastModifiedBy>
  <cp:revision>196</cp:revision>
  <dcterms:created xsi:type="dcterms:W3CDTF">2016-01-11T04:43:00Z</dcterms:created>
  <dcterms:modified xsi:type="dcterms:W3CDTF">2020-09-17T07:07:04Z</dcterms:modified>
</cp:coreProperties>
</file>