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302" r:id="rId5"/>
    <p:sldId id="304" r:id="rId6"/>
    <p:sldId id="319" r:id="rId7"/>
    <p:sldId id="310" r:id="rId8"/>
    <p:sldId id="320" r:id="rId9"/>
    <p:sldId id="316" r:id="rId10"/>
    <p:sldId id="311" r:id="rId11"/>
    <p:sldId id="322" r:id="rId12"/>
    <p:sldId id="318" r:id="rId13"/>
    <p:sldId id="321" r:id="rId14"/>
    <p:sldId id="307" r:id="rId15"/>
    <p:sldId id="314" r:id="rId16"/>
    <p:sldId id="306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5807" autoAdjust="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942EF-2413-8147-803B-6361BEF1A82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0B914-DF7D-CB42-A339-E4840B62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</a:t>
            </a:r>
            <a:r>
              <a:rPr lang="en-US" dirty="0" err="1"/>
              <a:t>Im</a:t>
            </a:r>
            <a:r>
              <a:rPr lang="en-US" dirty="0"/>
              <a:t> Jae</a:t>
            </a:r>
          </a:p>
          <a:p>
            <a:endParaRPr lang="en-US" dirty="0"/>
          </a:p>
          <a:p>
            <a:r>
              <a:rPr lang="en-US" dirty="0"/>
              <a:t>Thank you KCHA</a:t>
            </a:r>
          </a:p>
          <a:p>
            <a:endParaRPr lang="en-US" dirty="0"/>
          </a:p>
          <a:p>
            <a:r>
              <a:rPr lang="en-US" dirty="0"/>
              <a:t>I respect your service of providing AFFORDABLE HOUSING  for low-income families and now very happy to be part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0B914-DF7D-CB42-A339-E4840B6282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Rich v Poor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0B914-DF7D-CB42-A339-E4840B6282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Saved money from overpaying can help even more families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0B914-DF7D-CB42-A339-E4840B6282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  <a:p>
            <a:r>
              <a:rPr lang="en-US" dirty="0"/>
              <a:t>21 COLUMNS.</a:t>
            </a:r>
          </a:p>
          <a:p>
            <a:r>
              <a:rPr lang="en-US" dirty="0"/>
              <a:t>CREATED age, </a:t>
            </a:r>
            <a:r>
              <a:rPr lang="en-US" dirty="0" err="1"/>
              <a:t>yrs</a:t>
            </a:r>
            <a:r>
              <a:rPr lang="en-US" dirty="0"/>
              <a:t> since renovation</a:t>
            </a:r>
          </a:p>
          <a:p>
            <a:endParaRPr lang="en-US" dirty="0"/>
          </a:p>
          <a:p>
            <a:r>
              <a:rPr lang="en-US" dirty="0"/>
              <a:t>Some numerical such as </a:t>
            </a:r>
            <a:r>
              <a:rPr lang="en-US" dirty="0" err="1"/>
              <a:t>sqft_living</a:t>
            </a:r>
            <a:r>
              <a:rPr lang="en-US" dirty="0"/>
              <a:t> space, number of bathrooms</a:t>
            </a:r>
          </a:p>
          <a:p>
            <a:endParaRPr lang="en-US" dirty="0"/>
          </a:p>
          <a:p>
            <a:r>
              <a:rPr lang="en-US" dirty="0"/>
              <a:t>Some were based on rankings, such as house conditions.</a:t>
            </a:r>
          </a:p>
          <a:p>
            <a:r>
              <a:rPr lang="en-US" dirty="0"/>
              <a:t>turned them into CORRESPONDING Numerical values</a:t>
            </a:r>
          </a:p>
          <a:p>
            <a:endParaRPr lang="en-US" dirty="0"/>
          </a:p>
          <a:p>
            <a:r>
              <a:rPr lang="en-US" dirty="0"/>
              <a:t>Some were QUESTION OF YES OR NO, such as having waterfront OR NOT. Turned them into 1 for YEs, 0 for NO to include in my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0B914-DF7D-CB42-A339-E4840B6282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</a:t>
            </a:r>
            <a:r>
              <a:rPr lang="en-US" dirty="0" err="1"/>
              <a:t>avoding</a:t>
            </a:r>
            <a:r>
              <a:rPr lang="en-US" dirty="0"/>
              <a:t>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0B914-DF7D-CB42-A339-E4840B6282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 OUTLIERES</a:t>
            </a:r>
          </a:p>
          <a:p>
            <a:endParaRPr lang="en-US" dirty="0"/>
          </a:p>
          <a:p>
            <a:r>
              <a:rPr lang="en-US" dirty="0"/>
              <a:t>High-priced luxurious mansions are not our interest.</a:t>
            </a:r>
          </a:p>
          <a:p>
            <a:endParaRPr lang="en-US" dirty="0"/>
          </a:p>
          <a:p>
            <a:r>
              <a:rPr lang="en-US" dirty="0"/>
              <a:t>Dropped them because this information is never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0B914-DF7D-CB42-A339-E4840B6282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1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0B914-DF7D-CB42-A339-E4840B6282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4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Bedroom is slightly more-effective,</a:t>
            </a:r>
          </a:p>
          <a:p>
            <a:endParaRPr lang="en-US" dirty="0"/>
          </a:p>
          <a:p>
            <a:r>
              <a:rPr lang="en-US" dirty="0"/>
              <a:t>BUT</a:t>
            </a:r>
            <a:br>
              <a:rPr lang="en-US" dirty="0"/>
            </a:br>
            <a:r>
              <a:rPr lang="en-US" dirty="0"/>
              <a:t>overall cost is more expensive</a:t>
            </a:r>
          </a:p>
          <a:p>
            <a:r>
              <a:rPr lang="en-US" dirty="0"/>
              <a:t>much more 3 bedroom options to look at</a:t>
            </a:r>
          </a:p>
          <a:p>
            <a:r>
              <a:rPr lang="en-US" dirty="0"/>
              <a:t>not enough 4 bedrooms</a:t>
            </a:r>
          </a:p>
          <a:p>
            <a:endParaRPr lang="en-US" dirty="0"/>
          </a:p>
          <a:p>
            <a:r>
              <a:rPr lang="en-US" dirty="0" err="1"/>
              <a:t>Zipcodes</a:t>
            </a:r>
            <a:r>
              <a:rPr lang="en-US" dirty="0"/>
              <a:t> that have lots of houses that fit your preferences.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0B914-DF7D-CB42-A339-E4840B6282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0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9379CF-AA32-EC16-E3C5-00B8F39A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House Purchases (for KCHA)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AD178-7271-EF34-7B43-784E11897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Jae Heon Kim</a:t>
            </a:r>
          </a:p>
        </p:txBody>
      </p:sp>
      <p:pic>
        <p:nvPicPr>
          <p:cNvPr id="5" name="Picture Placeholder 4" descr="A close up of a piece of paper with a pencil laying on top">
            <a:extLst>
              <a:ext uri="{FF2B5EF4-FFF2-40B4-BE49-F238E27FC236}">
                <a16:creationId xmlns:a16="http://schemas.microsoft.com/office/drawing/2014/main" id="{FA76495B-E065-E35F-9E53-B315E18B3E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8" b="16558"/>
          <a:stretch/>
        </p:blipFill>
        <p:spPr>
          <a:xfrm>
            <a:off x="-131298" y="-1421"/>
            <a:ext cx="12323298" cy="46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8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C35E-2B78-6EC5-15DE-19D447DC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A734-D937-1319-360D-1996DF92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Bookman Old Style" panose="02050604050505020204" pitchFamily="18" charset="0"/>
              </a:rPr>
              <a:t>Look at only homes that the takeaways apply. </a:t>
            </a:r>
          </a:p>
        </p:txBody>
      </p:sp>
    </p:spTree>
    <p:extLst>
      <p:ext uri="{BB962C8B-B14F-4D97-AF65-F5344CB8AC3E}">
        <p14:creationId xmlns:p14="http://schemas.microsoft.com/office/powerpoint/2010/main" val="378105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D850-938A-A47F-90C8-35A21A98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E6FF-1665-F7BD-4D66-9691802F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b="1" dirty="0">
                <a:latin typeface="Bookman Old Style" panose="02050604050505020204" pitchFamily="18" charset="0"/>
              </a:rPr>
              <a:t> Small Families: 2 Bedroom </a:t>
            </a:r>
            <a:r>
              <a:rPr lang="en-US" sz="3000" dirty="0">
                <a:latin typeface="Bookman Old Style" panose="02050604050505020204" pitchFamily="18" charset="0"/>
              </a:rPr>
              <a:t>vs 1 bedroom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b="1" dirty="0">
                <a:latin typeface="Bookman Old Style" panose="02050604050505020204" pitchFamily="18" charset="0"/>
              </a:rPr>
              <a:t> Large Families: 3 Bedroom </a:t>
            </a:r>
            <a:r>
              <a:rPr lang="en-US" sz="3000" dirty="0">
                <a:latin typeface="Bookman Old Style" panose="02050604050505020204" pitchFamily="18" charset="0"/>
              </a:rPr>
              <a:t>vs 4 bedroom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b="1" dirty="0">
                <a:latin typeface="Bookman Old Style" panose="02050604050505020204" pitchFamily="18" charset="0"/>
              </a:rPr>
              <a:t> Buy </a:t>
            </a:r>
            <a:r>
              <a:rPr lang="en-US" sz="3000" dirty="0">
                <a:latin typeface="Bookman Old Style" panose="02050604050505020204" pitchFamily="18" charset="0"/>
              </a:rPr>
              <a:t>from </a:t>
            </a:r>
            <a:r>
              <a:rPr lang="en-US" sz="3000" dirty="0" err="1">
                <a:latin typeface="Bookman Old Style" panose="02050604050505020204" pitchFamily="18" charset="0"/>
              </a:rPr>
              <a:t>zipcodes</a:t>
            </a:r>
            <a:r>
              <a:rPr lang="en-US" sz="3000" dirty="0">
                <a:latin typeface="Bookman Old Style" panose="02050604050505020204" pitchFamily="18" charset="0"/>
              </a:rPr>
              <a:t>: </a:t>
            </a:r>
            <a:r>
              <a:rPr lang="en-US" sz="3000" dirty="0"/>
              <a:t>98118, 98168, 98126, 98106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</a:t>
            </a:r>
            <a:r>
              <a:rPr lang="en-US" sz="3000" b="1" dirty="0">
                <a:latin typeface="Bookman Old Style" panose="02050604050505020204" pitchFamily="18" charset="0"/>
              </a:rPr>
              <a:t>Don’t Buy </a:t>
            </a:r>
            <a:r>
              <a:rPr lang="en-US" sz="3000" dirty="0">
                <a:latin typeface="Bookman Old Style" panose="02050604050505020204" pitchFamily="18" charset="0"/>
              </a:rPr>
              <a:t>from </a:t>
            </a:r>
            <a:r>
              <a:rPr lang="en-US" sz="3000" dirty="0" err="1">
                <a:latin typeface="Bookman Old Style" panose="02050604050505020204" pitchFamily="18" charset="0"/>
              </a:rPr>
              <a:t>zipcodes</a:t>
            </a:r>
            <a:r>
              <a:rPr lang="en-US" sz="3000" dirty="0">
                <a:latin typeface="Bookman Old Style" panose="02050604050505020204" pitchFamily="18" charset="0"/>
              </a:rPr>
              <a:t>: </a:t>
            </a:r>
            <a:r>
              <a:rPr lang="en-US" sz="2800" dirty="0"/>
              <a:t>98040, 98109, 98074, 98006, 98075, 98077, 98005, 98102</a:t>
            </a:r>
            <a:endParaRPr lang="en-US" sz="3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3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5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EF18-C82A-EF50-C11C-6A6310A0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9AC1-D2D9-7959-E42D-47FFE4C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Get more academic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Get more traffic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Get more location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Get more up-to-date data</a:t>
            </a:r>
          </a:p>
        </p:txBody>
      </p:sp>
    </p:spTree>
    <p:extLst>
      <p:ext uri="{BB962C8B-B14F-4D97-AF65-F5344CB8AC3E}">
        <p14:creationId xmlns:p14="http://schemas.microsoft.com/office/powerpoint/2010/main" val="174441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DFAE1-359B-1F54-45A2-E76593EA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??</a:t>
            </a:r>
          </a:p>
        </p:txBody>
      </p:sp>
      <p:pic>
        <p:nvPicPr>
          <p:cNvPr id="12" name="Graphic 11" descr="Question mark">
            <a:extLst>
              <a:ext uri="{FF2B5EF4-FFF2-40B4-BE49-F238E27FC236}">
                <a16:creationId xmlns:a16="http://schemas.microsoft.com/office/drawing/2014/main" id="{D3D1EF17-B37E-C987-527C-89A6B271E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30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74BE-F0B8-DC13-8672-AD9BE06D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F361-591C-C5D4-DB13-84648FF9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Bookman Old Style" panose="02050604050505020204" pitchFamily="18" charset="0"/>
              </a:rPr>
              <a:t>Jae Heon Kim</a:t>
            </a:r>
          </a:p>
          <a:p>
            <a:r>
              <a:rPr lang="en-US" sz="3000" b="1" dirty="0">
                <a:latin typeface="Bookman Old Style" panose="02050604050505020204" pitchFamily="18" charset="0"/>
              </a:rPr>
              <a:t>Linked in </a:t>
            </a:r>
            <a:r>
              <a:rPr lang="en-US" sz="3000" dirty="0">
                <a:latin typeface="Bookman Old Style" panose="02050604050505020204" pitchFamily="18" charset="0"/>
              </a:rPr>
              <a:t>– https://</a:t>
            </a:r>
            <a:r>
              <a:rPr lang="en-US" sz="3000" dirty="0" err="1">
                <a:latin typeface="Bookman Old Style" panose="02050604050505020204" pitchFamily="18" charset="0"/>
              </a:rPr>
              <a:t>www.linkedin.com</a:t>
            </a:r>
            <a:r>
              <a:rPr lang="en-US" sz="3000" dirty="0">
                <a:latin typeface="Bookman Old Style" panose="02050604050505020204" pitchFamily="18" charset="0"/>
              </a:rPr>
              <a:t>/in/jae-heon-kim-5a9b88148/ </a:t>
            </a:r>
          </a:p>
          <a:p>
            <a:r>
              <a:rPr lang="en-US" sz="3000" b="1" dirty="0" err="1">
                <a:latin typeface="Bookman Old Style" panose="02050604050505020204" pitchFamily="18" charset="0"/>
              </a:rPr>
              <a:t>Github</a:t>
            </a:r>
            <a:r>
              <a:rPr lang="en-US" sz="3000" dirty="0">
                <a:latin typeface="Bookman Old Style" panose="02050604050505020204" pitchFamily="18" charset="0"/>
              </a:rPr>
              <a:t> - https://</a:t>
            </a:r>
            <a:r>
              <a:rPr lang="en-US" sz="3000" dirty="0" err="1">
                <a:latin typeface="Bookman Old Style" panose="02050604050505020204" pitchFamily="18" charset="0"/>
              </a:rPr>
              <a:t>github.com</a:t>
            </a:r>
            <a:r>
              <a:rPr lang="en-US" sz="3000" dirty="0">
                <a:latin typeface="Bookman Old Style" panose="02050604050505020204" pitchFamily="18" charset="0"/>
              </a:rPr>
              <a:t>/jaeheonk817</a:t>
            </a:r>
          </a:p>
        </p:txBody>
      </p:sp>
    </p:spTree>
    <p:extLst>
      <p:ext uri="{BB962C8B-B14F-4D97-AF65-F5344CB8AC3E}">
        <p14:creationId xmlns:p14="http://schemas.microsoft.com/office/powerpoint/2010/main" val="22331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8C5-7C13-5F28-B57B-6F1A8A98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46A5-A991-7897-B4E7-678E75D9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Home Prices 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Need for Affordable Housing 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Potential Budget down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2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8AF3-A2B2-7554-594A-03C501F5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1876-A32F-A3CD-BCCB-C65FB114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Want to buy </a:t>
            </a:r>
            <a:r>
              <a:rPr lang="en-US" sz="3000" b="1" dirty="0">
                <a:latin typeface="Bookman Old Style" panose="02050604050505020204" pitchFamily="18" charset="0"/>
              </a:rPr>
              <a:t>as many homes as possible.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Avoid </a:t>
            </a:r>
            <a:r>
              <a:rPr lang="en-US" sz="3000" dirty="0" err="1">
                <a:latin typeface="Bookman Old Style" panose="02050604050505020204" pitchFamily="18" charset="0"/>
              </a:rPr>
              <a:t>zipcodes</a:t>
            </a:r>
            <a:r>
              <a:rPr lang="en-US" sz="3000" dirty="0">
                <a:latin typeface="Bookman Old Style" panose="02050604050505020204" pitchFamily="18" charset="0"/>
              </a:rPr>
              <a:t> with extreme high crime rates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Spend less than $1 Million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Optimal Strategy: Provide for as many people as possible.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0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9D4E-59E6-8C49-79D4-8C57DB30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Used /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A80C-31A7-26BD-10C3-61D5628D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King County Accessor: Home Sales Price data (May_2014 to May_2015)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King County Accessor: Reported Offenses (2020~)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Kings County Accessor: Reported Incidents (~2019)</a:t>
            </a:r>
          </a:p>
        </p:txBody>
      </p:sp>
    </p:spTree>
    <p:extLst>
      <p:ext uri="{BB962C8B-B14F-4D97-AF65-F5344CB8AC3E}">
        <p14:creationId xmlns:p14="http://schemas.microsoft.com/office/powerpoint/2010/main" val="413260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63A5-D4FE-8F8F-0B4E-889AFF96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(Cont.)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DC1AF9AF-B991-19C6-A31A-6DF86457B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372" y="2159794"/>
            <a:ext cx="5486400" cy="3657600"/>
          </a:xfr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393E2B1F-BBB2-5633-2D15-103847B1C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5979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2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678D-C4FC-05D2-FC58-9875045B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(cont.)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2BEF38-A0DC-6328-8981-1BA44FD9D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2173" y="2108200"/>
            <a:ext cx="6267980" cy="3760788"/>
          </a:xfrm>
        </p:spPr>
      </p:pic>
    </p:spTree>
    <p:extLst>
      <p:ext uri="{BB962C8B-B14F-4D97-AF65-F5344CB8AC3E}">
        <p14:creationId xmlns:p14="http://schemas.microsoft.com/office/powerpoint/2010/main" val="13238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EE26-EF47-42DB-36A6-D2DB9F81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 Model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7C45409-DEF3-E93A-2C36-3E2FC4732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36035"/>
            <a:ext cx="5486400" cy="3657600"/>
          </a:xfr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F3278224-2EA5-43D9-D654-64F69D79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97" y="194857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9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327E-3E94-D13F-941D-801F781D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(cont.)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D309BE8-EF10-A197-2CD5-3A491FE83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963" y="2159794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179495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0949-22F9-98E0-059B-167809F6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4849-7437-F226-AACB-69F706E6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YOUNG-BAD vs old-good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Bookman Old Style" panose="02050604050505020204" pitchFamily="18" charset="0"/>
              </a:rPr>
              <a:t> # Bedrooms NOT THAT IMPORTANT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379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1_RetrospectVTI</Template>
  <TotalTime>888</TotalTime>
  <Words>433</Words>
  <Application>Microsoft Macintosh PowerPoint</Application>
  <PresentationFormat>Widescreen</PresentationFormat>
  <Paragraphs>83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Courier New</vt:lpstr>
      <vt:lpstr>Franklin Gothic Book</vt:lpstr>
      <vt:lpstr>1_RetrospectVTI</vt:lpstr>
      <vt:lpstr>Maximizing House Purchases (for KCHA)</vt:lpstr>
      <vt:lpstr>Business Problems</vt:lpstr>
      <vt:lpstr>Business Goals</vt:lpstr>
      <vt:lpstr>Data Used / Exploratory Analysis</vt:lpstr>
      <vt:lpstr>Exploratory Data Analysis (Cont.)</vt:lpstr>
      <vt:lpstr>Exploratory Data Analysis (cont.)</vt:lpstr>
      <vt:lpstr>Prediction Model</vt:lpstr>
      <vt:lpstr>Exploratory Data Analysis (cont.)</vt:lpstr>
      <vt:lpstr>Takeaways</vt:lpstr>
      <vt:lpstr>NEXT STEP</vt:lpstr>
      <vt:lpstr>Recommendations</vt:lpstr>
      <vt:lpstr>NEXT STEPS</vt:lpstr>
      <vt:lpstr>Questions ??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House Purchases for KCHA</dc:title>
  <dc:creator>Kim Jae Heon</dc:creator>
  <cp:lastModifiedBy>Kim Jae Heon</cp:lastModifiedBy>
  <cp:revision>12</cp:revision>
  <dcterms:created xsi:type="dcterms:W3CDTF">2023-02-17T04:21:23Z</dcterms:created>
  <dcterms:modified xsi:type="dcterms:W3CDTF">2023-02-21T15:14:42Z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