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0" r:id="rId6"/>
    <p:sldId id="283" r:id="rId7"/>
    <p:sldId id="284" r:id="rId8"/>
    <p:sldId id="285" r:id="rId9"/>
    <p:sldId id="286" r:id="rId10"/>
    <p:sldId id="287" r:id="rId11"/>
    <p:sldId id="292" r:id="rId12"/>
    <p:sldId id="290" r:id="rId13"/>
    <p:sldId id="291" r:id="rId14"/>
    <p:sldId id="288" r:id="rId15"/>
    <p:sldId id="29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4607" autoAdjust="0"/>
  </p:normalViewPr>
  <p:slideViewPr>
    <p:cSldViewPr snapToGrid="0">
      <p:cViewPr varScale="1">
        <p:scale>
          <a:sx n="83" d="100"/>
          <a:sy n="83" d="100"/>
        </p:scale>
        <p:origin x="224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Explore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100" b="1" dirty="0">
              <a:latin typeface="+mj-lt"/>
              <a:ea typeface="Calibri" charset="0"/>
              <a:cs typeface="Calibri" charset="0"/>
            </a:rPr>
            <a:t>Modeling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Build different models 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Evaluation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Select the final model</a:t>
          </a:r>
        </a:p>
        <a:p>
          <a:pPr marL="0">
            <a:lnSpc>
              <a:spcPct val="100000"/>
            </a:lnSpc>
            <a:buNone/>
          </a:pPr>
          <a:endParaRPr lang="en-US" sz="1800" b="1" i="0" dirty="0">
            <a:latin typeface="+mj-lt"/>
          </a:endParaRPr>
        </a:p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Conclusion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Make meaningful suggestions</a:t>
          </a: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Data</a:t>
          </a:r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Problem</a:t>
          </a:r>
          <a:endParaRPr lang="en-US" sz="2100" b="1" dirty="0">
            <a:latin typeface="+mj-lt"/>
          </a:endParaRPr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9D5C085D-AEA0-954E-B629-0C0B0F89D786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Optimize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7BA27EDB-B3FF-3D4D-A8C4-6EE71910E413}" type="parTrans" cxnId="{E00D187A-4C06-FC4D-81E2-60D66950E045}">
      <dgm:prSet/>
      <dgm:spPr/>
      <dgm:t>
        <a:bodyPr/>
        <a:lstStyle/>
        <a:p>
          <a:endParaRPr lang="en-US"/>
        </a:p>
      </dgm:t>
    </dgm:pt>
    <dgm:pt modelId="{3D30B344-1655-A04D-9F64-D97B6A448C42}" type="sibTrans" cxnId="{E00D187A-4C06-FC4D-81E2-60D66950E045}">
      <dgm:prSet/>
      <dgm:spPr/>
      <dgm:t>
        <a:bodyPr/>
        <a:lstStyle/>
        <a:p>
          <a:endParaRPr lang="en-US"/>
        </a:p>
      </dgm:t>
    </dgm:pt>
    <dgm:pt modelId="{1B01DAE5-E767-6343-BF70-843D48E8B8E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endParaRPr lang="en-US" sz="1800" b="1" dirty="0">
            <a:latin typeface="+mj-lt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gm:t>
    </dgm:pt>
    <dgm:pt modelId="{8DBEE4D1-06E9-0B4E-A32F-D40E15DABF35}" type="parTrans" cxnId="{F1013758-1010-A240-899E-0FE3351356BB}">
      <dgm:prSet/>
      <dgm:spPr/>
      <dgm:t>
        <a:bodyPr/>
        <a:lstStyle/>
        <a:p>
          <a:endParaRPr lang="en-US"/>
        </a:p>
      </dgm:t>
    </dgm:pt>
    <dgm:pt modelId="{1BCBA6BA-D9D3-1E47-9156-931E89C9537F}" type="sibTrans" cxnId="{F1013758-1010-A240-899E-0FE3351356BB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F1013758-1010-A240-899E-0FE3351356BB}" srcId="{0A954AA6-C6B0-4271-8792-CCCE30CE7D69}" destId="{1B01DAE5-E767-6343-BF70-843D48E8B8E1}" srcOrd="1" destOrd="0" parTransId="{8DBEE4D1-06E9-0B4E-A32F-D40E15DABF35}" sibTransId="{1BCBA6BA-D9D3-1E47-9156-931E89C9537F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00D187A-4C06-FC4D-81E2-60D66950E045}" srcId="{57B30C7E-2C98-474C-972A-4A9F013596F6}" destId="{9D5C085D-AEA0-954E-B629-0C0B0F89D786}" srcOrd="1" destOrd="0" parTransId="{7BA27EDB-B3FF-3D4D-A8C4-6EE71910E413}" sibTransId="{3D30B344-1655-A04D-9F64-D97B6A448C42}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89393BBE-3051-184A-BC96-94190370DA4E}" type="presOf" srcId="{1B01DAE5-E767-6343-BF70-843D48E8B8E1}" destId="{D49AD3F7-B2B6-4709-A43B-C22DEB981B39}" srcOrd="0" destOrd="1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74A28BC1-135A-FF4B-88F2-0A666BF9F925}" type="presOf" srcId="{9D5C085D-AEA0-954E-B629-0C0B0F89D786}" destId="{8382FB71-379A-4A42-BEC2-AAF439B565D5}" srcOrd="0" destOrd="1" presId="urn:microsoft.com/office/officeart/2016/7/layout/HorizontalActionList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0186" y="590175"/>
          <a:ext cx="2089564" cy="626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22" tIns="165122" rIns="165122" bIns="1651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Problem</a:t>
          </a:r>
          <a:endParaRPr lang="en-US" sz="2100" b="1" kern="1200" dirty="0">
            <a:latin typeface="+mj-lt"/>
          </a:endParaRPr>
        </a:p>
      </dsp:txBody>
      <dsp:txXfrm>
        <a:off x="10186" y="590175"/>
        <a:ext cx="2089564" cy="626869"/>
      </dsp:txXfrm>
    </dsp:sp>
    <dsp:sp modelId="{910C52EF-D1F5-4581-A150-24B263AF9343}">
      <dsp:nvSpPr>
        <dsp:cNvPr id="0" name=""/>
        <dsp:cNvSpPr/>
      </dsp:nvSpPr>
      <dsp:spPr>
        <a:xfrm>
          <a:off x="10186" y="1217044"/>
          <a:ext cx="2089564" cy="25345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sp:txBody>
      <dsp:txXfrm>
        <a:off x="10186" y="1217044"/>
        <a:ext cx="2089564" cy="2534591"/>
      </dsp:txXfrm>
    </dsp:sp>
    <dsp:sp modelId="{1F484571-9C36-4EBC-94E8-740ECF59A9E8}">
      <dsp:nvSpPr>
        <dsp:cNvPr id="0" name=""/>
        <dsp:cNvSpPr/>
      </dsp:nvSpPr>
      <dsp:spPr>
        <a:xfrm>
          <a:off x="2207646" y="590175"/>
          <a:ext cx="2089564" cy="626869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22" tIns="165122" rIns="165122" bIns="1651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Data</a:t>
          </a:r>
        </a:p>
      </dsp:txBody>
      <dsp:txXfrm>
        <a:off x="2207646" y="590175"/>
        <a:ext cx="2089564" cy="626869"/>
      </dsp:txXfrm>
    </dsp:sp>
    <dsp:sp modelId="{8382FB71-379A-4A42-BEC2-AAF439B565D5}">
      <dsp:nvSpPr>
        <dsp:cNvPr id="0" name=""/>
        <dsp:cNvSpPr/>
      </dsp:nvSpPr>
      <dsp:spPr>
        <a:xfrm>
          <a:off x="2207646" y="1217044"/>
          <a:ext cx="2089564" cy="2534591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Explore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Optimize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7646" y="1217044"/>
        <a:ext cx="2089564" cy="2534591"/>
      </dsp:txXfrm>
    </dsp:sp>
    <dsp:sp modelId="{6B33ABE5-CEF1-4B39-82C3-F1FC644C0A8F}">
      <dsp:nvSpPr>
        <dsp:cNvPr id="0" name=""/>
        <dsp:cNvSpPr/>
      </dsp:nvSpPr>
      <dsp:spPr>
        <a:xfrm>
          <a:off x="4405105" y="590175"/>
          <a:ext cx="2089564" cy="626869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22" tIns="165122" rIns="165122" bIns="1651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  <a:ea typeface="Calibri" charset="0"/>
              <a:cs typeface="Calibri" charset="0"/>
            </a:rPr>
            <a:t>Modeling</a:t>
          </a:r>
        </a:p>
      </dsp:txBody>
      <dsp:txXfrm>
        <a:off x="4405105" y="590175"/>
        <a:ext cx="2089564" cy="626869"/>
      </dsp:txXfrm>
    </dsp:sp>
    <dsp:sp modelId="{D49AD3F7-B2B6-4709-A43B-C22DEB981B39}">
      <dsp:nvSpPr>
        <dsp:cNvPr id="0" name=""/>
        <dsp:cNvSpPr/>
      </dsp:nvSpPr>
      <dsp:spPr>
        <a:xfrm>
          <a:off x="4405105" y="1217044"/>
          <a:ext cx="2089564" cy="2534591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Build different models 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sp:txBody>
      <dsp:txXfrm>
        <a:off x="4405105" y="1217044"/>
        <a:ext cx="2089564" cy="2534591"/>
      </dsp:txXfrm>
    </dsp:sp>
    <dsp:sp modelId="{4AE355A7-3A54-47B1-8CB5-F35120F77B1B}">
      <dsp:nvSpPr>
        <dsp:cNvPr id="0" name=""/>
        <dsp:cNvSpPr/>
      </dsp:nvSpPr>
      <dsp:spPr>
        <a:xfrm>
          <a:off x="6602564" y="590175"/>
          <a:ext cx="2089564" cy="626869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22" tIns="165122" rIns="165122" bIns="1651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Evaluation</a:t>
          </a:r>
        </a:p>
      </dsp:txBody>
      <dsp:txXfrm>
        <a:off x="6602564" y="590175"/>
        <a:ext cx="2089564" cy="626869"/>
      </dsp:txXfrm>
    </dsp:sp>
    <dsp:sp modelId="{C0A30CE6-D937-498A-8D1C-AB49CDB4AE52}">
      <dsp:nvSpPr>
        <dsp:cNvPr id="0" name=""/>
        <dsp:cNvSpPr/>
      </dsp:nvSpPr>
      <dsp:spPr>
        <a:xfrm>
          <a:off x="6602564" y="1217044"/>
          <a:ext cx="2089564" cy="2534591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Select the final model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dirty="0">
            <a:latin typeface="+mj-lt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</dsp:txBody>
      <dsp:txXfrm>
        <a:off x="6602564" y="1217044"/>
        <a:ext cx="2089564" cy="2534591"/>
      </dsp:txXfrm>
    </dsp:sp>
    <dsp:sp modelId="{1D3D5FCC-5789-4468-99A6-5D6A676B6013}">
      <dsp:nvSpPr>
        <dsp:cNvPr id="0" name=""/>
        <dsp:cNvSpPr/>
      </dsp:nvSpPr>
      <dsp:spPr>
        <a:xfrm>
          <a:off x="8800023" y="590175"/>
          <a:ext cx="2089564" cy="626869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22" tIns="165122" rIns="165122" bIns="16512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Conclusion</a:t>
          </a:r>
        </a:p>
      </dsp:txBody>
      <dsp:txXfrm>
        <a:off x="8800023" y="590175"/>
        <a:ext cx="2089564" cy="626869"/>
      </dsp:txXfrm>
    </dsp:sp>
    <dsp:sp modelId="{44C7D37A-568B-4A53-88BE-8330DEF7D4A3}">
      <dsp:nvSpPr>
        <dsp:cNvPr id="0" name=""/>
        <dsp:cNvSpPr/>
      </dsp:nvSpPr>
      <dsp:spPr>
        <a:xfrm>
          <a:off x="8800023" y="1217044"/>
          <a:ext cx="2089564" cy="2534591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Make meaningful suggestions</a:t>
          </a: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0023" y="1217044"/>
        <a:ext cx="2089564" cy="253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aeheonk817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mailto:jaeheonk817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aeheonk817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in/jae-heon-kim-5a9b88148/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Placeholder 46" descr="A picture containing outdoor, sky, water, traveling&#10;&#10;Description automatically generated">
            <a:extLst>
              <a:ext uri="{FF2B5EF4-FFF2-40B4-BE49-F238E27FC236}">
                <a16:creationId xmlns:a16="http://schemas.microsoft.com/office/drawing/2014/main" id="{FCAE8739-04F7-C41B-A24F-2B9609B330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4"/>
            <a:ext cx="9014500" cy="413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800" b="1" kern="1200" spc="-40" baseline="0" dirty="0">
                <a:solidFill>
                  <a:srgbClr val="FFFFFF"/>
                </a:solidFill>
              </a:rPr>
              <a:t>Predicting</a:t>
            </a:r>
            <a:br>
              <a:rPr lang="en-US" sz="6800" b="1" kern="1200" spc="-40" baseline="0" dirty="0">
                <a:solidFill>
                  <a:srgbClr val="FFFFFF"/>
                </a:solidFill>
              </a:rPr>
            </a:br>
            <a:r>
              <a:rPr lang="en-US" sz="6800" b="1" kern="1200" spc="-40" baseline="0" dirty="0">
                <a:solidFill>
                  <a:srgbClr val="FFFFFF"/>
                </a:solidFill>
              </a:rPr>
              <a:t>Hotel</a:t>
            </a:r>
            <a:br>
              <a:rPr lang="en-US" sz="6800" b="1" kern="1200" spc="-40" baseline="0" dirty="0">
                <a:solidFill>
                  <a:srgbClr val="FFFFFF"/>
                </a:solidFill>
              </a:rPr>
            </a:br>
            <a:r>
              <a:rPr lang="en-US" sz="6800" b="1" kern="1200" spc="-40" baseline="0" dirty="0">
                <a:solidFill>
                  <a:srgbClr val="FFFFFF"/>
                </a:solidFill>
              </a:rPr>
              <a:t>Reservation</a:t>
            </a:r>
            <a:br>
              <a:rPr lang="en-US" sz="6800" b="1" kern="1200" spc="-40" baseline="0" dirty="0">
                <a:solidFill>
                  <a:srgbClr val="FFFFFF"/>
                </a:solidFill>
              </a:rPr>
            </a:br>
            <a:r>
              <a:rPr lang="en-US" sz="6800" b="1" kern="1200" spc="-40" baseline="0" dirty="0">
                <a:solidFill>
                  <a:srgbClr val="FFFFFF"/>
                </a:solidFill>
              </a:rPr>
              <a:t>Cancellations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883727"/>
            <a:ext cx="7466256" cy="1149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kern="1200" spc="-20" baseline="0" dirty="0">
                <a:solidFill>
                  <a:srgbClr val="FFFFFF"/>
                </a:solidFill>
                <a:latin typeface="+mj-lt"/>
              </a:rPr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71B-156B-F77C-3DCA-1251453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 from 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61EB-20C6-4759-AA95-1B03A87BB3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A3B9-A424-9704-24DF-66EF03E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D4F-ABD6-23FF-5A71-4E8451E1C6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7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BDD4-3D93-DE81-C1C6-8727101B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64EF-833B-4B23-2173-3B77A21C662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93C7-4714-8E34-478A-BFAD511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9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156346"/>
            <a:ext cx="10891706" cy="3963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check out my other data science projects!</a:t>
            </a:r>
          </a:p>
        </p:txBody>
      </p:sp>
      <p:pic>
        <p:nvPicPr>
          <p:cNvPr id="23" name="Picture Placeholder 22">
            <a:hlinkClick r:id="rId2"/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47698" y="3964790"/>
            <a:ext cx="2214562" cy="2155491"/>
          </a:xfrm>
        </p:spPr>
      </p:pic>
      <p:pic>
        <p:nvPicPr>
          <p:cNvPr id="53" name="Picture Placeholder 52">
            <a:hlinkClick r:id="rId4"/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>
          <a:xfrm>
            <a:off x="3548131" y="3964789"/>
            <a:ext cx="2214562" cy="2155491"/>
          </a:xfrm>
        </p:spPr>
      </p:pic>
      <p:pic>
        <p:nvPicPr>
          <p:cNvPr id="19" name="Picture Placeholder 18">
            <a:hlinkClick r:id="rId6"/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/>
          <a:stretch/>
        </p:blipFill>
        <p:spPr>
          <a:xfrm>
            <a:off x="6496509" y="3964789"/>
            <a:ext cx="2214562" cy="2155491"/>
          </a:xfrm>
        </p:spPr>
      </p:pic>
      <p:pic>
        <p:nvPicPr>
          <p:cNvPr id="25" name="Picture Placeholder 24">
            <a:hlinkClick r:id="rId8"/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/>
          <a:stretch/>
        </p:blipFill>
        <p:spPr>
          <a:xfrm>
            <a:off x="9324845" y="3964791"/>
            <a:ext cx="2214562" cy="2155491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42739330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06C-1490-E982-0557-A20B1EC3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96886-DDAB-604E-4CC8-FBFDEAC9A12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 rot="767188">
            <a:off x="1295246" y="2977252"/>
            <a:ext cx="10899775" cy="11940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F01F-A810-C25A-36FA-23B55E2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83089C9-FA97-10A5-3080-19F33933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6" y="3672922"/>
            <a:ext cx="5296713" cy="107717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25B72D-968B-90E5-7121-62D03FBA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83599">
            <a:off x="42018" y="5141740"/>
            <a:ext cx="5573012" cy="113934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E40045-7C91-173F-FEE0-48DFC2FD0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7873">
            <a:off x="7054482" y="1520404"/>
            <a:ext cx="5042201" cy="140638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3D43639-EC19-8A42-732F-393B401B4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175">
            <a:off x="4202218" y="5593546"/>
            <a:ext cx="7772400" cy="9800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ED10D-F0E4-BCB9-C1CC-7A509CBDBCCD}"/>
              </a:ext>
            </a:extLst>
          </p:cNvPr>
          <p:cNvCxnSpPr/>
          <p:nvPr/>
        </p:nvCxnSpPr>
        <p:spPr>
          <a:xfrm flipV="1">
            <a:off x="8963526" y="2454442"/>
            <a:ext cx="3033402" cy="409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60CE7-2CEC-9168-BF6E-9B057D8EF0D1}"/>
              </a:ext>
            </a:extLst>
          </p:cNvPr>
          <p:cNvCxnSpPr>
            <a:cxnSpLocks/>
          </p:cNvCxnSpPr>
          <p:nvPr/>
        </p:nvCxnSpPr>
        <p:spPr>
          <a:xfrm>
            <a:off x="1528011" y="2863515"/>
            <a:ext cx="2273968" cy="517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325559-88AA-08E0-7BE9-F0755C63615E}"/>
              </a:ext>
            </a:extLst>
          </p:cNvPr>
          <p:cNvCxnSpPr/>
          <p:nvPr/>
        </p:nvCxnSpPr>
        <p:spPr>
          <a:xfrm>
            <a:off x="1792705" y="4066674"/>
            <a:ext cx="1708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A4CB3-925C-E4F9-D496-72E046382F54}"/>
              </a:ext>
            </a:extLst>
          </p:cNvPr>
          <p:cNvCxnSpPr/>
          <p:nvPr/>
        </p:nvCxnSpPr>
        <p:spPr>
          <a:xfrm flipV="1">
            <a:off x="1431758" y="5883442"/>
            <a:ext cx="1732547" cy="65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91BE24-6A93-3D41-4AFA-713969C8A2FE}"/>
              </a:ext>
            </a:extLst>
          </p:cNvPr>
          <p:cNvCxnSpPr>
            <a:cxnSpLocks/>
          </p:cNvCxnSpPr>
          <p:nvPr/>
        </p:nvCxnSpPr>
        <p:spPr>
          <a:xfrm>
            <a:off x="7952874" y="6083594"/>
            <a:ext cx="3728586" cy="257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44182F7F-647E-45E7-773D-A2E63F037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81849">
            <a:off x="3987859" y="1466780"/>
            <a:ext cx="3162203" cy="7931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1D08B-04E5-AEF8-D826-ECE5A227CFE6}"/>
              </a:ext>
            </a:extLst>
          </p:cNvPr>
          <p:cNvCxnSpPr/>
          <p:nvPr/>
        </p:nvCxnSpPr>
        <p:spPr>
          <a:xfrm flipV="1">
            <a:off x="6497053" y="1785897"/>
            <a:ext cx="601579" cy="91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5598D-BA12-AB3D-237A-5DF5AC530247}"/>
              </a:ext>
            </a:extLst>
          </p:cNvPr>
          <p:cNvCxnSpPr>
            <a:cxnSpLocks/>
          </p:cNvCxnSpPr>
          <p:nvPr/>
        </p:nvCxnSpPr>
        <p:spPr>
          <a:xfrm flipV="1">
            <a:off x="4762501" y="1531396"/>
            <a:ext cx="1982632" cy="327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8C70EC4-C4CD-FB65-32CD-99B3A7ED4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09047">
            <a:off x="5696058" y="4155016"/>
            <a:ext cx="2423652" cy="11874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D696BF0-6C64-4462-CB63-0E0FB1E6AF74}"/>
              </a:ext>
            </a:extLst>
          </p:cNvPr>
          <p:cNvSpPr/>
          <p:nvPr/>
        </p:nvSpPr>
        <p:spPr>
          <a:xfrm>
            <a:off x="7098632" y="1507705"/>
            <a:ext cx="110422" cy="2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1282-F2E3-E392-E0EA-F3EC63D4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4F60-6C13-8534-412D-1D9641BB11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099B1-D54E-A55C-2221-D494051E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2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31F-1ECD-9514-15FC-009F435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AA29-5B42-3E09-42FF-A5FDAAAA42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CF8A-4E3A-5669-58EC-11313A59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7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0D21-B627-0DC3-97D7-B2768FB4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058D-AADA-7A63-6B4C-A44A915A536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009E4-F514-9ACC-119A-E9C745E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0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AA61-89A6-8D74-6A9B-9BB723E8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4E31-A197-DF1C-4008-343553D109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92ABD-A67D-6362-23F6-A9E39F2C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4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830-7A6D-49A2-1589-808E8D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E416-7E23-C670-B36E-B1F6B221B5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D804C-CCE9-8B3B-DBF1-972A18BE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7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8443-6869-A113-6166-1B50564D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CA2-5D42-EFCE-7272-C18D7159D7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83135-DA0B-23E1-F369-1DE9017E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25461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Macintosh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ColorBlockVTI</vt:lpstr>
      <vt:lpstr>Predicting Hotel Reservation Cancellations</vt:lpstr>
      <vt:lpstr>Outline</vt:lpstr>
      <vt:lpstr>Business Problem</vt:lpstr>
      <vt:lpstr>Data Introduction</vt:lpstr>
      <vt:lpstr>Data Exploration</vt:lpstr>
      <vt:lpstr>Data Wrangling</vt:lpstr>
      <vt:lpstr>Modeling Process</vt:lpstr>
      <vt:lpstr>Comparing Models</vt:lpstr>
      <vt:lpstr>Choosing the Final Model</vt:lpstr>
      <vt:lpstr>Takeaways from the Final Model</vt:lpstr>
      <vt:lpstr>Recommendations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2023-03-07T21:49:36Z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