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sldIdLst>
    <p:sldId id="256" r:id="rId2"/>
    <p:sldId id="259" r:id="rId3"/>
    <p:sldId id="260" r:id="rId4"/>
    <p:sldId id="276" r:id="rId5"/>
    <p:sldId id="278" r:id="rId6"/>
    <p:sldId id="279" r:id="rId7"/>
    <p:sldId id="281" r:id="rId8"/>
    <p:sldId id="280" r:id="rId9"/>
    <p:sldId id="296" r:id="rId10"/>
    <p:sldId id="297" r:id="rId11"/>
    <p:sldId id="282" r:id="rId12"/>
    <p:sldId id="285" r:id="rId13"/>
    <p:sldId id="284" r:id="rId14"/>
    <p:sldId id="283" r:id="rId15"/>
    <p:sldId id="286" r:id="rId16"/>
    <p:sldId id="287" r:id="rId17"/>
    <p:sldId id="289" r:id="rId18"/>
    <p:sldId id="290" r:id="rId19"/>
    <p:sldId id="291" r:id="rId20"/>
    <p:sldId id="293" r:id="rId21"/>
    <p:sldId id="294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30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5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8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5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4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9" r:id="rId6"/>
    <p:sldLayoutId id="2147483984" r:id="rId7"/>
    <p:sldLayoutId id="2147483985" r:id="rId8"/>
    <p:sldLayoutId id="2147483986" r:id="rId9"/>
    <p:sldLayoutId id="2147483988" r:id="rId10"/>
    <p:sldLayoutId id="21474839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github.com/jaeheonk817" TargetMode="External"/><Relationship Id="rId7" Type="http://schemas.openxmlformats.org/officeDocument/2006/relationships/hyperlink" Target="https://www.linkedin.com/in/jaeheonk817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medium.com/@jaeheonk817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hyperlink" Target="mailto:jaeheonk817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datasets/arunrk7/surface-crack-det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Aerial view of skyscrapers and city">
            <a:extLst>
              <a:ext uri="{FF2B5EF4-FFF2-40B4-BE49-F238E27FC236}">
                <a16:creationId xmlns:a16="http://schemas.microsoft.com/office/drawing/2014/main" id="{0BD39087-1DE1-A860-C56D-36AA74987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31" b="253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D1C6D-FD26-5B08-7B91-58D6A950C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6700" i="0" dirty="0">
                <a:effectLst/>
              </a:rPr>
              <a:t>Deep Learning for Safer NYC Buildings</a:t>
            </a:r>
            <a:endParaRPr lang="en-US" sz="6700" dirty="0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FF487-CB16-2C9E-4324-9E7702B1D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Jae Heon Kim</a:t>
            </a:r>
          </a:p>
        </p:txBody>
      </p:sp>
    </p:spTree>
    <p:extLst>
      <p:ext uri="{BB962C8B-B14F-4D97-AF65-F5344CB8AC3E}">
        <p14:creationId xmlns:p14="http://schemas.microsoft.com/office/powerpoint/2010/main" val="149714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Data – Processing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D5A9-CBE5-72F6-4E56-7222FE5D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Modeling – Baseline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130A-4F5C-49C7-E2F4-B94BCEA9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5257800" cy="3694176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1375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Modeling – Subsequent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130A-4F5C-49C7-E2F4-B94BCEA9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2997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Modeling – Metrics Comparison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130A-4F5C-49C7-E2F4-B94BCEA9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7115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Modeling – Choosing the Final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130A-4F5C-49C7-E2F4-B94BCEA9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8729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Evaluation – How much Improvement?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130A-4F5C-49C7-E2F4-B94BCEA9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21389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Evaluation – Final Model’s Strength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130A-4F5C-49C7-E2F4-B94BCEA9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467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Evaluation – Final Model’s Weakness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130A-4F5C-49C7-E2F4-B94BCEA9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29235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130A-4F5C-49C7-E2F4-B94BCEA9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93823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Discoveries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130A-4F5C-49C7-E2F4-B94BCEA9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5331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91863173-8743-AD31-CA8C-E38B8723E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0A4F5-A204-153F-7C74-FD68CDDA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DE880-8823-9B73-F5C6-38B6BE20A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537790" cy="3207258"/>
          </a:xfrm>
        </p:spPr>
        <p:txBody>
          <a:bodyPr anchor="t">
            <a:normAutofit/>
          </a:bodyPr>
          <a:lstStyle/>
          <a:p>
            <a:r>
              <a:rPr lang="en-US" sz="2600" b="1" dirty="0"/>
              <a:t>Business Understanding</a:t>
            </a:r>
          </a:p>
          <a:p>
            <a:r>
              <a:rPr lang="en-US" sz="2600" b="1" dirty="0"/>
              <a:t>Data</a:t>
            </a:r>
          </a:p>
          <a:p>
            <a:r>
              <a:rPr lang="en-US" sz="2600" b="1" dirty="0"/>
              <a:t>Modeling</a:t>
            </a:r>
          </a:p>
          <a:p>
            <a:r>
              <a:rPr lang="en-US" sz="2600" b="1" dirty="0"/>
              <a:t>Evaluation</a:t>
            </a:r>
          </a:p>
          <a:p>
            <a:r>
              <a:rPr lang="en-US" sz="26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3468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Discoveries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130A-4F5C-49C7-E2F4-B94BCEA9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524344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130A-4F5C-49C7-E2F4-B94BCEA9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990046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unlight over skyscraper">
            <a:extLst>
              <a:ext uri="{FF2B5EF4-FFF2-40B4-BE49-F238E27FC236}">
                <a16:creationId xmlns:a16="http://schemas.microsoft.com/office/drawing/2014/main" id="{0162ED3A-5B71-741A-F965-038B78435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850611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700" dirty="0"/>
              <a:t>Thank You!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5702B-100B-D439-D669-9EC920D95940}"/>
              </a:ext>
            </a:extLst>
          </p:cNvPr>
          <p:cNvSpPr txBox="1"/>
          <p:nvPr/>
        </p:nvSpPr>
        <p:spPr>
          <a:xfrm>
            <a:off x="371094" y="2718054"/>
            <a:ext cx="5620632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700" b="1" dirty="0"/>
              <a:t>Please check out my other data science projects!</a:t>
            </a:r>
          </a:p>
        </p:txBody>
      </p:sp>
      <p:pic>
        <p:nvPicPr>
          <p:cNvPr id="19" name="Picture 18" descr="Ic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35527E2-E0FA-A2F0-7B03-E4B94EE43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250" y="3350672"/>
            <a:ext cx="1515978" cy="1515978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2E06E475-C7FE-6EF7-5730-C4BC7CDF2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3" y="5054820"/>
            <a:ext cx="1429874" cy="1429874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53E49A0E-C477-55B4-174C-8322F095B3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643" y="3350672"/>
            <a:ext cx="1429874" cy="1429874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C0E46E11-6084-AD7D-E20A-1BB5210B02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7610" y="5058199"/>
            <a:ext cx="1429874" cy="142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ll office building looking up">
            <a:extLst>
              <a:ext uri="{FF2B5EF4-FFF2-40B4-BE49-F238E27FC236}">
                <a16:creationId xmlns:a16="http://schemas.microsoft.com/office/drawing/2014/main" id="{290B64FF-7909-D013-B99D-873D94E2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5" r="940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A8234-DA36-9AC5-B138-9C2A2E55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34044" cy="1124712"/>
          </a:xfrm>
        </p:spPr>
        <p:txBody>
          <a:bodyPr anchor="b">
            <a:no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9925A-E73F-6305-2BDF-B409FD35F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724906" cy="3207258"/>
          </a:xfrm>
        </p:spPr>
        <p:txBody>
          <a:bodyPr anchor="t">
            <a:normAutofit/>
          </a:bodyPr>
          <a:lstStyle/>
          <a:p>
            <a:r>
              <a:rPr lang="en-US" sz="2600" b="1" dirty="0"/>
              <a:t>NYC Buildings are OLD</a:t>
            </a:r>
          </a:p>
          <a:p>
            <a:r>
              <a:rPr lang="en-US" sz="2600" b="1" dirty="0"/>
              <a:t>Inspection Methods are OLDER</a:t>
            </a:r>
          </a:p>
        </p:txBody>
      </p:sp>
    </p:spTree>
    <p:extLst>
      <p:ext uri="{BB962C8B-B14F-4D97-AF65-F5344CB8AC3E}">
        <p14:creationId xmlns:p14="http://schemas.microsoft.com/office/powerpoint/2010/main" val="415997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9" name="Freeform: Shape 103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Age of NYC Buildings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3A6114-371F-DB64-F24C-450DA1245F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0445" y="395943"/>
            <a:ext cx="4959047" cy="606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5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5452191" cy="1124712"/>
          </a:xfrm>
        </p:spPr>
        <p:txBody>
          <a:bodyPr anchor="b">
            <a:noAutofit/>
          </a:bodyPr>
          <a:lstStyle/>
          <a:p>
            <a:r>
              <a:rPr lang="en-US" dirty="0"/>
              <a:t>Current Inspection Techniques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130A-4F5C-49C7-E2F4-B94BCEA9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452190" cy="3207258"/>
          </a:xfrm>
        </p:spPr>
        <p:txBody>
          <a:bodyPr anchor="t">
            <a:normAutofit/>
          </a:bodyPr>
          <a:lstStyle/>
          <a:p>
            <a:r>
              <a:rPr lang="en-US" sz="2600" b="1" dirty="0"/>
              <a:t>Relies heavily on human labor</a:t>
            </a:r>
          </a:p>
          <a:p>
            <a:r>
              <a:rPr lang="en-US" sz="2600" b="1" dirty="0"/>
              <a:t>Very infrequently done</a:t>
            </a:r>
          </a:p>
          <a:p>
            <a:endParaRPr lang="en-US" sz="2600" b="1" dirty="0"/>
          </a:p>
          <a:p>
            <a:endParaRPr lang="en-US" sz="2600" b="1" dirty="0"/>
          </a:p>
          <a:p>
            <a:r>
              <a:rPr lang="en-US" sz="2600" b="1" dirty="0"/>
              <a:t>Not Reliable, Time-consuming, Costly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34532B4C-1707-7DF1-1514-DF63D801E835}"/>
              </a:ext>
            </a:extLst>
          </p:cNvPr>
          <p:cNvSpPr/>
          <p:nvPr/>
        </p:nvSpPr>
        <p:spPr>
          <a:xfrm>
            <a:off x="2435397" y="3984798"/>
            <a:ext cx="909382" cy="84221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 descr="Outdated Stamp Images – Browse 802 Stock Photos, Vectors, and Video | Adobe  Stock">
            <a:extLst>
              <a:ext uri="{FF2B5EF4-FFF2-40B4-BE49-F238E27FC236}">
                <a16:creationId xmlns:a16="http://schemas.microsoft.com/office/drawing/2014/main" id="{D167D261-B2DA-1326-4DD1-63653F59C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091" y="1353312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8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/>
              <a:t>Data – Description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130A-4F5C-49C7-E2F4-B94BCEA9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5257800" cy="3694176"/>
          </a:xfrm>
        </p:spPr>
        <p:txBody>
          <a:bodyPr>
            <a:normAutofit/>
          </a:bodyPr>
          <a:lstStyle/>
          <a:p>
            <a:r>
              <a:rPr lang="en-US" sz="2600" b="1" dirty="0"/>
              <a:t>40,000 Wall Images</a:t>
            </a:r>
          </a:p>
          <a:p>
            <a:pPr lvl="1"/>
            <a:r>
              <a:rPr lang="en-US" sz="2200" b="1" dirty="0"/>
              <a:t>20,000 Cracked</a:t>
            </a:r>
          </a:p>
          <a:p>
            <a:pPr lvl="1"/>
            <a:r>
              <a:rPr lang="en-US" sz="2200" b="1" dirty="0"/>
              <a:t>20,000 Un-Cracked</a:t>
            </a:r>
          </a:p>
          <a:p>
            <a:pPr lvl="1"/>
            <a:r>
              <a:rPr lang="en-US" sz="2200" b="1" dirty="0"/>
              <a:t>Perfect Balance</a:t>
            </a:r>
            <a:endParaRPr lang="en-US" sz="2600" b="1" dirty="0"/>
          </a:p>
          <a:p>
            <a:r>
              <a:rPr lang="en-US" sz="2600" b="1" dirty="0"/>
              <a:t>Hyperlink:</a:t>
            </a:r>
          </a:p>
          <a:p>
            <a:r>
              <a:rPr lang="en-US" sz="2600" b="1" dirty="0"/>
              <a:t>Contributor: Dr. </a:t>
            </a:r>
            <a:r>
              <a:rPr lang="en-US" sz="2600" b="1" dirty="0" err="1"/>
              <a:t>Özgenel</a:t>
            </a:r>
            <a:endParaRPr lang="en-US" sz="2600" b="1" dirty="0"/>
          </a:p>
          <a:p>
            <a:endParaRPr lang="en-US" sz="2600" b="1" dirty="0"/>
          </a:p>
        </p:txBody>
      </p:sp>
      <p:pic>
        <p:nvPicPr>
          <p:cNvPr id="5" name="Picture 4" descr="Logo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63AEB8A-15CE-E51E-B8C8-C3C907AA0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893" y="4325112"/>
            <a:ext cx="1358984" cy="524877"/>
          </a:xfrm>
          <a:prstGeom prst="rect">
            <a:avLst/>
          </a:prstGeom>
        </p:spPr>
      </p:pic>
      <p:pic>
        <p:nvPicPr>
          <p:cNvPr id="7" name="Picture 6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8B72CB99-0402-3CA5-C3B2-1F40A39D1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825" y="2570137"/>
            <a:ext cx="2576449" cy="2576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EFCA3E-09DB-4C12-98CA-6C1C27D1A7F7}"/>
              </a:ext>
            </a:extLst>
          </p:cNvPr>
          <p:cNvSpPr txBox="1"/>
          <p:nvPr/>
        </p:nvSpPr>
        <p:spPr>
          <a:xfrm>
            <a:off x="6876893" y="5324679"/>
            <a:ext cx="44737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Dr. </a:t>
            </a:r>
            <a:r>
              <a:rPr lang="en-US" sz="2600" b="1" dirty="0" err="1"/>
              <a:t>Çağlar</a:t>
            </a:r>
            <a:r>
              <a:rPr lang="en-US" sz="2600" b="1" dirty="0"/>
              <a:t> </a:t>
            </a:r>
            <a:r>
              <a:rPr lang="en-US" sz="2600" b="1" dirty="0" err="1"/>
              <a:t>Fırat</a:t>
            </a:r>
            <a:r>
              <a:rPr lang="en-US" sz="2600" b="1" dirty="0"/>
              <a:t> </a:t>
            </a:r>
            <a:r>
              <a:rPr lang="en-US" sz="2600" b="1" dirty="0" err="1"/>
              <a:t>Özgenel</a:t>
            </a:r>
            <a:r>
              <a:rPr lang="en-US" sz="2600" b="1" dirty="0"/>
              <a:t> 🙏</a:t>
            </a:r>
          </a:p>
        </p:txBody>
      </p:sp>
    </p:spTree>
    <p:extLst>
      <p:ext uri="{BB962C8B-B14F-4D97-AF65-F5344CB8AC3E}">
        <p14:creationId xmlns:p14="http://schemas.microsoft.com/office/powerpoint/2010/main" val="275929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Data – Cracked Wall Images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C008689F-3FD1-DAD2-0989-32EFB516FA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04" y="2132249"/>
            <a:ext cx="8228143" cy="447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25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/>
              <a:t>Data – Uncracked Wall Images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07BB02E-28DF-E490-0C0F-2AECD7C87B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04" y="2132249"/>
            <a:ext cx="8228143" cy="447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20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2844-FA39-6CBE-CE49-92889653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dirty="0"/>
              <a:t>Data – Splitting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5ACC189E-A1EB-61F1-3FEF-E922A8F7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2600" b="1" dirty="0"/>
              <a:t>Large Data Size</a:t>
            </a:r>
          </a:p>
          <a:p>
            <a:r>
              <a:rPr lang="en-US" sz="2600" b="1" dirty="0"/>
              <a:t>Train 80%</a:t>
            </a:r>
          </a:p>
          <a:p>
            <a:r>
              <a:rPr lang="en-US" sz="2600" b="1" dirty="0"/>
              <a:t>Validation 10%</a:t>
            </a:r>
          </a:p>
          <a:p>
            <a:r>
              <a:rPr lang="en-US" sz="2600" b="1" dirty="0"/>
              <a:t>Test 10%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D559C9-EF95-8DFF-49B8-6B4170959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1413" y="625683"/>
            <a:ext cx="5329229" cy="55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725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151</Words>
  <Application>Microsoft Macintosh PowerPoint</Application>
  <PresentationFormat>Widescreen</PresentationFormat>
  <Paragraphs>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Avenir Next LT Pro</vt:lpstr>
      <vt:lpstr>Calibri</vt:lpstr>
      <vt:lpstr>AccentBoxVTI</vt:lpstr>
      <vt:lpstr>Deep Learning for Safer NYC Buildings</vt:lpstr>
      <vt:lpstr>Outline</vt:lpstr>
      <vt:lpstr>Business Problem</vt:lpstr>
      <vt:lpstr>Age of NYC Buildings</vt:lpstr>
      <vt:lpstr>Current Inspection Techniques</vt:lpstr>
      <vt:lpstr>Data – Description</vt:lpstr>
      <vt:lpstr>Data – Cracked Wall Images</vt:lpstr>
      <vt:lpstr>Data – Uncracked Wall Images</vt:lpstr>
      <vt:lpstr>Data – Splitting</vt:lpstr>
      <vt:lpstr>Data – Processing</vt:lpstr>
      <vt:lpstr>Modeling – Baseline Model</vt:lpstr>
      <vt:lpstr>Modeling – Subsequent Models</vt:lpstr>
      <vt:lpstr>Modeling – Metrics Comparison</vt:lpstr>
      <vt:lpstr>Modeling – Choosing the Final Model</vt:lpstr>
      <vt:lpstr>Evaluation – How much Improvement?</vt:lpstr>
      <vt:lpstr>Evaluation – Final Model’s Strength</vt:lpstr>
      <vt:lpstr>Evaluation – Final Model’s Weakness</vt:lpstr>
      <vt:lpstr>Recommendations</vt:lpstr>
      <vt:lpstr>Discoveries</vt:lpstr>
      <vt:lpstr>Discoveries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Safer NYC Buildings</dc:title>
  <dc:creator>Jae Heon Kim</dc:creator>
  <cp:lastModifiedBy>Jae Heon Kim</cp:lastModifiedBy>
  <cp:revision>18</cp:revision>
  <dcterms:created xsi:type="dcterms:W3CDTF">2023-04-04T16:55:06Z</dcterms:created>
  <dcterms:modified xsi:type="dcterms:W3CDTF">2023-04-09T13:50:56Z</dcterms:modified>
</cp:coreProperties>
</file>