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9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5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D56A-8700-4A13-88EF-148ACC574B85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8EEF-1011-4772-A5BC-B78E3B18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1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26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440160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Realization (</a:t>
            </a:r>
            <a:r>
              <a:rPr lang="ko-KR" altLang="en-US" sz="2400" dirty="0"/>
              <a:t>실체화</a:t>
            </a:r>
            <a:r>
              <a:rPr lang="en-US" altLang="ko-KR" sz="2400" dirty="0"/>
              <a:t>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70C0"/>
                </a:solidFill>
              </a:rPr>
              <a:t>Realization</a:t>
            </a:r>
            <a:r>
              <a:rPr lang="ko-KR" altLang="en-US" sz="1800" dirty="0">
                <a:solidFill>
                  <a:srgbClr val="0070C0"/>
                </a:solidFill>
              </a:rPr>
              <a:t>은 </a:t>
            </a:r>
            <a:r>
              <a:rPr lang="en-US" altLang="ko-KR" sz="1800" dirty="0">
                <a:solidFill>
                  <a:srgbClr val="0070C0"/>
                </a:solidFill>
              </a:rPr>
              <a:t>interface</a:t>
            </a:r>
            <a:r>
              <a:rPr lang="ko-KR" altLang="en-US" sz="1800" dirty="0">
                <a:solidFill>
                  <a:srgbClr val="0070C0"/>
                </a:solidFill>
              </a:rPr>
              <a:t>의 </a:t>
            </a:r>
            <a:r>
              <a:rPr lang="en-US" altLang="ko-KR" sz="1800" dirty="0">
                <a:solidFill>
                  <a:srgbClr val="0070C0"/>
                </a:solidFill>
              </a:rPr>
              <a:t>spec(</a:t>
            </a:r>
            <a:r>
              <a:rPr lang="ko-KR" altLang="en-US" sz="1800" dirty="0">
                <a:solidFill>
                  <a:srgbClr val="0070C0"/>
                </a:solidFill>
              </a:rPr>
              <a:t>명세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정의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  <a:r>
              <a:rPr lang="ko-KR" altLang="en-US" sz="1800" dirty="0">
                <a:solidFill>
                  <a:srgbClr val="0070C0"/>
                </a:solidFill>
              </a:rPr>
              <a:t>만 있는 </a:t>
            </a:r>
            <a:r>
              <a:rPr lang="ko-KR" altLang="en-US" sz="1800" dirty="0" err="1">
                <a:solidFill>
                  <a:srgbClr val="0070C0"/>
                </a:solidFill>
              </a:rPr>
              <a:t>메서드를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 err="1">
                <a:solidFill>
                  <a:srgbClr val="0070C0"/>
                </a:solidFill>
              </a:rPr>
              <a:t>오버라이딩</a:t>
            </a:r>
            <a:r>
              <a:rPr lang="ko-KR" altLang="en-US" sz="1800" dirty="0">
                <a:solidFill>
                  <a:srgbClr val="0070C0"/>
                </a:solidFill>
              </a:rPr>
              <a:t> 하여 실제 기능으로 구현 하는 것을 말합니다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16832"/>
            <a:ext cx="7812771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7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/>
              <a:t>Dependency (</a:t>
            </a:r>
            <a:r>
              <a:rPr lang="ko-KR" altLang="en-US" sz="2400" dirty="0"/>
              <a:t>의존</a:t>
            </a:r>
            <a:r>
              <a:rPr lang="en-US" altLang="ko-KR" sz="2400" dirty="0"/>
              <a:t>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70C0"/>
                </a:solidFill>
              </a:rPr>
              <a:t>Dependency</a:t>
            </a:r>
            <a:r>
              <a:rPr lang="ko-KR" altLang="en-US" sz="1800" dirty="0">
                <a:solidFill>
                  <a:srgbClr val="0070C0"/>
                </a:solidFill>
              </a:rPr>
              <a:t>는 클래스 다이어그램에서 일반적으로 제일 많이 사용되는 관계로서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어떤 클래스가 다른 클래스를 참조하는 것을 말합니다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92888" cy="225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74547"/>
            <a:ext cx="6840760" cy="259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1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/>
              <a:t>Association (</a:t>
            </a:r>
            <a:r>
              <a:rPr lang="ko-KR" altLang="en-US" sz="2000" dirty="0"/>
              <a:t>연관</a:t>
            </a:r>
            <a:r>
              <a:rPr lang="en-US" altLang="ko-KR" sz="2000" dirty="0"/>
              <a:t>), Directed Association(</a:t>
            </a:r>
            <a:r>
              <a:rPr lang="ko-KR" altLang="en-US" sz="2000" dirty="0"/>
              <a:t>방향성 있는 연관</a:t>
            </a:r>
            <a:r>
              <a:rPr lang="en-US" altLang="ko-KR" sz="2000" dirty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>
                <a:solidFill>
                  <a:srgbClr val="0070C0"/>
                </a:solidFill>
              </a:rPr>
              <a:t>클래스 다이어그램에서의 </a:t>
            </a:r>
            <a:r>
              <a:rPr lang="en-US" altLang="ko-KR" sz="1600" dirty="0">
                <a:solidFill>
                  <a:srgbClr val="0070C0"/>
                </a:solidFill>
              </a:rPr>
              <a:t>Association</a:t>
            </a:r>
            <a:r>
              <a:rPr lang="ko-KR" altLang="en-US" sz="1600" dirty="0">
                <a:solidFill>
                  <a:srgbClr val="0070C0"/>
                </a:solidFill>
              </a:rPr>
              <a:t>은 보통 다른 객체의 참조를 가지는 필드를 의미합니다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아래 클래스 다이어그램은 두 가지 형태의 </a:t>
            </a:r>
            <a:r>
              <a:rPr lang="en-US" altLang="ko-KR" sz="1600" dirty="0">
                <a:solidFill>
                  <a:srgbClr val="0070C0"/>
                </a:solidFill>
              </a:rPr>
              <a:t>Association</a:t>
            </a:r>
            <a:r>
              <a:rPr lang="ko-KR" altLang="en-US" sz="1600" dirty="0">
                <a:solidFill>
                  <a:srgbClr val="0070C0"/>
                </a:solidFill>
              </a:rPr>
              <a:t>을 나타내고 있습니다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8600"/>
            <a:ext cx="8136904" cy="4707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02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632848" cy="2023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1932"/>
            <a:ext cx="7632848" cy="3991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4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집합관계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>
                <a:solidFill>
                  <a:srgbClr val="0070C0"/>
                </a:solidFill>
              </a:rPr>
              <a:t>집약관계</a:t>
            </a:r>
            <a:r>
              <a:rPr lang="en-US" altLang="ko-KR" sz="2400" dirty="0" smtClean="0">
                <a:solidFill>
                  <a:srgbClr val="0070C0"/>
                </a:solidFill>
              </a:rPr>
              <a:t>(aggregation),</a:t>
            </a:r>
            <a:r>
              <a:rPr lang="ko-KR" altLang="en-US" sz="2400" dirty="0" smtClean="0">
                <a:solidFill>
                  <a:srgbClr val="0070C0"/>
                </a:solidFill>
              </a:rPr>
              <a:t>합성관계</a:t>
            </a:r>
            <a:r>
              <a:rPr lang="en-US" altLang="ko-KR" sz="2400" dirty="0" smtClean="0">
                <a:solidFill>
                  <a:srgbClr val="0070C0"/>
                </a:solidFill>
              </a:rPr>
              <a:t>(composition)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solidFill>
                  <a:srgbClr val="FF0000"/>
                </a:solidFill>
              </a:rPr>
              <a:t>집약관계</a:t>
            </a:r>
            <a:r>
              <a:rPr lang="en-US" altLang="ko-KR" sz="2800" dirty="0">
                <a:solidFill>
                  <a:srgbClr val="FF0000"/>
                </a:solidFill>
              </a:rPr>
              <a:t>(aggregation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ko-KR" altLang="en-US" sz="2000" dirty="0" smtClean="0"/>
              <a:t>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객체가 다른 객체를 </a:t>
            </a:r>
            <a:r>
              <a:rPr lang="ko-KR" altLang="en-US" sz="2000" dirty="0" err="1" smtClean="0"/>
              <a:t>포함하는것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 smtClean="0"/>
              <a:t>전체를 가리키는 클래스 방향에 빈 마름모 표시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 smtClean="0"/>
              <a:t>전체 객체가 메모리에서 사라진다 해도 부분 객체는 사라지지 않는다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>
                <a:solidFill>
                  <a:srgbClr val="FF0000"/>
                </a:solidFill>
              </a:rPr>
              <a:t>합성관계</a:t>
            </a:r>
            <a:r>
              <a:rPr lang="en-US" altLang="ko-KR" sz="2800" dirty="0">
                <a:solidFill>
                  <a:srgbClr val="FF0000"/>
                </a:solidFill>
              </a:rPr>
              <a:t>(composition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ko-KR" altLang="en-US" sz="2000" dirty="0" smtClean="0"/>
              <a:t>부분 객체가 전체 객체에 속하는 관계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/>
              <a:t>전체를 가리키는 클래스 방향에 </a:t>
            </a:r>
            <a:r>
              <a:rPr lang="ko-KR" altLang="en-US" sz="2000" dirty="0" smtClean="0"/>
              <a:t>채워진 </a:t>
            </a:r>
            <a:r>
              <a:rPr lang="ko-KR" altLang="en-US" sz="2000" dirty="0"/>
              <a:t>마름모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pPr marL="400050" lvl="1" indent="0">
              <a:buNone/>
            </a:pPr>
            <a:r>
              <a:rPr lang="ko-KR" altLang="en-US" sz="2000" dirty="0"/>
              <a:t>전체 객체가 </a:t>
            </a:r>
            <a:r>
              <a:rPr lang="ko-KR" altLang="en-US" sz="2000" dirty="0" smtClean="0"/>
              <a:t>없어지면 부분 </a:t>
            </a:r>
            <a:r>
              <a:rPr lang="ko-KR" altLang="en-US" sz="2000" dirty="0"/>
              <a:t>객체는 </a:t>
            </a:r>
            <a:r>
              <a:rPr lang="ko-KR" altLang="en-US" sz="2000" dirty="0" smtClean="0"/>
              <a:t>없어진다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8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272808" cy="207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4464496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76263"/>
            <a:ext cx="396044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601609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집약관계 예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7953" y="60139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합성관계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9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773015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시스템을 모델로 표현해주는 대표적인 모델링 언어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/>
              <a:t>UML</a:t>
            </a:r>
            <a:r>
              <a:rPr lang="ko-KR" altLang="en-US" sz="2400" dirty="0"/>
              <a:t>이란 </a:t>
            </a:r>
            <a:r>
              <a:rPr lang="en-US" altLang="ko-KR" sz="2400" dirty="0"/>
              <a:t>Unified Modeling Language</a:t>
            </a:r>
            <a:r>
              <a:rPr lang="ko-KR" altLang="en-US" sz="2400" dirty="0"/>
              <a:t>의 약자로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1997</a:t>
            </a:r>
            <a:r>
              <a:rPr lang="ko-KR" altLang="en-US" sz="2400" dirty="0"/>
              <a:t>년 </a:t>
            </a:r>
            <a:r>
              <a:rPr lang="en-US" altLang="ko-KR" sz="2400" dirty="0"/>
              <a:t>OMG(Object Management Group)</a:t>
            </a:r>
            <a:r>
              <a:rPr lang="ko-KR" altLang="en-US" sz="2400" dirty="0"/>
              <a:t>에서 표준으로 채택한 통합모델링언어 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모델을 만드는 표준언어인 것입니다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모델이란 </a:t>
            </a:r>
            <a:r>
              <a:rPr lang="ko-KR" altLang="en-US" sz="2400" dirty="0"/>
              <a:t>것은 어떤 것을 실제로 만들 때 이렇게 만들면 잘 작동할지 미리 검증해 보는 것이며 실제 물건을 만드는 비용보다 비용이 훨씬 적을 경우에 모델을 만들어 설계를 검사합니다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7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0" y="3140968"/>
            <a:ext cx="8229600" cy="85496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3967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사람들과의 의사소통 또는 설계 논의</a:t>
            </a:r>
          </a:p>
          <a:p>
            <a:r>
              <a:rPr lang="ko-KR" altLang="en-US" sz="2000" dirty="0"/>
              <a:t>전체 시스템의 구조 및 클래스의 의존성 파악</a:t>
            </a:r>
          </a:p>
          <a:p>
            <a:r>
              <a:rPr lang="ko-KR" altLang="en-US" sz="2000" dirty="0"/>
              <a:t>유지보수를 위한 설계의 </a:t>
            </a:r>
            <a:r>
              <a:rPr lang="en-US" altLang="ko-KR" sz="2000" dirty="0"/>
              <a:t>back-end </a:t>
            </a:r>
            <a:r>
              <a:rPr lang="ko-KR" altLang="en-US" sz="2000" dirty="0" smtClean="0"/>
              <a:t>문서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00" y="427038"/>
            <a:ext cx="8229600" cy="98573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UML</a:t>
            </a:r>
            <a:r>
              <a:rPr lang="ko-KR" altLang="en-US" dirty="0" smtClean="0"/>
              <a:t>을 사용하는 목적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436510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클래스 다이어그램은 클래스 내부의 정적인 내용이나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클래스 사이의 관계를 표기하는 다이어그램으로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시스템의 일부 또는 전체의 구조를 나타낼 수 있습니다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UML </a:t>
            </a:r>
            <a:r>
              <a:rPr lang="ko-KR" altLang="en-US" sz="2000" dirty="0">
                <a:solidFill>
                  <a:srgbClr val="FF0000"/>
                </a:solidFill>
              </a:rPr>
              <a:t>작성 </a:t>
            </a:r>
            <a:r>
              <a:rPr lang="ko-KR" altLang="en-US" sz="2000" dirty="0" smtClean="0">
                <a:solidFill>
                  <a:srgbClr val="FF0000"/>
                </a:solidFill>
              </a:rPr>
              <a:t>도구   </a:t>
            </a:r>
            <a:r>
              <a:rPr lang="en-US" altLang="ko-KR" sz="2000" u="sng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ko-KR" sz="2000" u="sng" dirty="0">
                <a:solidFill>
                  <a:srgbClr val="FF0000"/>
                </a:solidFill>
                <a:hlinkClick r:id="rId2"/>
              </a:rPr>
              <a:t>://staruml.io/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0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클래스 다이어그램의 요소</a:t>
            </a:r>
            <a:r>
              <a:rPr lang="en-US" altLang="ko-KR" sz="3200" dirty="0"/>
              <a:t>(Element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Class (</a:t>
            </a:r>
            <a:r>
              <a:rPr lang="ko-KR" altLang="en-US" sz="1600" dirty="0"/>
              <a:t>클래스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600" dirty="0"/>
              <a:t>클래스는 보통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compartment(</a:t>
            </a:r>
            <a:r>
              <a:rPr lang="ko-KR" altLang="en-US" sz="1600" dirty="0"/>
              <a:t>구획</a:t>
            </a:r>
            <a:r>
              <a:rPr lang="en-US" altLang="ko-KR" sz="1600" dirty="0"/>
              <a:t>)</a:t>
            </a:r>
            <a:r>
              <a:rPr lang="ko-KR" altLang="en-US" sz="1600" dirty="0"/>
              <a:t>으로 나누어 클래스의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기능을 표기합니다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속성과 기능은 옵션으로 생략이 가능하지만 이름은 필수로 명시해야 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72" y="2852936"/>
            <a:ext cx="7541844" cy="23042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74572" y="5445224"/>
            <a:ext cx="40854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가장 윗부분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이름</a:t>
            </a:r>
            <a:endParaRPr lang="en-US" altLang="ko-KR" sz="1400" dirty="0" smtClean="0"/>
          </a:p>
          <a:p>
            <a:r>
              <a:rPr lang="ko-KR" altLang="en-US" sz="1400" dirty="0" smtClean="0"/>
              <a:t>중간 부분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클래스의 특징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마지막 부분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클래스가 수행하는 책임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885793" y="5324294"/>
            <a:ext cx="3017576" cy="120032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 private       :  -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protected   :  #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       :  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default       :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3"/>
            <a:ext cx="8147248" cy="129614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500" dirty="0"/>
              <a:t>스테레오 타입이란 </a:t>
            </a:r>
            <a:r>
              <a:rPr lang="en-US" altLang="ko-KR" sz="2500" dirty="0"/>
              <a:t>UML</a:t>
            </a:r>
            <a:r>
              <a:rPr lang="ko-KR" altLang="en-US" sz="2500" dirty="0"/>
              <a:t>에서 제공하는 기본 요소 외에 추가적인 확장요소를 나타내는 것으로 </a:t>
            </a:r>
            <a:endParaRPr lang="en-US" altLang="ko-KR" sz="2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500" dirty="0" smtClean="0"/>
              <a:t>쌍 </a:t>
            </a:r>
            <a:r>
              <a:rPr lang="ko-KR" altLang="en-US" sz="2500" dirty="0"/>
              <a:t>꺾쇠와 비슷하게 생긴 </a:t>
            </a:r>
            <a:r>
              <a:rPr lang="ko-KR" altLang="en-US" sz="2500" dirty="0" err="1"/>
              <a:t>길러멧</a:t>
            </a:r>
            <a:r>
              <a:rPr lang="en-US" altLang="ko-KR" sz="2500" dirty="0"/>
              <a:t>(</a:t>
            </a:r>
            <a:r>
              <a:rPr lang="en-US" altLang="ko-KR" sz="2500" dirty="0" err="1"/>
              <a:t>guillemet</a:t>
            </a:r>
            <a:r>
              <a:rPr lang="en-US" altLang="ko-KR" sz="2500" dirty="0"/>
              <a:t>, « ») </a:t>
            </a:r>
            <a:r>
              <a:rPr lang="ko-KR" altLang="en-US" sz="2500" dirty="0"/>
              <a:t>사이에 적습니다</a:t>
            </a:r>
            <a:r>
              <a:rPr lang="en-US" altLang="ko-KR" sz="2500" dirty="0"/>
              <a:t>. </a:t>
            </a:r>
            <a:endParaRPr lang="en-US" altLang="ko-KR" sz="2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500" dirty="0" smtClean="0"/>
              <a:t>아</a:t>
            </a:r>
            <a:r>
              <a:rPr lang="ko-KR" altLang="en-US" sz="2500" dirty="0"/>
              <a:t>래</a:t>
            </a:r>
            <a:r>
              <a:rPr lang="ko-KR" altLang="en-US" sz="2500" dirty="0" smtClean="0"/>
              <a:t>의 </a:t>
            </a:r>
            <a:r>
              <a:rPr lang="ko-KR" altLang="en-US" sz="2500" dirty="0"/>
              <a:t>다이어그램은 인터페이스와 유틸리티 클래스를 표현하고 있으며 필드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메소드</a:t>
            </a:r>
            <a:r>
              <a:rPr lang="ko-KR" altLang="en-US" sz="2500" dirty="0"/>
              <a:t> 밑의 밑줄은 </a:t>
            </a:r>
            <a:r>
              <a:rPr lang="en-US" altLang="ko-KR" sz="2500" dirty="0"/>
              <a:t>static(</a:t>
            </a:r>
            <a:r>
              <a:rPr lang="ko-KR" altLang="en-US" sz="2500" dirty="0"/>
              <a:t>정적</a:t>
            </a:r>
            <a:r>
              <a:rPr lang="en-US" altLang="ko-KR" sz="2500" dirty="0"/>
              <a:t>)</a:t>
            </a:r>
            <a:r>
              <a:rPr lang="ko-KR" altLang="en-US" sz="2500" dirty="0"/>
              <a:t>필드 또는 </a:t>
            </a:r>
            <a:r>
              <a:rPr lang="ko-KR" altLang="en-US" sz="2500" dirty="0" err="1"/>
              <a:t>메서드를</a:t>
            </a:r>
            <a:r>
              <a:rPr lang="en-US" altLang="ko-KR" sz="2500" dirty="0"/>
              <a:t>, {</a:t>
            </a:r>
            <a:r>
              <a:rPr lang="en-US" altLang="ko-KR" sz="2500" dirty="0" err="1"/>
              <a:t>readOnly</a:t>
            </a:r>
            <a:r>
              <a:rPr lang="en-US" altLang="ko-KR" sz="2500" dirty="0"/>
              <a:t>}</a:t>
            </a:r>
            <a:r>
              <a:rPr lang="ko-KR" altLang="en-US" sz="2500" dirty="0"/>
              <a:t>는 </a:t>
            </a:r>
            <a:r>
              <a:rPr lang="en-US" altLang="ko-KR" sz="2500" dirty="0"/>
              <a:t>final </a:t>
            </a:r>
            <a:r>
              <a:rPr lang="ko-KR" altLang="en-US" sz="2500" dirty="0"/>
              <a:t>키워드를 사용하는 상수를 의미합니다</a:t>
            </a:r>
            <a:r>
              <a:rPr lang="en-US" altLang="ko-KR" sz="2500" dirty="0"/>
              <a:t>. </a:t>
            </a:r>
            <a:endParaRPr lang="en-US" altLang="ko-KR" sz="25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500" dirty="0" smtClean="0"/>
              <a:t>스테레오 </a:t>
            </a:r>
            <a:r>
              <a:rPr lang="ko-KR" altLang="en-US" sz="2500" dirty="0"/>
              <a:t>타입으로 많이 사용되는 것은 </a:t>
            </a:r>
            <a:r>
              <a:rPr lang="en-US" altLang="ko-KR" sz="2500" dirty="0"/>
              <a:t>«interface», «utility», «abstract», «enumeration» </a:t>
            </a:r>
            <a:r>
              <a:rPr lang="ko-KR" altLang="en-US" sz="2500" dirty="0"/>
              <a:t>등이 있습니다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5496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3200" dirty="0"/>
              <a:t>Stereo Type (</a:t>
            </a:r>
            <a:r>
              <a:rPr lang="ko-KR" altLang="en-US" sz="3200" dirty="0"/>
              <a:t>스테레오 타입</a:t>
            </a:r>
            <a:r>
              <a:rPr lang="en-US" altLang="ko-KR" sz="32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920880" cy="3686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1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Abstract Class/Method (</a:t>
            </a:r>
            <a:r>
              <a:rPr lang="ko-KR" altLang="en-US" sz="2800" dirty="0"/>
              <a:t>추상 클래스 </a:t>
            </a:r>
            <a:r>
              <a:rPr lang="en-US" altLang="ko-KR" sz="2800" dirty="0"/>
              <a:t>/ </a:t>
            </a:r>
            <a:r>
              <a:rPr lang="ko-KR" altLang="en-US" sz="2800" dirty="0" err="1"/>
              <a:t>메서드</a:t>
            </a:r>
            <a:r>
              <a:rPr lang="en-US" altLang="ko-KR" sz="2800" dirty="0" smtClean="0"/>
              <a:t>)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96" y="5157192"/>
            <a:ext cx="8229600" cy="118499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추상 클래스의 이름과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italic</a:t>
            </a:r>
            <a:r>
              <a:rPr lang="ko-KR" altLang="en-US" dirty="0"/>
              <a:t>체나</a:t>
            </a:r>
            <a:r>
              <a:rPr lang="en-US" altLang="ko-KR" dirty="0"/>
              <a:t>, {abstract}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사용하여 표기합니다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UML </a:t>
            </a:r>
            <a:r>
              <a:rPr lang="ko-KR" altLang="en-US" dirty="0"/>
              <a:t>툴에서는 </a:t>
            </a:r>
            <a:r>
              <a:rPr lang="en-US" altLang="ko-KR" dirty="0"/>
              <a:t>italic</a:t>
            </a:r>
            <a:r>
              <a:rPr lang="ko-KR" altLang="en-US" dirty="0"/>
              <a:t>체로 표기하는 것이 많지만 종이나 칠판에 그릴 때는 힘들게 </a:t>
            </a:r>
            <a:r>
              <a:rPr lang="en-US" altLang="ko-KR" dirty="0"/>
              <a:t>italic</a:t>
            </a:r>
            <a:r>
              <a:rPr lang="ko-KR" altLang="en-US" dirty="0"/>
              <a:t>체로 기울여서 적는 것 보다는 </a:t>
            </a:r>
            <a:r>
              <a:rPr lang="en-US" altLang="ko-KR" dirty="0"/>
              <a:t>{abstract} </a:t>
            </a:r>
            <a:r>
              <a:rPr lang="ko-KR" altLang="en-US" dirty="0" err="1"/>
              <a:t>프로퍼티로</a:t>
            </a:r>
            <a:r>
              <a:rPr lang="ko-KR" altLang="en-US" dirty="0"/>
              <a:t> 표기하는 것이 쉽고 명확할 것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또한 </a:t>
            </a:r>
            <a:r>
              <a:rPr lang="ko-KR" altLang="en-US" dirty="0"/>
              <a:t>공식적인 것은 아니지만 스테레오타입을 사용하여 추상 클래스를 표기하기도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560840" cy="368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41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클래스간의 </a:t>
            </a:r>
            <a:r>
              <a:rPr lang="ko-KR" altLang="en-US" sz="4000" dirty="0" smtClean="0"/>
              <a:t>관계</a:t>
            </a:r>
            <a:endParaRPr lang="ko-KR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064896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3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/>
              <a:t>클래스 다이어그램의 주 목적은 클래스간의 관계를 한눈에 쉽게 보고 의존 관계를 파악하는 것에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그렇기 때문에 클래스 다이어그램에서 가장 중요한 것이 클래스간의 관계입니다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0" y="1412776"/>
            <a:ext cx="7920880" cy="4983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/>
              <a:t>Generalization (</a:t>
            </a:r>
            <a:r>
              <a:rPr lang="ko-KR" altLang="en-US" sz="4000" dirty="0"/>
              <a:t>일반화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2000" dirty="0">
                <a:solidFill>
                  <a:srgbClr val="0070C0"/>
                </a:solidFill>
              </a:rPr>
              <a:t>Generalization</a:t>
            </a:r>
            <a:r>
              <a:rPr lang="ko-KR" altLang="en-US" sz="2000" dirty="0">
                <a:solidFill>
                  <a:srgbClr val="0070C0"/>
                </a:solidFill>
              </a:rPr>
              <a:t>은 슈퍼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부모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r>
              <a:rPr lang="ko-KR" altLang="en-US" sz="2000" dirty="0">
                <a:solidFill>
                  <a:srgbClr val="0070C0"/>
                </a:solidFill>
              </a:rPr>
              <a:t>클래스와 서브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자식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r>
              <a:rPr lang="ko-KR" altLang="en-US" sz="2000" dirty="0">
                <a:solidFill>
                  <a:srgbClr val="0070C0"/>
                </a:solidFill>
              </a:rPr>
              <a:t>클래스간의 </a:t>
            </a:r>
            <a:r>
              <a:rPr lang="en-US" altLang="ko-KR" sz="2000" dirty="0">
                <a:solidFill>
                  <a:srgbClr val="0070C0"/>
                </a:solidFill>
              </a:rPr>
              <a:t>Inheritance(</a:t>
            </a:r>
            <a:r>
              <a:rPr lang="ko-KR" altLang="en-US" sz="2000" dirty="0">
                <a:solidFill>
                  <a:srgbClr val="0070C0"/>
                </a:solidFill>
              </a:rPr>
              <a:t>상속</a:t>
            </a:r>
            <a:r>
              <a:rPr lang="en-US" altLang="ko-KR" sz="2000" dirty="0">
                <a:solidFill>
                  <a:srgbClr val="0070C0"/>
                </a:solidFill>
              </a:rPr>
              <a:t>) </a:t>
            </a:r>
            <a:r>
              <a:rPr lang="ko-KR" altLang="en-US" sz="2000" dirty="0">
                <a:solidFill>
                  <a:srgbClr val="0070C0"/>
                </a:solidFill>
              </a:rPr>
              <a:t>관계를 나타냅니다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00808"/>
            <a:ext cx="7813125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57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438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UML</vt:lpstr>
      <vt:lpstr>UML 이란?</vt:lpstr>
      <vt:lpstr>Class Diagram</vt:lpstr>
      <vt:lpstr>클래스 다이어그램의 요소(Element)</vt:lpstr>
      <vt:lpstr>Stereo Type (스테레오 타입)</vt:lpstr>
      <vt:lpstr>Abstract Class/Method (추상 클래스 / 메서드)</vt:lpstr>
      <vt:lpstr>클래스간의 관계</vt:lpstr>
      <vt:lpstr>클래스 다이어그램의 주 목적은 클래스간의 관계를 한눈에 쉽게 보고 의존 관계를 파악하는 것에 있습니다. 그렇기 때문에 클래스 다이어그램에서 가장 중요한 것이 클래스간의 관계입니다.</vt:lpstr>
      <vt:lpstr>Generalization (일반화) Generalization은 슈퍼(부모)클래스와 서브(자식)클래스간의 Inheritance(상속) 관계를 나타냅니다</vt:lpstr>
      <vt:lpstr>Realization (실체화) Realization은 interface의 spec(명세, 정의)만 있는 메서드를 오버라이딩 하여 실제 기능으로 구현 하는 것을 말합니다.</vt:lpstr>
      <vt:lpstr>Dependency (의존) Dependency는 클래스 다이어그램에서 일반적으로 제일 많이 사용되는 관계로서, 어떤 클래스가 다른 클래스를 참조하는 것을 말합니다.</vt:lpstr>
      <vt:lpstr>Association (연관), Directed Association(방향성 있는 연관) 클래스 다이어그램에서의 Association은 보통 다른 객체의 참조를 가지는 필드를 의미합니다. 아래 클래스 다이어그램은 두 가지 형태의 Association을 나타내고 있습니다.</vt:lpstr>
      <vt:lpstr>PowerPoint 프레젠테이션</vt:lpstr>
      <vt:lpstr>집합관계 집약관계(aggregation),합성관계(composition)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LG</dc:creator>
  <cp:lastModifiedBy>LG</cp:lastModifiedBy>
  <cp:revision>9</cp:revision>
  <dcterms:created xsi:type="dcterms:W3CDTF">2020-10-09T03:04:33Z</dcterms:created>
  <dcterms:modified xsi:type="dcterms:W3CDTF">2020-10-09T12:25:35Z</dcterms:modified>
</cp:coreProperties>
</file>