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90" r:id="rId5"/>
    <p:sldId id="259" r:id="rId6"/>
    <p:sldId id="261" r:id="rId7"/>
    <p:sldId id="263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5" r:id="rId17"/>
    <p:sldId id="276" r:id="rId18"/>
    <p:sldId id="277" r:id="rId19"/>
    <p:sldId id="279" r:id="rId20"/>
    <p:sldId id="280" r:id="rId21"/>
    <p:sldId id="282" r:id="rId22"/>
    <p:sldId id="286" r:id="rId23"/>
    <p:sldId id="284" r:id="rId24"/>
    <p:sldId id="287" r:id="rId25"/>
    <p:sldId id="288" r:id="rId26"/>
    <p:sldId id="281" r:id="rId27"/>
    <p:sldId id="29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1" autoAdjust="0"/>
    <p:restoredTop sz="94658"/>
  </p:normalViewPr>
  <p:slideViewPr>
    <p:cSldViewPr snapToGrid="0" showGuides="1">
      <p:cViewPr varScale="1">
        <p:scale>
          <a:sx n="120" d="100"/>
          <a:sy n="120" d="100"/>
        </p:scale>
        <p:origin x="51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4" d="100"/>
          <a:sy n="74" d="100"/>
        </p:scale>
        <p:origin x="1584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03836A-5E94-4762-A930-C05C345D8839}" type="datetimeFigureOut">
              <a:rPr lang="ko-KR" altLang="en-US" smtClean="0"/>
              <a:t>2025. 5. 7.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039801-3F95-49D8-BE9F-5C2A98DEAC7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0395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52ABD2-786D-B1FD-29C0-84928C6B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ABCDDB2-0CB9-0B3C-629B-4F4053E67B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C33BE3-A21F-16D2-AE28-81CD7ADEB7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associative </a:t>
            </a:r>
            <a:r>
              <a:rPr lang="ko-KR" altLang="en-US" dirty="0"/>
              <a:t>이것도 </a:t>
            </a:r>
            <a:r>
              <a:rPr lang="ko-KR" altLang="en-US" dirty="0" err="1"/>
              <a:t>본인논문이네</a:t>
            </a:r>
            <a:r>
              <a:rPr lang="ko-KR" altLang="en-US" dirty="0"/>
              <a:t> 그리고 이것도 단순화한 가정임</a:t>
            </a:r>
            <a:r>
              <a:rPr lang="en-US" altLang="ko-KR" dirty="0"/>
              <a:t>. </a:t>
            </a:r>
            <a:r>
              <a:rPr lang="ko-KR" altLang="en-US" b="1" i="0" dirty="0">
                <a:solidFill>
                  <a:srgbClr val="E2E2E5"/>
                </a:solidFill>
                <a:effectLst/>
                <a:latin typeface="Google Sans Text"/>
              </a:rPr>
              <a:t>수학적으로 선형 </a:t>
            </a:r>
            <a:r>
              <a:rPr lang="ko-KR" altLang="en-US" b="1" i="0" dirty="0" err="1">
                <a:solidFill>
                  <a:srgbClr val="E2E2E5"/>
                </a:solidFill>
                <a:effectLst/>
                <a:latin typeface="Google Sans Text"/>
              </a:rPr>
              <a:t>어텐션의</a:t>
            </a:r>
            <a:r>
              <a:rPr lang="ko-KR" altLang="en-US" b="1" i="0" dirty="0">
                <a:solidFill>
                  <a:srgbClr val="E2E2E5"/>
                </a:solidFill>
                <a:effectLst/>
                <a:latin typeface="Google Sans Text"/>
              </a:rPr>
              <a:t> 형태가 자연스럽게 도출</a:t>
            </a:r>
            <a:r>
              <a:rPr lang="ko-KR" altLang="en-US" b="0" i="0" dirty="0">
                <a:solidFill>
                  <a:srgbClr val="E2E2E5"/>
                </a:solidFill>
                <a:effectLst/>
                <a:latin typeface="Google Sans Text"/>
              </a:rPr>
              <a:t>되어</a:t>
            </a:r>
            <a:r>
              <a:rPr lang="en-US" altLang="ko-KR" b="0" i="0" dirty="0">
                <a:solidFill>
                  <a:srgbClr val="E2E2E5"/>
                </a:solidFill>
                <a:effectLst/>
                <a:latin typeface="Google Sans Text"/>
              </a:rPr>
              <a:t>,</a:t>
            </a:r>
            <a:r>
              <a:rPr lang="ko-KR" altLang="en-US" b="0" i="0" dirty="0">
                <a:solidFill>
                  <a:srgbClr val="E2E2E5"/>
                </a:solidFill>
                <a:effectLst/>
                <a:latin typeface="Google Sans Text"/>
              </a:rPr>
              <a:t> 선형 </a:t>
            </a:r>
            <a:r>
              <a:rPr lang="ko-KR" altLang="en-US" b="0" i="0" dirty="0" err="1">
                <a:solidFill>
                  <a:srgbClr val="E2E2E5"/>
                </a:solidFill>
                <a:effectLst/>
                <a:latin typeface="Google Sans Text"/>
              </a:rPr>
              <a:t>어텐션의</a:t>
            </a:r>
            <a:r>
              <a:rPr lang="ko-KR" altLang="en-US" b="0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ko-KR" altLang="en-US" b="1" i="0" dirty="0">
                <a:solidFill>
                  <a:srgbClr val="E2E2E5"/>
                </a:solidFill>
                <a:effectLst/>
                <a:latin typeface="Google Sans Text"/>
              </a:rPr>
              <a:t>효율적인 계산 및 학습 기법들을 활용</a:t>
            </a:r>
            <a:r>
              <a:rPr lang="ko-KR" altLang="en-US" b="0" i="0" dirty="0">
                <a:solidFill>
                  <a:srgbClr val="E2E2E5"/>
                </a:solidFill>
                <a:effectLst/>
                <a:latin typeface="Google Sans Text"/>
              </a:rPr>
              <a:t>할 수 있게 되었다</a:t>
            </a:r>
            <a:r>
              <a:rPr lang="en-US" altLang="ko-KR" b="0" i="0" dirty="0">
                <a:solidFill>
                  <a:srgbClr val="E2E2E5"/>
                </a:solidFill>
                <a:effectLst/>
                <a:latin typeface="Google Sans Text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736414-A0DE-58CB-606A-FF9F08ABC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39801-3F95-49D8-BE9F-5C2A98DEAC7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90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BA0A-CF8C-63A5-0BB0-FAB848E3F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DAB40F-C40B-A5E8-7E48-8B992C1E37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C191EA7-E155-5401-3B7C-7EBFAF9D2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“single scalar value as training parameter per head” (</a:t>
            </a:r>
            <a:r>
              <a:rPr lang="en-US" altLang="ko-KR" dirty="0" err="1"/>
              <a:t>Munkhdalai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, 2024, p. 5)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6D034F-771E-5648-4454-F9D9CBE9F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39801-3F95-49D8-BE9F-5C2A98DEAC7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397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06359-B8CE-9640-CE0B-96B715BB2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A692692-CF2E-8139-9DC2-24F57F13DF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C3EC3B-C196-BF0F-00CD-E8354D1E51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0</a:t>
            </a:r>
            <a:r>
              <a:rPr lang="ko-KR" altLang="en-US" dirty="0"/>
              <a:t>인 헤드가 무조건 하나씩 있어서 </a:t>
            </a:r>
            <a:r>
              <a:rPr lang="en-US" altLang="ko-KR" dirty="0"/>
              <a:t>local attention </a:t>
            </a:r>
            <a:r>
              <a:rPr lang="ko-KR" altLang="en-US" dirty="0"/>
              <a:t>값이 끝까지 전달됨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873344-0232-D545-CE68-ED7B9A24FF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39801-3F95-49D8-BE9F-5C2A98DEAC7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93410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59E83-4469-9BDD-3DCF-ECDADD09B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DD136D4-1E34-B67A-1E47-05B631FF9C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D1671B5-43D2-3576-FE4E-DA784CF8C1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0</a:t>
            </a:r>
            <a:r>
              <a:rPr lang="ko-KR" altLang="en-US" dirty="0"/>
              <a:t>인 헤드가 무조건 하나씩 있어서 </a:t>
            </a:r>
            <a:r>
              <a:rPr lang="en-US" altLang="ko-KR" dirty="0"/>
              <a:t>local attention </a:t>
            </a:r>
            <a:r>
              <a:rPr lang="ko-KR" altLang="en-US" dirty="0"/>
              <a:t>값이 끝까지 전달됨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CA5628-1F9A-DF44-42BF-CEDF976FD5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39801-3F95-49D8-BE9F-5C2A98DEAC7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718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E70AA-BA12-A635-8BD3-67013841D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4DFDDE-845D-9DB8-BD94-2DC799EB17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D8CDF91-47B7-099D-6E96-16A93D198E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아마도 </a:t>
            </a:r>
            <a:r>
              <a:rPr lang="en-US" altLang="ko-KR" dirty="0"/>
              <a:t>llama</a:t>
            </a:r>
            <a:r>
              <a:rPr lang="ko-KR" altLang="en-US" dirty="0"/>
              <a:t>로 추측된다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Gemma</a:t>
            </a:r>
            <a:r>
              <a:rPr lang="ko-KR" altLang="en-US" dirty="0"/>
              <a:t>는 </a:t>
            </a:r>
            <a:r>
              <a:rPr lang="en-US" altLang="ko-KR" dirty="0"/>
              <a:t>9B</a:t>
            </a:r>
            <a:r>
              <a:rPr lang="ko-KR" altLang="en-US" dirty="0"/>
              <a:t>라서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EE93A7-D0B6-A071-64BD-691B15CEB3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39801-3F95-49D8-BE9F-5C2A98DEAC7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74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BAF20-4092-4DA9-D141-34A34F5CE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90C2E79-712B-7803-A042-6C37BB5834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DBBF35-5585-C986-767D-703247F03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아마도 </a:t>
            </a:r>
            <a:r>
              <a:rPr lang="en-US" altLang="ko-KR" dirty="0"/>
              <a:t>llama</a:t>
            </a:r>
            <a:r>
              <a:rPr lang="ko-KR" altLang="en-US" dirty="0"/>
              <a:t>로 추측된다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Gemma</a:t>
            </a:r>
            <a:r>
              <a:rPr lang="ko-KR" altLang="en-US" dirty="0"/>
              <a:t>는 </a:t>
            </a:r>
            <a:r>
              <a:rPr lang="en-US" altLang="ko-KR" dirty="0"/>
              <a:t>9B</a:t>
            </a:r>
            <a:r>
              <a:rPr lang="ko-KR" altLang="en-US" dirty="0"/>
              <a:t>라서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68DC98-BF42-DE56-ADC4-E454734718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39801-3F95-49D8-BE9F-5C2A98DEAC7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5299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E58FC-3D45-464D-C2DE-63836EFD4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CD74A0-2BE9-E1CF-BF97-D92C0E12A1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DA10F3-1C01-1A3E-8F51-1128EED237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보면 전 중 후 인데</a:t>
            </a:r>
            <a:r>
              <a:rPr lang="en-US" altLang="ko-KR" dirty="0"/>
              <a:t>, </a:t>
            </a:r>
            <a:r>
              <a:rPr lang="ko-KR" altLang="en-US" dirty="0"/>
              <a:t>후에 있는걸 </a:t>
            </a:r>
            <a:r>
              <a:rPr lang="ko-KR" altLang="en-US" dirty="0" err="1"/>
              <a:t>잘한다는거는</a:t>
            </a:r>
            <a:r>
              <a:rPr lang="ko-KR" altLang="en-US" dirty="0"/>
              <a:t> 로컬 </a:t>
            </a:r>
            <a:r>
              <a:rPr lang="ko-KR" altLang="en-US" dirty="0" err="1"/>
              <a:t>어텐션</a:t>
            </a:r>
            <a:r>
              <a:rPr lang="ko-KR" altLang="en-US" dirty="0"/>
              <a:t> </a:t>
            </a:r>
            <a:r>
              <a:rPr lang="ko-KR" altLang="en-US" dirty="0" err="1"/>
              <a:t>하는건</a:t>
            </a:r>
            <a:r>
              <a:rPr lang="ko-KR" altLang="en-US" dirty="0"/>
              <a:t> 다 </a:t>
            </a:r>
            <a:r>
              <a:rPr lang="ko-KR" altLang="en-US" dirty="0" err="1"/>
              <a:t>찾는다는거다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훈련 후에는 메모리에 </a:t>
            </a:r>
            <a:r>
              <a:rPr lang="ko-KR" altLang="en-US" dirty="0" err="1"/>
              <a:t>있는것도</a:t>
            </a:r>
            <a:r>
              <a:rPr lang="ko-KR" altLang="en-US" dirty="0"/>
              <a:t> 잘 찾더라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34F83F-6D9C-05A0-403F-70A94EE329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39801-3F95-49D8-BE9F-5C2A98DEAC7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494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67573-D6E6-8762-9DCA-31CA0B462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4BB345-522B-7E89-BBB5-085E731F79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8D28E08-8AB5-4B24-384F-FE7264CE8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아마도 </a:t>
            </a:r>
            <a:r>
              <a:rPr lang="en-US" altLang="ko-KR" dirty="0"/>
              <a:t>llama</a:t>
            </a:r>
            <a:r>
              <a:rPr lang="ko-KR" altLang="en-US" dirty="0"/>
              <a:t>로 추측된다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Gemma</a:t>
            </a:r>
            <a:r>
              <a:rPr lang="ko-KR" altLang="en-US" dirty="0"/>
              <a:t>는 </a:t>
            </a:r>
            <a:r>
              <a:rPr lang="en-US" altLang="ko-KR" dirty="0"/>
              <a:t>9B</a:t>
            </a:r>
            <a:r>
              <a:rPr lang="ko-KR" altLang="en-US" dirty="0"/>
              <a:t>라서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273A9A-7CA1-ED29-7B74-9DF0973952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39801-3F95-49D8-BE9F-5C2A98DEAC7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10044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D072E-B88C-6ADF-E93B-69D13BBA8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0C0A9E-F9EB-224D-03ED-7864C772FA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FAEFF2-48AA-E5C5-FFE1-184AFE48D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아마도 </a:t>
            </a:r>
            <a:r>
              <a:rPr lang="en-US" altLang="ko-KR" dirty="0"/>
              <a:t>llama</a:t>
            </a:r>
            <a:r>
              <a:rPr lang="ko-KR" altLang="en-US" dirty="0"/>
              <a:t>로 추측된다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Gemma</a:t>
            </a:r>
            <a:r>
              <a:rPr lang="ko-KR" altLang="en-US" dirty="0"/>
              <a:t>는 </a:t>
            </a:r>
            <a:r>
              <a:rPr lang="en-US" altLang="ko-KR" dirty="0"/>
              <a:t>9B</a:t>
            </a:r>
            <a:r>
              <a:rPr lang="ko-KR" altLang="en-US" dirty="0"/>
              <a:t>라서</a:t>
            </a: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achieves a new SOTA on </a:t>
            </a:r>
            <a:r>
              <a:rPr lang="en-US" altLang="ko-KR" dirty="0" err="1"/>
              <a:t>BookSum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9264DA-03B6-06FF-A879-70C2719A3B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39801-3F95-49D8-BE9F-5C2A98DEAC7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9387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FC612-8E92-AEA2-C731-EE3EA235D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0B583DA-CE5A-C88D-C819-BD41A4BC4F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7A038F-A87E-2879-20A1-DC48FA4E4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메모리 시스템은 중요하고 </a:t>
            </a:r>
            <a:r>
              <a:rPr lang="en-US" altLang="ko-KR" dirty="0"/>
              <a:t>attention </a:t>
            </a:r>
            <a:r>
              <a:rPr lang="ko-KR" altLang="en-US" dirty="0"/>
              <a:t>관점에서 통합이 필요할 수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긴 컨텍스트 시스템은 일반화 능력에 대한 증명 또한 필요하다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56F528-D0CB-FAC9-9779-A5DE3D67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39801-3F95-49D8-BE9F-5C2A98DEAC7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59676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811D1-C213-2D73-DCB6-164A29F2B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0CEE60-0F29-FE6E-A40E-7B702B47E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175013-98F5-C4CA-58C4-FD35FAE9F1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리니어 </a:t>
            </a:r>
            <a:r>
              <a:rPr lang="ko-KR" altLang="en-US" dirty="0" err="1"/>
              <a:t>어텐션은</a:t>
            </a:r>
            <a:r>
              <a:rPr lang="ko-KR" altLang="en-US" dirty="0"/>
              <a:t> 여전히 증명 중이다</a:t>
            </a:r>
            <a:r>
              <a:rPr lang="en-US" altLang="ko-KR" dirty="0"/>
              <a:t>. </a:t>
            </a:r>
            <a:r>
              <a:rPr lang="ko-KR" altLang="en-US" dirty="0"/>
              <a:t>저 비선형성이 커널을 사용해서 선형화 될 </a:t>
            </a:r>
            <a:r>
              <a:rPr lang="ko-KR" altLang="en-US" dirty="0" err="1"/>
              <a:t>수있는게</a:t>
            </a:r>
            <a:r>
              <a:rPr lang="ko-KR" altLang="en-US" dirty="0"/>
              <a:t> 맞는가</a:t>
            </a:r>
            <a:r>
              <a:rPr lang="en-US" altLang="ko-KR" dirty="0"/>
              <a:t>? </a:t>
            </a:r>
            <a:r>
              <a:rPr lang="ko-KR" altLang="en-US" dirty="0"/>
              <a:t>실제 상황에 쓰일 수 있는가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이러한 정보 압축이 </a:t>
            </a:r>
            <a:r>
              <a:rPr lang="ko-KR" altLang="en-US" dirty="0" err="1"/>
              <a:t>멀티모달에도</a:t>
            </a:r>
            <a:r>
              <a:rPr lang="ko-KR" altLang="en-US" dirty="0"/>
              <a:t> 사용될 수 있는가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기억 저장이 선형적인 것이 단점이 될 수도 있다</a:t>
            </a:r>
            <a:r>
              <a:rPr lang="en-US" altLang="ko-KR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5E90DF-F098-0A98-10BB-EB4288F9A2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39801-3F95-49D8-BE9F-5C2A98DEAC7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881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0D883-5541-93B5-E4FF-5FC77E5BF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C7E9A2D-FCCC-69C4-063A-78E978891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67EAFB-9095-0512-5F43-1842774EA3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EF6EE-6CFA-B954-B9D2-CFAB42DBE3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39801-3F95-49D8-BE9F-5C2A98DEAC7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9236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E5523-626B-E330-7DBB-2556FEB11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7C503C-28FF-FF71-38F2-CC78FB34C6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A9A235-7263-EC02-5480-B73E4FBC7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associative </a:t>
            </a:r>
            <a:r>
              <a:rPr lang="ko-KR" altLang="en-US" dirty="0"/>
              <a:t>이것도 </a:t>
            </a:r>
            <a:r>
              <a:rPr lang="ko-KR" altLang="en-US" dirty="0" err="1"/>
              <a:t>본인논문이네</a:t>
            </a:r>
            <a:r>
              <a:rPr lang="ko-KR" altLang="en-US" dirty="0"/>
              <a:t> 그리고 이것도 단순화한 가정임</a:t>
            </a:r>
            <a:r>
              <a:rPr lang="en-US" altLang="ko-KR" dirty="0"/>
              <a:t>. </a:t>
            </a:r>
            <a:r>
              <a:rPr lang="ko-KR" altLang="en-US" dirty="0"/>
              <a:t>외적을 사용해서 모든 </a:t>
            </a:r>
            <a:r>
              <a:rPr lang="ko-KR" altLang="en-US" dirty="0" err="1"/>
              <a:t>데이터들간의</a:t>
            </a:r>
            <a:r>
              <a:rPr lang="ko-KR" altLang="en-US" dirty="0"/>
              <a:t> 관계를 계산하게 되었고</a:t>
            </a:r>
            <a:r>
              <a:rPr lang="en-US" altLang="ko-KR" dirty="0"/>
              <a:t>, </a:t>
            </a:r>
            <a:r>
              <a:rPr lang="ko-KR" altLang="en-US" dirty="0"/>
              <a:t>이를 바탕으로 쿼리를 </a:t>
            </a:r>
            <a:r>
              <a:rPr lang="ko-KR" altLang="en-US" dirty="0" err="1"/>
              <a:t>내적하면</a:t>
            </a:r>
            <a:r>
              <a:rPr lang="en-US" altLang="ko-KR" dirty="0"/>
              <a:t>, </a:t>
            </a:r>
            <a:r>
              <a:rPr lang="ko-KR" altLang="en-US" dirty="0" err="1"/>
              <a:t>어텐션처럼</a:t>
            </a:r>
            <a:r>
              <a:rPr lang="ko-KR" altLang="en-US" dirty="0"/>
              <a:t> 보일 수 있다</a:t>
            </a:r>
            <a:r>
              <a:rPr lang="en-US" altLang="ko-KR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1" i="0" dirty="0">
                <a:solidFill>
                  <a:srgbClr val="E2E2E5"/>
                </a:solidFill>
                <a:effectLst/>
                <a:latin typeface="Google Sans Text"/>
              </a:rPr>
              <a:t>수학적으로 선형 </a:t>
            </a:r>
            <a:r>
              <a:rPr lang="ko-KR" altLang="en-US" b="1" i="0" dirty="0" err="1">
                <a:solidFill>
                  <a:srgbClr val="E2E2E5"/>
                </a:solidFill>
                <a:effectLst/>
                <a:latin typeface="Google Sans Text"/>
              </a:rPr>
              <a:t>어텐션의</a:t>
            </a:r>
            <a:r>
              <a:rPr lang="ko-KR" altLang="en-US" b="1" i="0" dirty="0">
                <a:solidFill>
                  <a:srgbClr val="E2E2E5"/>
                </a:solidFill>
                <a:effectLst/>
                <a:latin typeface="Google Sans Text"/>
              </a:rPr>
              <a:t> 형태가 자연스럽게 도출</a:t>
            </a:r>
            <a:r>
              <a:rPr lang="ko-KR" altLang="en-US" b="0" i="0" dirty="0">
                <a:solidFill>
                  <a:srgbClr val="E2E2E5"/>
                </a:solidFill>
                <a:effectLst/>
                <a:latin typeface="Google Sans Text"/>
              </a:rPr>
              <a:t>되어</a:t>
            </a:r>
            <a:r>
              <a:rPr lang="en-US" altLang="ko-KR" b="0" i="0" dirty="0">
                <a:solidFill>
                  <a:srgbClr val="E2E2E5"/>
                </a:solidFill>
                <a:effectLst/>
                <a:latin typeface="Google Sans Text"/>
              </a:rPr>
              <a:t>,</a:t>
            </a:r>
            <a:r>
              <a:rPr lang="ko-KR" altLang="en-US" b="0" i="0" dirty="0">
                <a:solidFill>
                  <a:srgbClr val="E2E2E5"/>
                </a:solidFill>
                <a:effectLst/>
                <a:latin typeface="Google Sans Text"/>
              </a:rPr>
              <a:t> 선형 </a:t>
            </a:r>
            <a:r>
              <a:rPr lang="ko-KR" altLang="en-US" b="0" i="0" dirty="0" err="1">
                <a:solidFill>
                  <a:srgbClr val="E2E2E5"/>
                </a:solidFill>
                <a:effectLst/>
                <a:latin typeface="Google Sans Text"/>
              </a:rPr>
              <a:t>어텐션의</a:t>
            </a:r>
            <a:r>
              <a:rPr lang="ko-KR" altLang="en-US" b="0" i="0" dirty="0">
                <a:solidFill>
                  <a:srgbClr val="E2E2E5"/>
                </a:solidFill>
                <a:effectLst/>
                <a:latin typeface="Google Sans Text"/>
              </a:rPr>
              <a:t> </a:t>
            </a:r>
            <a:r>
              <a:rPr lang="ko-KR" altLang="en-US" b="1" i="0" dirty="0">
                <a:solidFill>
                  <a:srgbClr val="E2E2E5"/>
                </a:solidFill>
                <a:effectLst/>
                <a:latin typeface="Google Sans Text"/>
              </a:rPr>
              <a:t>효율적인 계산 및 학습 기법들을 활용</a:t>
            </a:r>
            <a:r>
              <a:rPr lang="ko-KR" altLang="en-US" b="0" i="0" dirty="0">
                <a:solidFill>
                  <a:srgbClr val="E2E2E5"/>
                </a:solidFill>
                <a:effectLst/>
                <a:latin typeface="Google Sans Text"/>
              </a:rPr>
              <a:t>할 수 있게 되었다</a:t>
            </a:r>
            <a:r>
              <a:rPr lang="en-US" altLang="ko-KR" b="0" i="0" dirty="0">
                <a:solidFill>
                  <a:srgbClr val="E2E2E5"/>
                </a:solidFill>
                <a:effectLst/>
                <a:latin typeface="Google Sans Text"/>
              </a:rPr>
              <a:t>. </a:t>
            </a:r>
            <a:r>
              <a:rPr lang="ko-KR" altLang="en-US" b="0" i="0" dirty="0">
                <a:solidFill>
                  <a:srgbClr val="E2E2E5"/>
                </a:solidFill>
                <a:effectLst/>
                <a:latin typeface="Google Sans Text"/>
              </a:rPr>
              <a:t>근데 실제론 반대일듯</a:t>
            </a:r>
            <a:endParaRPr lang="en-US" altLang="ko-KR" b="0" i="0" dirty="0">
              <a:solidFill>
                <a:srgbClr val="E2E2E5"/>
              </a:solidFill>
              <a:effectLst/>
              <a:latin typeface="Google Sans Text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EEB164-71F2-4351-8BA2-EF5FBE003D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39801-3F95-49D8-BE9F-5C2A98DEAC7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8840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D382F-A918-F297-7D6A-32E0D1104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4AF45F-CD6F-7689-21B1-E38C66D8A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286BEC-C1E4-3EE2-2D5F-AF8A1AA38E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“The delta rule attempts a slightly improved memory update by first retrieving existing value entries and subtracting them from the new values before applying the associative bindings as new update.” (</a:t>
            </a:r>
            <a:r>
              <a:rPr lang="en-US" altLang="ko-KR" dirty="0" err="1"/>
              <a:t>Munkhdalai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, 2024, p. 5)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773060-7BE6-1503-8B57-D8C7A54853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39801-3F95-49D8-BE9F-5C2A98DEAC7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5044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8C47B-C632-A41E-9138-DECD8E1A8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AC5EA8F-4C04-9507-2027-4F1558815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919CAA0-3496-CA89-D808-3E1268A38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“single scalar value as training parameter per head” (</a:t>
            </a:r>
            <a:r>
              <a:rPr lang="en-US" altLang="ko-KR" dirty="0" err="1"/>
              <a:t>Munkhdalai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, 2024, p. 5)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ECFFD2-569F-D4E6-8399-EF4C282FB8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39801-3F95-49D8-BE9F-5C2A98DEAC7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458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765F5-7A4E-85E8-1BD0-0819EA91E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AE30A5-4FA8-5D96-E4F9-5D8E34EB4E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0E50BC4-EF09-86F5-3A54-8F2B8C420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“single scalar value as training parameter per head” (</a:t>
            </a:r>
            <a:r>
              <a:rPr lang="en-US" altLang="ko-KR" dirty="0" err="1"/>
              <a:t>Munkhdalai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, 2024, p. 5)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56CDD2-7EFC-C162-8A5D-D9FA19E211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39801-3F95-49D8-BE9F-5C2A98DEAC7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9500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E63AF-2B6A-D154-AA50-F1E2F5B0C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1ADA68-9AE8-8AF8-614A-F06FAB74BB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9731CD4-A78D-802C-8490-6C708AF02E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to store only global contextual information in the long-term memory. Don’t use PE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0B11D9-18F9-1E49-121A-4F5FF3699A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39801-3F95-49D8-BE9F-5C2A98DEAC7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265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600D7-0215-AF14-4B34-32ED4C97D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FCB933-A1CC-E90D-B13F-B8B9A5C6AC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EB3C72-353D-518E-A054-4337F389B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정보를 효과적으로 검색할 수 있는가</a:t>
            </a:r>
            <a:r>
              <a:rPr lang="en-US" altLang="ko-KR" dirty="0"/>
              <a:t>?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정말 잘 읽고 처리할 수 있는가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747A58-EA34-1C4E-500C-284103EE1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39801-3F95-49D8-BE9F-5C2A98DEAC7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276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07FF2-874A-F9BF-68E6-6DBEF43EC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81B5C7-728F-41B3-DF14-690EAC03E1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75543B-83BE-ACB0-7C34-E685875BD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“single scalar value as training parameter per head” (</a:t>
            </a:r>
            <a:r>
              <a:rPr lang="en-US" altLang="ko-KR" dirty="0" err="1"/>
              <a:t>Munkhdalai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, 2024, p. 5)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4EFBE0-A107-A357-67CF-52A1C94F88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039801-3F95-49D8-BE9F-5C2A98DEAC7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806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7262C-DB98-53E6-C1E8-DA39115A1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1DF7CF-4729-CDD5-47E7-EEF0DECDE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B22C6-E5B2-B46B-3A0C-718CABB7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E17-4CB2-4404-932F-05734C5D7496}" type="datetimeFigureOut">
              <a:rPr lang="ko-KR" altLang="en-US" smtClean="0"/>
              <a:t>2025. 5. 7.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1DD6EE-8E6C-57A4-5A10-02EE72B0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6ABAC-B660-15E5-C01F-88698DACE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739D-9F7E-4955-A9AC-94180D416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5646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A128A-C7D8-5B76-FF37-AB9C049F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47C2A2-E7FC-637A-47CF-F74F063B1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E906D3-8DC0-6138-99AB-5456DF0D9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E17-4CB2-4404-932F-05734C5D7496}" type="datetimeFigureOut">
              <a:rPr lang="ko-KR" altLang="en-US" smtClean="0"/>
              <a:t>2025. 5. 7.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F15297-3285-EB69-D22D-BC6D402E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400C22-A6F9-0B03-E72E-8C97B94C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739D-9F7E-4955-A9AC-94180D416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3582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C1436F-79FB-414C-B736-724BE4D75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654826-1AD8-EF0B-6F18-149A23054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A7A2E7-E064-6E6E-7F8F-0124CC56E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E17-4CB2-4404-932F-05734C5D7496}" type="datetimeFigureOut">
              <a:rPr lang="ko-KR" altLang="en-US" smtClean="0"/>
              <a:t>2025. 5. 7.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54C615-B9D1-499B-B7E5-9788CE572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3AB8E4-5982-0AAC-2BC1-3ECC4DC0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739D-9F7E-4955-A9AC-94180D416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589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DC6667-7D1E-1634-69EC-CF8B7C81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D9EAFF-BCC4-8DB9-5A9E-B378D1F61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E9AE8-9DD9-0C7F-984A-FDBAAD02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E17-4CB2-4404-932F-05734C5D7496}" type="datetimeFigureOut">
              <a:rPr lang="ko-KR" altLang="en-US" smtClean="0"/>
              <a:t>2025. 5. 7.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59A19A-B097-0253-04B2-4DBDF526B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A7A06A-08DE-BF8C-A1F5-959F37D4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739D-9F7E-4955-A9AC-94180D416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5214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24136-E05E-0408-AFDC-468CA199C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37BD24-F5AD-F0E6-35B0-E944C3DA4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4A5A9-8D68-BDD2-3684-025040F55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E17-4CB2-4404-932F-05734C5D7496}" type="datetimeFigureOut">
              <a:rPr lang="ko-KR" altLang="en-US" smtClean="0"/>
              <a:t>2025. 5. 7.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14F651-1E55-3680-8F18-5ECEBB25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A267EE-EDAF-66D0-7436-8BF7955F8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739D-9F7E-4955-A9AC-94180D416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3049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B54D3E-5E97-2F37-FC72-5CA77AC0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D26889-C63D-DE32-A39F-29769816A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4CE468D-B988-336F-3717-24266587A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D46739-4233-7B4C-53EB-11C33FEBF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E17-4CB2-4404-932F-05734C5D7496}" type="datetimeFigureOut">
              <a:rPr lang="ko-KR" altLang="en-US" smtClean="0"/>
              <a:t>2025. 5. 7.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9FB15D-B51C-FFDC-214F-A319FB04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5D35132-E3A4-8185-3C5C-B846DE68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739D-9F7E-4955-A9AC-94180D416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4649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540C0F-5514-A24C-569B-ED04BAB35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794A11-425E-3F22-3A49-F0ED413A2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2EB577-584E-F093-E111-2B0CCC71FE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FDE288-39C6-366B-10CF-237C904C4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CFA660-F9BE-BF1F-F68C-8CCDC6D032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437BAAD-F913-BA06-32DB-9388B8B71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E17-4CB2-4404-932F-05734C5D7496}" type="datetimeFigureOut">
              <a:rPr lang="ko-KR" altLang="en-US" smtClean="0"/>
              <a:t>2025. 5. 7.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82A948-68B1-AF63-5F4E-F7A1640A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1FDC9C-5A74-B187-5105-8B2356F0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739D-9F7E-4955-A9AC-94180D416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180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43E5B-292D-AE5D-FD4A-B84433BD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081106-2B24-D1B1-A06E-4D70C20E0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E17-4CB2-4404-932F-05734C5D7496}" type="datetimeFigureOut">
              <a:rPr lang="ko-KR" altLang="en-US" smtClean="0"/>
              <a:t>2025. 5. 7.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8A20E31-A16E-4B2A-4EEF-8618187D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AF170B-718F-00CA-38EA-A97DEBAC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739D-9F7E-4955-A9AC-94180D416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082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F54AD2-9673-FA1C-B5A7-04183149B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E17-4CB2-4404-932F-05734C5D7496}" type="datetimeFigureOut">
              <a:rPr lang="ko-KR" altLang="en-US" smtClean="0"/>
              <a:t>2025. 5. 7.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F70461-0333-10B3-E246-F9AD93BE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D35927-4CA5-4E90-1C3D-6F5EB8173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739D-9F7E-4955-A9AC-94180D416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113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66885-C8A9-4FE9-FF4E-33C5C4AC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6558C3-D48C-3F4A-F634-31B533B59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F59A07-7E42-E958-E676-1E74462D8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AAE4EA-E914-8554-2F84-E7576E9BF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E17-4CB2-4404-932F-05734C5D7496}" type="datetimeFigureOut">
              <a:rPr lang="ko-KR" altLang="en-US" smtClean="0"/>
              <a:t>2025. 5. 7.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B4A3BB-FF34-4C6D-E85C-9B349EF40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594605-F363-1EBA-600A-DCD61F9E5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739D-9F7E-4955-A9AC-94180D416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243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A7EA6-BDB1-21FC-6249-BDEDE554E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3344B75-C593-63C3-CD95-8C5952FB28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DE57CC-5553-FE37-DC57-EA8FD63A8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43C899-2578-809C-49FE-3DD47EFF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94E17-4CB2-4404-932F-05734C5D7496}" type="datetimeFigureOut">
              <a:rPr lang="ko-KR" altLang="en-US" smtClean="0"/>
              <a:t>2025. 5. 7.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5E522A-4E70-F62A-05F2-000686128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CAF5EF-7730-A3DC-ABEF-1F8BB52C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C739D-9F7E-4955-A9AC-94180D416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70095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5DD12F-063D-BCBE-E0B6-86817076C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805FC8-0D92-5048-8221-5064C5EEF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B55F65-7682-029D-B94C-28EB11948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094E17-4CB2-4404-932F-05734C5D7496}" type="datetimeFigureOut">
              <a:rPr lang="ko-KR" altLang="en-US" smtClean="0"/>
              <a:t>2025. 5. 7.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06B8AF-B1F0-4B66-7D68-E1DE23079D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AE6C86-9C91-015E-283F-4752EE3DF7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1C739D-9F7E-4955-A9AC-94180D416C6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8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A6AF6-3BD7-A66C-C8A5-010F928BA0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/>
              <a:t>Leave No Context Behind: Efficient Infinite Context Transformers with Infini-attention</a:t>
            </a:r>
            <a:endParaRPr lang="ko-KR" altLang="en-US" sz="28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F64D49-CBEB-5578-6D96-9097589FD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l-NL" altLang="ko-KR" sz="2000" dirty="0"/>
              <a:t>Tsendsuren Munkhdalai, Manaal Faruqui and Siddharth Gopal</a:t>
            </a:r>
          </a:p>
          <a:p>
            <a:r>
              <a:rPr lang="nl-NL" altLang="ko-KR" sz="2000" dirty="0"/>
              <a:t>Google</a:t>
            </a:r>
          </a:p>
          <a:p>
            <a:endParaRPr lang="nl-NL" altLang="ko-KR" sz="2000" dirty="0"/>
          </a:p>
          <a:p>
            <a:r>
              <a:rPr lang="en-US" altLang="ko-KR" sz="2000" dirty="0"/>
              <a:t>Boo </a:t>
            </a:r>
            <a:r>
              <a:rPr lang="en-US" altLang="ko-KR" sz="2000" dirty="0" err="1"/>
              <a:t>Minseong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9968855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E3418-E9AA-4B45-C109-F49EC0BF4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206F3-A2E2-E9AE-CB74-DD8A74F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E95D53-DA12-C847-75B5-838D29159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4645"/>
          </a:xfrm>
        </p:spPr>
        <p:txBody>
          <a:bodyPr>
            <a:normAutofit/>
          </a:bodyPr>
          <a:lstStyle/>
          <a:p>
            <a:pPr algn="l"/>
            <a:r>
              <a:rPr lang="en-US" altLang="ko-KR" sz="3200" b="1" u="none" strike="noStrike" baseline="0" dirty="0"/>
              <a:t>Memory retrieval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0C63BBE-BC9E-BC52-7C85-9D9131016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467" y="2808166"/>
            <a:ext cx="4763858" cy="15259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내용 개체 틀 2">
                <a:extLst>
                  <a:ext uri="{FF2B5EF4-FFF2-40B4-BE49-F238E27FC236}">
                    <a16:creationId xmlns:a16="http://schemas.microsoft.com/office/drawing/2014/main" id="{FCFC4497-C04B-5061-01CC-CC7FB8E68E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18891" y="5244965"/>
                <a:ext cx="10918065" cy="8746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ko-KR" sz="1800" dirty="0"/>
                  <a:t>Q : query, </a:t>
                </a:r>
                <a14:m>
                  <m:oMath xmlns:m="http://schemas.openxmlformats.org/officeDocument/2006/math">
                    <m:r>
                      <a:rPr lang="ko-KR" altLang="en-US" sz="1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800" dirty="0"/>
                  <a:t>: non linear activation(elu+1) , M : memory , z : normalization term </a:t>
                </a:r>
              </a:p>
            </p:txBody>
          </p:sp>
        </mc:Choice>
        <mc:Fallback xmlns="">
          <p:sp>
            <p:nvSpPr>
              <p:cNvPr id="11" name="내용 개체 틀 2">
                <a:extLst>
                  <a:ext uri="{FF2B5EF4-FFF2-40B4-BE49-F238E27FC236}">
                    <a16:creationId xmlns:a16="http://schemas.microsoft.com/office/drawing/2014/main" id="{FCFC4497-C04B-5061-01CC-CC7FB8E68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91" y="5244965"/>
                <a:ext cx="10918065" cy="874645"/>
              </a:xfrm>
              <a:prstGeom prst="rect">
                <a:avLst/>
              </a:prstGeom>
              <a:blipFill>
                <a:blip r:embed="rId4"/>
                <a:stretch>
                  <a:fillRect l="-447" t="-62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8365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B123A-0E80-6C90-90EF-6795800AF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85DF3-FDC5-86EB-A2F0-38A120D12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9D686-AEE7-8893-237D-A5F707BA7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b="1" u="none" strike="noStrike" baseline="0" dirty="0"/>
              <a:t>Memory update(Linear)</a:t>
            </a:r>
          </a:p>
          <a:p>
            <a:pPr algn="l"/>
            <a:endParaRPr lang="en-US" altLang="ko-KR" sz="3200" b="1" u="none" strike="noStrike" baseline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0A910A-842C-51E4-6FF9-BEA395A6F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759" y="2416140"/>
            <a:ext cx="7109017" cy="145482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7AACAAF-A606-4AAD-0F06-661944A92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440" y="4408334"/>
            <a:ext cx="4739640" cy="150256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E1CD59A-2D5D-510B-E196-65E5140CA7EC}"/>
              </a:ext>
            </a:extLst>
          </p:cNvPr>
          <p:cNvSpPr/>
          <p:nvPr/>
        </p:nvSpPr>
        <p:spPr>
          <a:xfrm>
            <a:off x="5592491" y="2465342"/>
            <a:ext cx="2647213" cy="148526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26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CA7FF-3F3C-695E-7849-B4AFC40BE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98D22-C16B-2AE8-24C3-34AA6EDBD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37755E-EFFD-E7D7-868D-D030A8946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b="1" u="none" strike="noStrike" baseline="0" dirty="0"/>
              <a:t>Memory update(Linear +Delta)</a:t>
            </a:r>
          </a:p>
          <a:p>
            <a:pPr algn="l"/>
            <a:endParaRPr lang="en-US" altLang="ko-KR" sz="3200" b="1" u="none" strike="noStrike" baseline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FC9D5C-90A7-1E73-DDAE-B545957D5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65" y="2563213"/>
            <a:ext cx="10711992" cy="2151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405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92977-889A-C6A0-27BD-F992EC36E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6E7158-CAC5-CFE8-654E-2F5A2845D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508167-33B3-E897-FA63-B9C8758A7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b="1" u="none" strike="noStrike" baseline="0" dirty="0"/>
              <a:t>Long-term context injection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FDE529-6484-0BF1-C661-78A2A9F62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240" y="2898694"/>
            <a:ext cx="9317012" cy="5820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8A9F865-12EE-C995-6A11-8CFA9A62C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9990" y="4210663"/>
            <a:ext cx="4133156" cy="96339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693AFBD-82CC-CD8F-3F68-5A5B617B6BF7}"/>
              </a:ext>
            </a:extLst>
          </p:cNvPr>
          <p:cNvSpPr/>
          <p:nvPr/>
        </p:nvSpPr>
        <p:spPr>
          <a:xfrm flipH="1">
            <a:off x="3950613" y="2829083"/>
            <a:ext cx="399102" cy="73758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5368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D0FDA-2EAB-A059-A296-9AE0EC6C9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FC95A4-8322-2CE2-14D1-755622C87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F46C4-4A43-F73D-41F0-4D55DB5DC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b="1" u="none" strike="noStrike" baseline="0" dirty="0"/>
              <a:t>Memory and Effective Context Window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FC785A-E4C4-E9BE-D250-F873CECE9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659" y="2534663"/>
            <a:ext cx="9832747" cy="16487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699035-05DD-8EDE-C6CD-38DF08F75356}"/>
              </a:ext>
            </a:extLst>
          </p:cNvPr>
          <p:cNvSpPr txBox="1"/>
          <p:nvPr/>
        </p:nvSpPr>
        <p:spPr>
          <a:xfrm>
            <a:off x="3094826" y="4830575"/>
            <a:ext cx="73897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800" dirty="0" err="1"/>
              <a:t>dkey</a:t>
            </a:r>
            <a:r>
              <a:rPr lang="ko-KR" altLang="en-US" sz="2800" dirty="0"/>
              <a:t> × </a:t>
            </a:r>
            <a:r>
              <a:rPr lang="ko-KR" altLang="en-US" sz="2800" dirty="0" err="1"/>
              <a:t>dvalue</a:t>
            </a:r>
            <a:r>
              <a:rPr lang="ko-KR" altLang="en-US" sz="2800" dirty="0"/>
              <a:t> + </a:t>
            </a:r>
            <a:r>
              <a:rPr lang="ko-KR" altLang="en-US" sz="2800" dirty="0" err="1"/>
              <a:t>dkey</a:t>
            </a:r>
            <a:r>
              <a:rPr lang="ko-KR" altLang="en-US" sz="2800" dirty="0"/>
              <a:t> </a:t>
            </a:r>
            <a:r>
              <a:rPr lang="en-US" altLang="ko-KR" sz="2800" dirty="0"/>
              <a:t>: M_s + </a:t>
            </a:r>
            <a:r>
              <a:rPr lang="en-US" altLang="ko-KR" sz="2800" dirty="0" err="1"/>
              <a:t>z_s</a:t>
            </a:r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E00DF-FFE3-06DF-CE4D-B638C1689E0C}"/>
              </a:ext>
            </a:extLst>
          </p:cNvPr>
          <p:cNvSpPr txBox="1"/>
          <p:nvPr/>
        </p:nvSpPr>
        <p:spPr>
          <a:xfrm>
            <a:off x="3228305" y="557648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 err="1"/>
              <a:t>segment</a:t>
            </a:r>
            <a:r>
              <a:rPr lang="ko-KR" altLang="en-US" dirty="0"/>
              <a:t> </a:t>
            </a:r>
            <a:r>
              <a:rPr lang="ko-KR" altLang="en-US" dirty="0" err="1"/>
              <a:t>length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segment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63705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FBBE8-8856-602F-A659-D14C9B65A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92B165-91FF-4E5F-1A83-DF06B6BC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CD585D-13AF-6FEB-92C9-830CF66C5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en-US" altLang="ko-KR" sz="3200" b="1" u="none" strike="noStrike" baseline="0" dirty="0"/>
              <a:t>Implementation details</a:t>
            </a:r>
          </a:p>
          <a:p>
            <a:pPr lvl="1"/>
            <a:r>
              <a:rPr lang="en-US" altLang="ko-KR" sz="2800" b="1" u="none" strike="noStrike" baseline="0" dirty="0"/>
              <a:t>Segment chunking. </a:t>
            </a:r>
          </a:p>
          <a:p>
            <a:pPr lvl="2"/>
            <a:r>
              <a:rPr lang="en-US" altLang="ko-KR" sz="2400" dirty="0"/>
              <a:t>C</a:t>
            </a:r>
            <a:r>
              <a:rPr lang="en-US" altLang="ko-KR" sz="2400" u="none" strike="noStrike" baseline="0" dirty="0"/>
              <a:t>hunk the input at each Infini-attention layer, process segments, and reassemble for the next layer.</a:t>
            </a:r>
            <a:br>
              <a:rPr lang="en-US" altLang="ko-KR" sz="2400" u="none" strike="noStrike" baseline="0" dirty="0"/>
            </a:br>
            <a:endParaRPr lang="en-US" altLang="ko-KR" sz="3200" b="1" u="none" strike="noStrike" baseline="0" dirty="0"/>
          </a:p>
          <a:p>
            <a:pPr lvl="1"/>
            <a:r>
              <a:rPr lang="en-US" altLang="ko-KR" sz="2800" b="1" u="none" strike="noStrike" baseline="0" dirty="0"/>
              <a:t>Back-propagation through time (BPTT) </a:t>
            </a:r>
            <a:br>
              <a:rPr lang="en-US" altLang="ko-KR" sz="2800" b="1" u="none" strike="noStrike" baseline="0" dirty="0"/>
            </a:br>
            <a:r>
              <a:rPr lang="en-US" altLang="ko-KR" sz="2800" b="1" u="none" strike="noStrike" baseline="0" dirty="0"/>
              <a:t>	</a:t>
            </a:r>
            <a:r>
              <a:rPr lang="en-US" altLang="ko-KR" sz="2800" u="none" strike="noStrike" baseline="0" dirty="0"/>
              <a:t>with compressive memory states</a:t>
            </a:r>
            <a:br>
              <a:rPr lang="en-US" altLang="ko-KR" sz="2800" u="none" strike="noStrike" baseline="0" dirty="0"/>
            </a:br>
            <a:endParaRPr lang="en-US" altLang="ko-KR" sz="2800" u="none" strike="noStrike" baseline="0" dirty="0"/>
          </a:p>
          <a:p>
            <a:pPr lvl="1"/>
            <a:r>
              <a:rPr lang="en-US" altLang="ko-KR" sz="2800" b="1" u="none" strike="noStrike" baseline="0" dirty="0"/>
              <a:t>Position Embeddings (PE)</a:t>
            </a:r>
          </a:p>
          <a:p>
            <a:pPr lvl="2"/>
            <a:r>
              <a:rPr lang="en-US" altLang="ko-KR" sz="2400" u="none" strike="noStrike" baseline="0" dirty="0"/>
              <a:t>Don’t use PE on </a:t>
            </a:r>
            <a:r>
              <a:rPr lang="en-US" altLang="ko-KR" sz="2400" dirty="0"/>
              <a:t>compressive memory states to store only global contextual information </a:t>
            </a:r>
            <a:endParaRPr lang="en-US" altLang="ko-KR" sz="240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4014662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0F92C-B8AE-09B4-1F4B-290C8F5BA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5757DB-DFC4-3FCE-1D17-F2381B35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190B2B-A498-16DE-9B86-AA7D2FE98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b="1" u="none" strike="noStrike" baseline="0" dirty="0"/>
              <a:t>long-context language modeling</a:t>
            </a:r>
          </a:p>
          <a:p>
            <a:pPr algn="l"/>
            <a:endParaRPr lang="en-US" altLang="ko-KR" sz="3200" b="1" u="none" strike="noStrike" baseline="0" dirty="0"/>
          </a:p>
          <a:p>
            <a:pPr algn="l"/>
            <a:r>
              <a:rPr lang="en-US" altLang="ko-KR" sz="3200" b="1" u="none" strike="noStrike" baseline="0" dirty="0"/>
              <a:t>1M length passkey context block retrieval</a:t>
            </a:r>
          </a:p>
          <a:p>
            <a:pPr algn="l"/>
            <a:endParaRPr lang="en-US" altLang="ko-KR" sz="3200" b="1" dirty="0"/>
          </a:p>
          <a:p>
            <a:pPr algn="l"/>
            <a:r>
              <a:rPr lang="en-US" altLang="ko-KR" sz="3200" b="1" u="none" strike="noStrike" baseline="0" dirty="0"/>
              <a:t>500K length book summarization tasks</a:t>
            </a:r>
          </a:p>
        </p:txBody>
      </p:sp>
    </p:spTree>
    <p:extLst>
      <p:ext uri="{BB962C8B-B14F-4D97-AF65-F5344CB8AC3E}">
        <p14:creationId xmlns:p14="http://schemas.microsoft.com/office/powerpoint/2010/main" val="810146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0DF5A-C20D-534E-B1B3-B63821092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BD3AE-89FC-AC08-4326-2F91B026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25F22B4-BE1C-751C-0B95-F4041D288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b="1" u="none" strike="noStrike" baseline="0" dirty="0"/>
              <a:t>long-context language modeling</a:t>
            </a:r>
          </a:p>
          <a:p>
            <a:pPr lvl="1"/>
            <a:r>
              <a:rPr lang="en-US" altLang="ko-KR" sz="2800" b="1" dirty="0"/>
              <a:t>Dataset </a:t>
            </a:r>
          </a:p>
          <a:p>
            <a:pPr lvl="2"/>
            <a:r>
              <a:rPr lang="en-US" altLang="ko-KR" sz="2400" u="none" strike="noStrike" baseline="0" dirty="0"/>
              <a:t>PG19</a:t>
            </a:r>
          </a:p>
          <a:p>
            <a:pPr lvl="2"/>
            <a:r>
              <a:rPr lang="en-US" altLang="ko-KR" sz="2400" u="none" strike="noStrike" baseline="0" dirty="0" err="1"/>
              <a:t>Arxiv</a:t>
            </a:r>
            <a:r>
              <a:rPr lang="en-US" altLang="ko-KR" sz="2400" u="none" strike="noStrike" baseline="0" dirty="0"/>
              <a:t>-math</a:t>
            </a:r>
          </a:p>
          <a:p>
            <a:pPr lvl="1"/>
            <a:r>
              <a:rPr lang="en-US" altLang="ko-KR" sz="2800" b="1" dirty="0"/>
              <a:t>Architect</a:t>
            </a:r>
          </a:p>
          <a:p>
            <a:pPr lvl="2"/>
            <a:r>
              <a:rPr lang="en-US" altLang="ko-KR" sz="2400" dirty="0"/>
              <a:t>12 layers</a:t>
            </a:r>
          </a:p>
          <a:p>
            <a:pPr lvl="2"/>
            <a:r>
              <a:rPr lang="en-US" altLang="ko-KR" sz="2400" u="none" strike="noStrike" baseline="0" dirty="0"/>
              <a:t>8 attention heads of dimension 128</a:t>
            </a:r>
          </a:p>
          <a:p>
            <a:pPr lvl="2"/>
            <a:r>
              <a:rPr lang="en-US" altLang="ko-KR" sz="2400" dirty="0"/>
              <a:t>FFN with hidden layer 4096</a:t>
            </a:r>
          </a:p>
          <a:p>
            <a:pPr lvl="1"/>
            <a:r>
              <a:rPr lang="en-US" altLang="ko-KR" sz="2800" b="1" u="none" strike="noStrike" baseline="0" dirty="0"/>
              <a:t>Input Seq </a:t>
            </a:r>
            <a:r>
              <a:rPr lang="en-US" altLang="ko-KR" sz="2800" b="1" u="none" strike="noStrike" baseline="0" dirty="0" err="1"/>
              <a:t>len</a:t>
            </a:r>
            <a:r>
              <a:rPr lang="en-US" altLang="ko-KR" sz="2800" b="1" u="none" strike="noStrike" baseline="0" dirty="0"/>
              <a:t> </a:t>
            </a:r>
            <a:r>
              <a:rPr lang="en-US" altLang="ko-KR" sz="2800" dirty="0"/>
              <a:t>: 32768  = 16(segment number) x 2048(segment length)</a:t>
            </a:r>
            <a:endParaRPr lang="en-US" altLang="ko-KR" sz="280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2095368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3376E-5A23-C8B0-0C1B-8AD37F215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80E8A-8B7F-8C89-3DD3-272B7BA2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1E5419-50D9-1ECE-A633-2C1A837EA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b="1" u="none" strike="noStrike" baseline="0" dirty="0"/>
              <a:t>long-context language modeling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0F957D2-9E79-70CF-D335-C5C44E77D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91" y="2366544"/>
            <a:ext cx="11093003" cy="28552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9D6713-1722-BAAB-02C9-7C8958FAFF6E}"/>
              </a:ext>
            </a:extLst>
          </p:cNvPr>
          <p:cNvSpPr txBox="1"/>
          <p:nvPr/>
        </p:nvSpPr>
        <p:spPr>
          <a:xfrm>
            <a:off x="1060645" y="5551632"/>
            <a:ext cx="877625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b="1" dirty="0"/>
              <a:t>100K </a:t>
            </a:r>
            <a:r>
              <a:rPr lang="ko-KR" altLang="en-US" sz="2000" b="1" dirty="0" err="1"/>
              <a:t>length</a:t>
            </a:r>
            <a:r>
              <a:rPr lang="ko-KR" altLang="en-US" sz="2000" b="1" dirty="0"/>
              <a:t> </a:t>
            </a:r>
            <a:r>
              <a:rPr lang="ko-KR" altLang="en-US" sz="2000" b="1" dirty="0" err="1"/>
              <a:t>training</a:t>
            </a:r>
            <a:br>
              <a:rPr lang="en-US" altLang="ko-KR" sz="2000" b="1" dirty="0"/>
            </a:br>
            <a:r>
              <a:rPr lang="en-US" altLang="ko-KR" sz="2000" dirty="0"/>
              <a:t>decreased the perplexity score to </a:t>
            </a:r>
            <a:r>
              <a:rPr lang="en-US" altLang="ko-KR" sz="2000" b="1" dirty="0"/>
              <a:t>2.21(Linear) </a:t>
            </a:r>
            <a:r>
              <a:rPr lang="en-US" altLang="ko-KR" sz="2000" dirty="0"/>
              <a:t>and </a:t>
            </a:r>
            <a:r>
              <a:rPr lang="en-US" altLang="ko-KR" sz="2000" b="1" dirty="0"/>
              <a:t>2.20(</a:t>
            </a:r>
            <a:r>
              <a:rPr lang="en-US" altLang="ko-KR" sz="2000" b="1" dirty="0" err="1"/>
              <a:t>Linear+Delta</a:t>
            </a:r>
            <a:r>
              <a:rPr lang="en-US" altLang="ko-KR" sz="2000" b="1" dirty="0"/>
              <a:t>)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51176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75968-0B8A-635D-1C7F-F6B0A2D08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CC79A-7CF3-212E-4913-6FA42C94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ABF338-2CB9-1E57-D831-404C94F8C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b="1" u="none" strike="noStrike" baseline="0" dirty="0"/>
              <a:t>long-context language modeling</a:t>
            </a:r>
          </a:p>
          <a:p>
            <a:pPr lvl="1"/>
            <a:r>
              <a:rPr lang="en-US" altLang="ko-KR" sz="2800" b="1" u="none" strike="noStrike" baseline="0" dirty="0"/>
              <a:t>Gating score visualization</a:t>
            </a:r>
          </a:p>
          <a:p>
            <a:pPr lvl="2"/>
            <a:r>
              <a:rPr lang="en-US" altLang="ko-KR" sz="2400" u="none" strike="noStrike" baseline="0" dirty="0"/>
              <a:t>Specialized Head : 0,1</a:t>
            </a:r>
          </a:p>
          <a:p>
            <a:pPr lvl="2"/>
            <a:r>
              <a:rPr lang="en-US" altLang="ko-KR" sz="2400" dirty="0"/>
              <a:t>Mixed head: 0.5</a:t>
            </a:r>
          </a:p>
          <a:p>
            <a:pPr lvl="2"/>
            <a:endParaRPr lang="en-US" altLang="ko-KR" sz="2400" u="none" strike="noStrike" baseline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0C92B47-2724-4C64-7A96-20DDEAA66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148" y="1306286"/>
            <a:ext cx="4629511" cy="479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4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5FEFE-D2C6-23CF-5DB7-AF766982A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Problem Statement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AC4649-16D4-2130-D0BB-B0AD6E8EB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dirty="0"/>
              <a:t>S</a:t>
            </a:r>
            <a:r>
              <a:rPr lang="en-US" altLang="ko-KR" sz="3200" u="none" strike="noStrike" baseline="0" dirty="0"/>
              <a:t>caling LLMs to longer sequences (i.e. 1M tokens) is challenging with the </a:t>
            </a:r>
            <a:r>
              <a:rPr lang="en-US" altLang="ko-KR" sz="3200" u="none" strike="noStrike" baseline="0" dirty="0">
                <a:highlight>
                  <a:srgbClr val="FFFF00"/>
                </a:highlight>
              </a:rPr>
              <a:t>standard Transformer </a:t>
            </a:r>
            <a:r>
              <a:rPr lang="en-US" altLang="ko-KR" sz="3200" u="none" strike="noStrike" baseline="0" dirty="0"/>
              <a:t>architectures</a:t>
            </a:r>
          </a:p>
          <a:p>
            <a:pPr algn="l"/>
            <a:endParaRPr lang="en-US" altLang="ko-KR" sz="3200" b="1" dirty="0"/>
          </a:p>
          <a:p>
            <a:pPr algn="l"/>
            <a:r>
              <a:rPr lang="en-US" altLang="ko-KR" sz="3200" u="none" strike="noStrike" baseline="0" dirty="0">
                <a:highlight>
                  <a:srgbClr val="FFFF00"/>
                </a:highlight>
              </a:rPr>
              <a:t>Compressive memory systems </a:t>
            </a:r>
            <a:r>
              <a:rPr lang="en-US" altLang="ko-KR" sz="3200" u="none" strike="noStrike" baseline="0" dirty="0"/>
              <a:t>promise to be more scalable and efficient than the attention mechanism for extremely long sequences </a:t>
            </a:r>
          </a:p>
        </p:txBody>
      </p:sp>
    </p:spTree>
    <p:extLst>
      <p:ext uri="{BB962C8B-B14F-4D97-AF65-F5344CB8AC3E}">
        <p14:creationId xmlns:p14="http://schemas.microsoft.com/office/powerpoint/2010/main" val="3997826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50F9A-B40E-0AF1-4353-F5F728100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845EA-977B-E867-D45C-B78B68C3A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F5EC29-7DF7-FC1B-E136-4E527C3FC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b="1" u="none" strike="noStrike" baseline="0" dirty="0"/>
              <a:t>long-context language modeling</a:t>
            </a:r>
          </a:p>
          <a:p>
            <a:pPr lvl="1"/>
            <a:r>
              <a:rPr lang="en-US" altLang="ko-KR" sz="2800" b="1" u="none" strike="noStrike" baseline="0" dirty="0"/>
              <a:t>Gating score visualization</a:t>
            </a:r>
          </a:p>
          <a:p>
            <a:pPr lvl="2"/>
            <a:r>
              <a:rPr lang="en-US" altLang="ko-KR" sz="2400" u="none" strike="noStrike" baseline="0" dirty="0"/>
              <a:t>Specialized Head : 0,1</a:t>
            </a:r>
          </a:p>
          <a:p>
            <a:pPr lvl="2"/>
            <a:r>
              <a:rPr lang="en-US" altLang="ko-KR" sz="2400" dirty="0"/>
              <a:t>Mixed head: 0.5</a:t>
            </a:r>
          </a:p>
          <a:p>
            <a:pPr lvl="1"/>
            <a:r>
              <a:rPr lang="en-US" altLang="ko-KR" sz="2800" b="1" u="none" strike="noStrike" baseline="0" dirty="0"/>
              <a:t>Interleaving</a:t>
            </a:r>
          </a:p>
          <a:p>
            <a:pPr lvl="1"/>
            <a:endParaRPr lang="en-US" altLang="ko-KR" sz="2800" u="none" strike="noStrike" baseline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BA8B239-0E82-39F2-7483-A73EF24E3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7148" y="1306286"/>
            <a:ext cx="4629511" cy="479634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071E9E7-EC92-02AD-4E11-81C4FBE2C716}"/>
              </a:ext>
            </a:extLst>
          </p:cNvPr>
          <p:cNvSpPr/>
          <p:nvPr/>
        </p:nvSpPr>
        <p:spPr>
          <a:xfrm>
            <a:off x="7542380" y="3157804"/>
            <a:ext cx="4021088" cy="408924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181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4A3FD-D750-31B3-9906-3A55DEA46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68173A-3004-4A96-FFF1-A81789072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9A8DFC-D878-F523-7A38-40919EA04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b="1" u="none" strike="noStrike" baseline="0" dirty="0"/>
              <a:t>1M passkey retrieval benchmark</a:t>
            </a:r>
          </a:p>
          <a:p>
            <a:pPr lvl="1"/>
            <a:r>
              <a:rPr lang="en-US" altLang="ko-KR" sz="2800" b="1" u="none" strike="noStrike" baseline="0" dirty="0"/>
              <a:t>LLM Continual Pre-training</a:t>
            </a:r>
          </a:p>
          <a:p>
            <a:pPr lvl="2"/>
            <a:r>
              <a:rPr lang="en-US" altLang="ko-KR" sz="2400" b="1" dirty="0"/>
              <a:t>Dataset : </a:t>
            </a:r>
            <a:r>
              <a:rPr lang="en-US" altLang="ko-KR" sz="2200" u="none" strike="noStrike" baseline="0" dirty="0"/>
              <a:t>PG19, </a:t>
            </a:r>
            <a:r>
              <a:rPr lang="en-US" altLang="ko-KR" sz="2200" u="none" strike="noStrike" baseline="0" dirty="0" err="1"/>
              <a:t>Arxiv</a:t>
            </a:r>
            <a:r>
              <a:rPr lang="en-US" altLang="ko-KR" sz="2200" u="none" strike="noStrike" baseline="0" dirty="0"/>
              <a:t>-math, </a:t>
            </a:r>
            <a:r>
              <a:rPr lang="en-US" altLang="ko-KR" sz="2200" dirty="0"/>
              <a:t>C4( longer than 4k tokens)</a:t>
            </a:r>
          </a:p>
          <a:p>
            <a:pPr lvl="2"/>
            <a:r>
              <a:rPr lang="en-US" altLang="ko-KR" sz="2400" b="1" u="none" strike="noStrike" baseline="0" dirty="0"/>
              <a:t>Segment length N : </a:t>
            </a:r>
            <a:r>
              <a:rPr lang="en-US" altLang="ko-KR" sz="2200" u="none" strike="noStrike" baseline="0" dirty="0"/>
              <a:t>2</a:t>
            </a:r>
            <a:r>
              <a:rPr lang="en-US" altLang="ko-KR" sz="2200" dirty="0"/>
              <a:t>k</a:t>
            </a:r>
          </a:p>
          <a:p>
            <a:pPr lvl="2"/>
            <a:r>
              <a:rPr lang="en-US" altLang="ko-KR" sz="2200" b="1" dirty="0"/>
              <a:t>Train</a:t>
            </a:r>
          </a:p>
          <a:p>
            <a:pPr lvl="3"/>
            <a:r>
              <a:rPr lang="en-US" altLang="ko-KR" sz="2000" dirty="0"/>
              <a:t>1B LLM, 30k steps, 64 </a:t>
            </a:r>
            <a:r>
              <a:rPr lang="en-US" altLang="ko-KR" sz="2000" dirty="0" err="1"/>
              <a:t>batchs</a:t>
            </a:r>
            <a:r>
              <a:rPr lang="en-US" altLang="ko-KR" sz="2000" dirty="0"/>
              <a:t>, </a:t>
            </a:r>
            <a:r>
              <a:rPr lang="en-US" altLang="ko-KR" sz="2000" dirty="0">
                <a:highlight>
                  <a:srgbClr val="FFFF00"/>
                </a:highlight>
              </a:rPr>
              <a:t>4k input length</a:t>
            </a:r>
          </a:p>
          <a:p>
            <a:pPr lvl="1"/>
            <a:r>
              <a:rPr lang="en-US" altLang="ko-KR" sz="2600" b="1" dirty="0"/>
              <a:t>Finetune </a:t>
            </a:r>
          </a:p>
          <a:p>
            <a:pPr lvl="2"/>
            <a:r>
              <a:rPr lang="en-US" altLang="ko-KR" sz="2200" dirty="0">
                <a:highlight>
                  <a:srgbClr val="FFFF00"/>
                </a:highlight>
              </a:rPr>
              <a:t>5k input length</a:t>
            </a:r>
            <a:r>
              <a:rPr lang="en-US" altLang="ko-KR" sz="2200" dirty="0"/>
              <a:t>,  400 steps,  </a:t>
            </a:r>
            <a:r>
              <a:rPr lang="en-US" altLang="ko-KR" sz="2200" b="1" dirty="0"/>
              <a:t>1M input length for eval</a:t>
            </a:r>
          </a:p>
        </p:txBody>
      </p:sp>
    </p:spTree>
    <p:extLst>
      <p:ext uri="{BB962C8B-B14F-4D97-AF65-F5344CB8AC3E}">
        <p14:creationId xmlns:p14="http://schemas.microsoft.com/office/powerpoint/2010/main" val="1451333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62F67-6EED-DA02-E120-621C0C20D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FFE8E-78FA-7C52-2A9B-D66B45DE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BFB9EA-499B-A5A6-BDD2-44EF34BF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b="1" u="none" strike="noStrike" baseline="0" dirty="0"/>
              <a:t>1M passkey retrieval benchmark</a:t>
            </a:r>
          </a:p>
          <a:p>
            <a:pPr lvl="1"/>
            <a:r>
              <a:rPr lang="en-US" altLang="ko-KR" sz="2800" b="1" u="none" strike="noStrike" baseline="0" dirty="0"/>
              <a:t>LLM Continual Pre-training</a:t>
            </a:r>
          </a:p>
          <a:p>
            <a:pPr lvl="2"/>
            <a:r>
              <a:rPr lang="en-US" altLang="ko-KR" sz="2400" b="1" dirty="0"/>
              <a:t>Dataset : </a:t>
            </a:r>
            <a:r>
              <a:rPr lang="en-US" altLang="ko-KR" sz="2200" u="none" strike="noStrike" baseline="0" dirty="0"/>
              <a:t>PG19, </a:t>
            </a:r>
            <a:r>
              <a:rPr lang="en-US" altLang="ko-KR" sz="2200" u="none" strike="noStrike" baseline="0" dirty="0" err="1"/>
              <a:t>Arxiv</a:t>
            </a:r>
            <a:r>
              <a:rPr lang="en-US" altLang="ko-KR" sz="2200" u="none" strike="noStrike" baseline="0" dirty="0"/>
              <a:t>-math, </a:t>
            </a:r>
            <a:r>
              <a:rPr lang="en-US" altLang="ko-KR" sz="2200" dirty="0"/>
              <a:t>C4( longer than 4k tokens)</a:t>
            </a:r>
          </a:p>
          <a:p>
            <a:pPr lvl="2"/>
            <a:r>
              <a:rPr lang="en-US" altLang="ko-KR" sz="2400" b="1" u="none" strike="noStrike" baseline="0" dirty="0"/>
              <a:t>Segment length N : </a:t>
            </a:r>
            <a:r>
              <a:rPr lang="en-US" altLang="ko-KR" sz="2200" u="none" strike="noStrike" baseline="0" dirty="0"/>
              <a:t>2</a:t>
            </a:r>
            <a:r>
              <a:rPr lang="en-US" altLang="ko-KR" sz="2200" dirty="0"/>
              <a:t>k</a:t>
            </a:r>
          </a:p>
          <a:p>
            <a:pPr lvl="2"/>
            <a:r>
              <a:rPr lang="en-US" altLang="ko-KR" sz="2200" b="1" dirty="0"/>
              <a:t>Train</a:t>
            </a:r>
          </a:p>
          <a:p>
            <a:pPr lvl="3"/>
            <a:r>
              <a:rPr lang="en-US" altLang="ko-KR" sz="2000" dirty="0"/>
              <a:t>1B LLM, 30k steps, 64 </a:t>
            </a:r>
            <a:r>
              <a:rPr lang="en-US" altLang="ko-KR" sz="2000" dirty="0" err="1"/>
              <a:t>batchs</a:t>
            </a:r>
            <a:r>
              <a:rPr lang="en-US" altLang="ko-KR" sz="2000" dirty="0"/>
              <a:t>, </a:t>
            </a:r>
            <a:r>
              <a:rPr lang="en-US" altLang="ko-KR" sz="2000" dirty="0">
                <a:highlight>
                  <a:srgbClr val="FFFF00"/>
                </a:highlight>
              </a:rPr>
              <a:t>4k input length</a:t>
            </a:r>
          </a:p>
          <a:p>
            <a:pPr lvl="2"/>
            <a:r>
              <a:rPr lang="en-US" altLang="ko-KR" sz="2200" b="1" dirty="0"/>
              <a:t>Finetune </a:t>
            </a:r>
          </a:p>
          <a:p>
            <a:pPr lvl="3"/>
            <a:r>
              <a:rPr lang="en-US" altLang="ko-KR" sz="2000" dirty="0">
                <a:highlight>
                  <a:srgbClr val="FFFF00"/>
                </a:highlight>
              </a:rPr>
              <a:t>5k input length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91FD64-8FC4-2938-C5CF-67781621A9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499" y="1458209"/>
            <a:ext cx="6797329" cy="5022978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1240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5B79D-68F8-BCFD-9501-E149C20EF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B02BDC-94C4-C83F-24C2-09257B967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2DD952-E7FB-5A9A-31B7-AAAC13419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b="1" u="none" strike="noStrike" baseline="0" dirty="0"/>
              <a:t>1M passkey retrieval benchmark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6FAAB57-2634-ED94-9EDC-618ED85CB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7549"/>
            <a:ext cx="12192000" cy="386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85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08A41-314D-C5B7-F2C8-43E4AD00F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4FAD9-650E-D7BB-623E-0F401245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034A5D-037D-ED15-F086-50E32DDA5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b="1" u="none" strike="noStrike" baseline="0" dirty="0"/>
              <a:t>500K length book summarization (</a:t>
            </a:r>
            <a:r>
              <a:rPr lang="en-US" altLang="ko-KR" sz="3200" b="1" u="none" strike="noStrike" baseline="0" dirty="0" err="1"/>
              <a:t>BookSum</a:t>
            </a:r>
            <a:r>
              <a:rPr lang="en-US" altLang="ko-KR" sz="3200" b="1" u="none" strike="noStrike" baseline="0" dirty="0"/>
              <a:t>)</a:t>
            </a:r>
          </a:p>
          <a:p>
            <a:pPr lvl="1"/>
            <a:r>
              <a:rPr lang="en-US" altLang="ko-KR" b="1" u="none" strike="noStrike" baseline="0" dirty="0"/>
              <a:t>LLM Continual Pre-training</a:t>
            </a:r>
          </a:p>
          <a:p>
            <a:pPr lvl="2"/>
            <a:r>
              <a:rPr lang="en-US" altLang="ko-KR" sz="2400" b="1" dirty="0"/>
              <a:t>Dataset : </a:t>
            </a:r>
            <a:r>
              <a:rPr lang="en-US" altLang="ko-KR" sz="2200" u="none" strike="noStrike" baseline="0" dirty="0"/>
              <a:t>PG19, </a:t>
            </a:r>
            <a:r>
              <a:rPr lang="en-US" altLang="ko-KR" sz="2200" u="none" strike="noStrike" baseline="0" dirty="0" err="1"/>
              <a:t>Arxiv</a:t>
            </a:r>
            <a:r>
              <a:rPr lang="en-US" altLang="ko-KR" sz="2200" u="none" strike="noStrike" baseline="0" dirty="0"/>
              <a:t>-math, </a:t>
            </a:r>
            <a:r>
              <a:rPr lang="en-US" altLang="ko-KR" sz="2200" dirty="0"/>
              <a:t>C4( longer than 4k tokens)</a:t>
            </a:r>
          </a:p>
          <a:p>
            <a:pPr lvl="2"/>
            <a:r>
              <a:rPr lang="en-US" altLang="ko-KR" sz="2400" b="1" u="none" strike="noStrike" baseline="0" dirty="0"/>
              <a:t>Segment length N : </a:t>
            </a:r>
            <a:r>
              <a:rPr lang="en-US" altLang="ko-KR" sz="2200" u="none" strike="noStrike" baseline="0" dirty="0"/>
              <a:t>2</a:t>
            </a:r>
            <a:r>
              <a:rPr lang="en-US" altLang="ko-KR" sz="2200" dirty="0"/>
              <a:t>k</a:t>
            </a:r>
          </a:p>
          <a:p>
            <a:pPr lvl="2"/>
            <a:r>
              <a:rPr lang="en-US" altLang="ko-KR" sz="2200" b="1" dirty="0"/>
              <a:t>Train</a:t>
            </a:r>
          </a:p>
          <a:p>
            <a:pPr lvl="3"/>
            <a:r>
              <a:rPr lang="en-US" altLang="ko-KR" sz="2000" dirty="0"/>
              <a:t>8B LLM, 30k steps, 64 </a:t>
            </a:r>
            <a:r>
              <a:rPr lang="en-US" altLang="ko-KR" sz="2000" dirty="0" err="1"/>
              <a:t>batchs</a:t>
            </a:r>
            <a:r>
              <a:rPr lang="en-US" altLang="ko-KR" sz="2000" dirty="0"/>
              <a:t>, </a:t>
            </a:r>
            <a:r>
              <a:rPr lang="en-US" altLang="ko-KR" sz="2000" dirty="0">
                <a:highlight>
                  <a:srgbClr val="FFFF00"/>
                </a:highlight>
              </a:rPr>
              <a:t>8k input length</a:t>
            </a:r>
          </a:p>
          <a:p>
            <a:pPr lvl="1"/>
            <a:r>
              <a:rPr lang="en-US" altLang="ko-KR" sz="2600" b="1" dirty="0"/>
              <a:t>Finetune </a:t>
            </a:r>
          </a:p>
          <a:p>
            <a:pPr lvl="2"/>
            <a:r>
              <a:rPr lang="en-US" altLang="ko-KR" sz="2200" dirty="0">
                <a:highlight>
                  <a:srgbClr val="FFFF00"/>
                </a:highlight>
              </a:rPr>
              <a:t>32k input length</a:t>
            </a:r>
            <a:r>
              <a:rPr lang="en-US" altLang="ko-KR" sz="2200" dirty="0"/>
              <a:t>,  400 steps, </a:t>
            </a:r>
            <a:r>
              <a:rPr lang="en-US" altLang="ko-KR" sz="2200" b="1" dirty="0"/>
              <a:t>500K input length for eval</a:t>
            </a:r>
          </a:p>
        </p:txBody>
      </p:sp>
    </p:spTree>
    <p:extLst>
      <p:ext uri="{BB962C8B-B14F-4D97-AF65-F5344CB8AC3E}">
        <p14:creationId xmlns:p14="http://schemas.microsoft.com/office/powerpoint/2010/main" val="6279660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F751E-FD63-5909-6D45-8CEAD49A9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EBE1C8-4386-8285-211D-829ECCAD9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20FB0F-0396-EB85-B10A-3A3677E04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b="1" u="none" strike="noStrike" baseline="0" dirty="0"/>
              <a:t>500K length book summarization (</a:t>
            </a:r>
            <a:r>
              <a:rPr lang="en-US" altLang="ko-KR" sz="3200" b="1" u="none" strike="noStrike" baseline="0" dirty="0" err="1"/>
              <a:t>BookSum</a:t>
            </a:r>
            <a:r>
              <a:rPr lang="en-US" altLang="ko-KR" sz="3200" b="1" u="none" strike="noStrike" baseline="0" dirty="0"/>
              <a:t>)</a:t>
            </a: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B21F9C-F601-A37D-6BDC-519F0EE2E3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8577"/>
            <a:ext cx="12192000" cy="315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015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E4F35-08C7-57CE-2D7E-F2AFB3488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823163-0A9E-38A0-F5A6-86BEDD6AE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Conclusion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300118-7178-44D7-3764-E77A3318A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2400" u="none" strike="noStrike" baseline="0" dirty="0"/>
              <a:t>An effective memory system is crucial</a:t>
            </a:r>
          </a:p>
          <a:p>
            <a:pPr algn="l"/>
            <a:endParaRPr lang="en-US" altLang="ko-KR" sz="2400" dirty="0"/>
          </a:p>
          <a:p>
            <a:pPr algn="l"/>
            <a:r>
              <a:rPr lang="en-US" altLang="ko-KR" sz="2400" u="none" strike="noStrike" baseline="0" dirty="0"/>
              <a:t>Modification to the attention layer enables LLMs to process infinitely long contexts with bounded memory and computation resources.</a:t>
            </a:r>
          </a:p>
          <a:p>
            <a:pPr algn="l"/>
            <a:endParaRPr lang="en-US" altLang="ko-KR" sz="2400" dirty="0"/>
          </a:p>
          <a:p>
            <a:pPr algn="l"/>
            <a:r>
              <a:rPr lang="en-US" altLang="ko-KR" sz="2400" u="none" strike="noStrike" baseline="0" dirty="0"/>
              <a:t>Demonstrate a promising length generalization capability of our approach</a:t>
            </a:r>
          </a:p>
          <a:p>
            <a:pPr algn="l"/>
            <a:endParaRPr lang="en-US" altLang="ko-KR" sz="2400" dirty="0"/>
          </a:p>
          <a:p>
            <a:pPr algn="l"/>
            <a:endParaRPr lang="en-US" altLang="ko-KR" sz="240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258451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D34F-6661-026E-8F39-DBB61EBAC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A1B463-5F82-71AD-D584-75F619B6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Limitation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76657E-D687-DEF4-6BFE-53E1DA2F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altLang="ko-KR" sz="2400" u="none" strike="noStrike" baseline="0" dirty="0"/>
              <a:t>Hard to say Linear Attention is achieving great success these days.</a:t>
            </a:r>
          </a:p>
          <a:p>
            <a:pPr algn="l"/>
            <a:endParaRPr lang="en-US" altLang="ko-KR" sz="2400" dirty="0"/>
          </a:p>
          <a:p>
            <a:pPr algn="l"/>
            <a:r>
              <a:rPr lang="en-US" altLang="ko-KR" sz="2400" u="none" strike="noStrike" baseline="0" dirty="0"/>
              <a:t>Memory </a:t>
            </a:r>
            <a:r>
              <a:rPr lang="en-US" altLang="ko-KR" sz="2400" dirty="0"/>
              <a:t>store method is not learned during training</a:t>
            </a:r>
          </a:p>
          <a:p>
            <a:pPr lvl="1"/>
            <a:r>
              <a:rPr lang="en-US" altLang="ko-KR" sz="2000" dirty="0"/>
              <a:t>In human perspective, memorize is not a linear process</a:t>
            </a:r>
          </a:p>
          <a:p>
            <a:pPr lvl="1"/>
            <a:r>
              <a:rPr lang="en-US" altLang="ko-KR" sz="2000" dirty="0"/>
              <a:t>Need learnable of Important memory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r>
              <a:rPr lang="en-US" altLang="ko-KR" dirty="0"/>
              <a:t>Evaluation metrics are limited</a:t>
            </a:r>
          </a:p>
          <a:p>
            <a:pPr lvl="1"/>
            <a:r>
              <a:rPr lang="en-US" altLang="ko-KR" dirty="0"/>
              <a:t>Potential Downsides of Lacking Positional Encoding in Memory</a:t>
            </a:r>
          </a:p>
          <a:p>
            <a:pPr lvl="1"/>
            <a:r>
              <a:rPr lang="en-US" altLang="ko-KR" dirty="0"/>
              <a:t>Limitation of Fixed Compressive Memory Size</a:t>
            </a:r>
          </a:p>
          <a:p>
            <a:endParaRPr lang="en-US" altLang="ko-KR" dirty="0"/>
          </a:p>
          <a:p>
            <a:r>
              <a:rPr lang="en-US" altLang="ko-KR" dirty="0"/>
              <a:t>Cost of Continual Pre-training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algn="l"/>
            <a:endParaRPr lang="en-US" altLang="ko-KR" sz="240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97038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9E8B8C-1BD7-AFFC-D132-878690F8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FE9029-79B6-9383-2C2B-7BFEE5925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778" y="596128"/>
            <a:ext cx="6594995" cy="5670798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60E25BF-5944-A060-E2EE-B6E1256FE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49858" cy="4351338"/>
          </a:xfrm>
        </p:spPr>
        <p:txBody>
          <a:bodyPr>
            <a:normAutofit/>
          </a:bodyPr>
          <a:lstStyle/>
          <a:p>
            <a:pPr algn="l"/>
            <a:r>
              <a:rPr lang="en-US" altLang="ko-KR" u="none" strike="noStrike" baseline="0" dirty="0"/>
              <a:t>Infini-attention with long-term compressive memory for modeling long contextual dependencies.</a:t>
            </a:r>
          </a:p>
          <a:p>
            <a:pPr algn="l"/>
            <a:endParaRPr lang="en-US" altLang="ko-KR" u="none" strike="noStrike" baseline="0" dirty="0"/>
          </a:p>
          <a:p>
            <a:pPr algn="l"/>
            <a:r>
              <a:rPr lang="en-US" altLang="ko-KR" u="none" strike="noStrike" baseline="0" dirty="0"/>
              <a:t>Enables Transformer LLMs to scale to infinitely long context by processing extremely long inputs in a streaming fashion.</a:t>
            </a:r>
          </a:p>
        </p:txBody>
      </p:sp>
    </p:spTree>
    <p:extLst>
      <p:ext uri="{BB962C8B-B14F-4D97-AF65-F5344CB8AC3E}">
        <p14:creationId xmlns:p14="http://schemas.microsoft.com/office/powerpoint/2010/main" val="3849758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2A1AF-3B47-0209-8F22-29DFD0151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B502C4-708A-044C-6450-2EE61652D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Contribution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B6A85C6-8F3E-251A-D29D-CA614EE748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7124" cy="4351338"/>
          </a:xfrm>
        </p:spPr>
        <p:txBody>
          <a:bodyPr>
            <a:normAutofit/>
          </a:bodyPr>
          <a:lstStyle/>
          <a:p>
            <a:pPr algn="l"/>
            <a:r>
              <a:rPr lang="en-US" altLang="ko-KR" u="none" strike="noStrike" baseline="0" dirty="0"/>
              <a:t>Unlike prior segment methods, Infini-attention maintains fixed memory incrementally.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CCD0DBD-3C71-4076-695A-2F6B087FE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1380" y="1636827"/>
            <a:ext cx="7296187" cy="4165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17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9316F-0D97-0FD8-EC4A-B034D9056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9C142A-7671-56D3-4A1F-B833C0F9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00552-1390-2BA9-DFD2-3F73629D8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u="none" strike="noStrike" baseline="0" dirty="0"/>
              <a:t>Recurrent Neural Networks (RNNs) </a:t>
            </a:r>
          </a:p>
          <a:p>
            <a:pPr lvl="1"/>
            <a:r>
              <a:rPr lang="en-US" altLang="ko-KR" sz="2800" u="none" strike="noStrike" baseline="0" dirty="0"/>
              <a:t>Fixed Size, Efficient Computation</a:t>
            </a:r>
          </a:p>
          <a:p>
            <a:pPr lvl="1"/>
            <a:endParaRPr lang="en-US" altLang="ko-KR" sz="2800" u="none" strike="noStrike" baseline="0" dirty="0"/>
          </a:p>
          <a:p>
            <a:pPr marL="0" indent="0" algn="l">
              <a:buNone/>
            </a:pPr>
            <a:endParaRPr lang="en-US" altLang="ko-KR" sz="3200" dirty="0"/>
          </a:p>
          <a:p>
            <a:pPr algn="l"/>
            <a:r>
              <a:rPr lang="en-US" altLang="ko-KR" sz="3200" u="none" strike="noStrike" baseline="0" dirty="0" err="1"/>
              <a:t>Metalearned</a:t>
            </a:r>
            <a:r>
              <a:rPr lang="en-US" altLang="ko-KR" sz="3200" u="none" strike="noStrike" baseline="0" dirty="0"/>
              <a:t> Neural Memory (MNM)</a:t>
            </a:r>
          </a:p>
          <a:p>
            <a:pPr lvl="1"/>
            <a:r>
              <a:rPr lang="en-US" altLang="ko-KR" sz="2800" u="none" strike="noStrike" baseline="0" dirty="0"/>
              <a:t>learns an additional memory state, </a:t>
            </a:r>
            <a:endParaRPr lang="en-US" altLang="ko-KR" sz="3200" u="none" strike="noStrike" baseline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3458D72-88A0-5642-6F7E-83FE2F8E0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082" y="5144131"/>
            <a:ext cx="6183967" cy="9275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BC78CFE-DB60-9E94-E188-6674F17F4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379" y="2840646"/>
            <a:ext cx="4656278" cy="842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64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3D1FA-D6BB-C450-C45B-7D07D0DDD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7625A-D8E5-DC88-BF1C-C7D177E3A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B93731A-76D5-21E1-F99A-99517030ED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endParaRPr lang="en-US" altLang="ko-KR" sz="3200" dirty="0"/>
              </a:p>
              <a:p>
                <a:endParaRPr lang="en-US" altLang="ko-KR" sz="3200" dirty="0"/>
              </a:p>
              <a:p>
                <a:endParaRPr lang="en-US" altLang="ko-KR" sz="3200" dirty="0"/>
              </a:p>
              <a:p>
                <a:r>
                  <a:rPr lang="en-US" altLang="ko-KR" sz="3200" u="none" strike="noStrike" baseline="0" dirty="0"/>
                  <a:t>no state is carried over to the next input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3200" b="0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1" u="none" strike="noStrike" baseline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3200" b="0" i="1" u="none" strike="noStrike" baseline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ko-KR" sz="3200" u="none" strike="noStrike" baseline="0" dirty="0"/>
                  <a:t> at the same attention layer.</a:t>
                </a:r>
              </a:p>
              <a:p>
                <a:endParaRPr lang="en-US" altLang="ko-KR" sz="3200" dirty="0"/>
              </a:p>
              <a:p>
                <a:r>
                  <a:rPr lang="en-US" altLang="ko-KR" sz="3200" u="none" strike="noStrike" baseline="0" dirty="0"/>
                  <a:t>this process becomes a bottleneck requiring large computational resources as the length of input sequence grows</a:t>
                </a:r>
                <a:br>
                  <a:rPr lang="en-US" altLang="ko-KR" sz="3200" u="none" strike="noStrike" baseline="0" dirty="0"/>
                </a:br>
                <a:endParaRPr lang="en-US" altLang="ko-KR" sz="3200" u="none" strike="noStrike" baseline="0" dirty="0"/>
              </a:p>
              <a:p>
                <a:endParaRPr lang="en-US" altLang="ko-KR" sz="3200" dirty="0">
                  <a:latin typeface="Arial" panose="020B0604020202020204" pitchFamily="34" charset="0"/>
                </a:endParaRPr>
              </a:p>
              <a:p>
                <a:pPr algn="l"/>
                <a:endParaRPr lang="en-US" altLang="ko-KR" sz="3200" u="none" strike="noStrike" baseline="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B93731A-76D5-21E1-F99A-99517030ED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F7F738-13DE-1EEE-690E-E8E858CFDDFF}"/>
                  </a:ext>
                </a:extLst>
              </p:cNvPr>
              <p:cNvSpPr txBox="1"/>
              <p:nvPr/>
            </p:nvSpPr>
            <p:spPr>
              <a:xfrm>
                <a:off x="2751786" y="2137824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dirty="0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sz="32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altLang="ko-KR" sz="3200" b="1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ko-KR" sz="3200" b="1" i="1" dirty="0" smtClean="0">
                          <a:latin typeface="Cambria Math" panose="02040503050406030204" pitchFamily="18" charset="0"/>
                        </a:rPr>
                        <m:t>𝒂𝒕𝒕𝒆𝒏𝒕𝒊𝒐𝒏</m:t>
                      </m:r>
                      <m:r>
                        <a:rPr lang="en-US" altLang="ko-KR" sz="3200" b="1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32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1" i="1" dirty="0" err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32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altLang="ko-KR" sz="3200" b="1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32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EF7F738-13DE-1EEE-690E-E8E858CFD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786" y="2137824"/>
                <a:ext cx="60960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008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0C63B-E63E-395C-12BF-DAD195B55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EECCED-741D-FE46-DB02-9333D4145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C1DFA1-AB9D-4C69-57C7-F7CE62105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u="none" strike="noStrike" baseline="0" dirty="0"/>
              <a:t>Similar to previous research like Transformer-XL, the input context is divided into fixed-size </a:t>
            </a:r>
            <a:r>
              <a:rPr lang="en-US" altLang="ko-KR" sz="3200" u="none" strike="noStrike" baseline="0" dirty="0">
                <a:highlight>
                  <a:srgbClr val="FFFF00"/>
                </a:highlight>
              </a:rPr>
              <a:t>'Segments’</a:t>
            </a:r>
            <a:br>
              <a:rPr lang="en-US" altLang="ko-KR" sz="3200" u="none" strike="noStrike" baseline="0" dirty="0">
                <a:highlight>
                  <a:srgbClr val="FFFF00"/>
                </a:highlight>
              </a:rPr>
            </a:br>
            <a:endParaRPr lang="en-US" altLang="ko-KR" sz="3200" dirty="0">
              <a:highlight>
                <a:srgbClr val="FFFF00"/>
              </a:highlight>
            </a:endParaRPr>
          </a:p>
          <a:p>
            <a:pPr algn="l"/>
            <a:r>
              <a:rPr lang="en-US" altLang="ko-KR" sz="3200" dirty="0"/>
              <a:t>After processing each segment, a fixed-size </a:t>
            </a:r>
            <a:r>
              <a:rPr lang="en-US" altLang="ko-KR" sz="3200" dirty="0">
                <a:highlight>
                  <a:srgbClr val="FFFF00"/>
                </a:highlight>
              </a:rPr>
              <a:t>'Compressive Memory' </a:t>
            </a:r>
            <a:r>
              <a:rPr lang="en-US" altLang="ko-KR" sz="3200" dirty="0"/>
              <a:t>is stored and updated.</a:t>
            </a:r>
          </a:p>
          <a:p>
            <a:pPr algn="l"/>
            <a:endParaRPr lang="en-US" altLang="ko-KR" sz="3200" u="none" strike="noStrike" baseline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B53412-8CB2-466A-1519-302863BB5EB5}"/>
                  </a:ext>
                </a:extLst>
              </p:cNvPr>
              <p:cNvSpPr txBox="1"/>
              <p:nvPr/>
            </p:nvSpPr>
            <p:spPr>
              <a:xfrm>
                <a:off x="2142020" y="4943777"/>
                <a:ext cx="77151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1" i="1" dirty="0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sub>
                          <m:r>
                            <a:rPr lang="en-US" altLang="ko-KR" sz="28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ko-KR" altLang="en-US" sz="2800" b="1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1" i="1" dirty="0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ko-KR" sz="28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ko-KR" altLang="en-US" sz="2800" b="1" i="1" dirty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ko-KR" altLang="en-US" sz="2800" b="1" i="1" dirty="0" err="1" smtClean="0">
                          <a:latin typeface="Cambria Math" panose="02040503050406030204" pitchFamily="18" charset="0"/>
                        </a:rPr>
                        <m:t>𝒊𝒏𝒇𝒊𝒏𝒊</m:t>
                      </m:r>
                      <m:r>
                        <a:rPr lang="en-US" altLang="ko-KR" sz="2800" b="1" i="1" dirty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ko-KR" altLang="en-US" sz="2800" b="1" i="1" dirty="0" err="1" smtClean="0">
                          <a:latin typeface="Cambria Math" panose="02040503050406030204" pitchFamily="18" charset="0"/>
                        </a:rPr>
                        <m:t>𝒂𝒕𝒕𝒆𝒏𝒕𝒊𝒐𝒏</m:t>
                      </m:r>
                      <m:r>
                        <a:rPr lang="ko-KR" altLang="en-US" sz="2800" b="1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ko-KR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1" i="1" dirty="0" err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altLang="ko-KR" sz="28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ko-KR" altLang="en-US" sz="2800" b="1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ko-KR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sz="2800" b="1" i="1" dirty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altLang="ko-KR" sz="2800" b="1" i="1" dirty="0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ko-KR" sz="2800" b="1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ko-KR" altLang="en-US" sz="2800" b="1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2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3B53412-8CB2-466A-1519-302863BB5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020" y="4943777"/>
                <a:ext cx="7715165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590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3B647-7FD1-8463-9342-E2165EA35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6240A1-9227-98EA-8A77-A16FE4A5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0127C1-2A57-F05B-432E-B783CD047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b="1" u="none" strike="noStrike" baseline="0" dirty="0"/>
              <a:t>Infini-attention</a:t>
            </a:r>
          </a:p>
          <a:p>
            <a:pPr lvl="1"/>
            <a:r>
              <a:rPr lang="en-US" altLang="ko-KR" sz="2800" dirty="0"/>
              <a:t>Scaled Dot Product Attention</a:t>
            </a:r>
          </a:p>
          <a:p>
            <a:pPr lvl="1"/>
            <a:r>
              <a:rPr lang="en-US" altLang="ko-KR" sz="2800" u="none" strike="noStrike" baseline="0" dirty="0"/>
              <a:t>Fixed Size Memory Attention</a:t>
            </a:r>
          </a:p>
          <a:p>
            <a:pPr lvl="1"/>
            <a:endParaRPr lang="en-US" altLang="ko-KR" sz="3200" b="1" u="none" strike="noStrike" baseline="0" dirty="0"/>
          </a:p>
          <a:p>
            <a:pPr algn="l"/>
            <a:r>
              <a:rPr lang="en-US" altLang="ko-KR" sz="3200" b="1" u="none" strike="noStrike" baseline="0" dirty="0"/>
              <a:t>Scaled Dot-product Attention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E129C93-3068-9227-2F19-5E780C87A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730" y="4318496"/>
            <a:ext cx="5138731" cy="139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885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7CC72-D87E-A41F-20B1-22536C095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E00C97-3D4E-5ACD-4797-B5292CAB0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816328-E135-1F24-F31F-668920624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ko-KR" sz="3200" b="1" u="none" strike="noStrike" baseline="0" dirty="0"/>
              <a:t>Compressive Memory</a:t>
            </a:r>
          </a:p>
          <a:p>
            <a:pPr lvl="1"/>
            <a:r>
              <a:rPr lang="en-US" altLang="ko-KR" sz="2800" u="none" strike="noStrike" baseline="0" dirty="0">
                <a:highlight>
                  <a:srgbClr val="FFFF00"/>
                </a:highlight>
              </a:rPr>
              <a:t>store bindings of key and value states </a:t>
            </a:r>
            <a:r>
              <a:rPr lang="en-US" altLang="ko-KR" sz="2800" u="none" strike="noStrike" baseline="0" dirty="0"/>
              <a:t>in the compressive memory and </a:t>
            </a:r>
            <a:r>
              <a:rPr lang="en-US" altLang="ko-KR" sz="2800" u="none" strike="noStrike" baseline="0" dirty="0">
                <a:highlight>
                  <a:srgbClr val="FFFF00"/>
                </a:highlight>
              </a:rPr>
              <a:t>retrieve</a:t>
            </a:r>
            <a:r>
              <a:rPr lang="en-US" altLang="ko-KR" sz="2800" u="none" strike="noStrike" baseline="0" dirty="0"/>
              <a:t> by using the query vectors.</a:t>
            </a:r>
            <a:br>
              <a:rPr lang="en-US" altLang="ko-KR" sz="2800" u="none" strike="noStrike" baseline="0" dirty="0"/>
            </a:br>
            <a:endParaRPr lang="en-US" altLang="ko-KR" sz="2800" u="none" strike="noStrike" baseline="0" dirty="0"/>
          </a:p>
          <a:p>
            <a:pPr lvl="1"/>
            <a:r>
              <a:rPr lang="en-US" altLang="ko-KR" sz="2800" u="none" strike="noStrike" baseline="0" dirty="0"/>
              <a:t>parameterize the memory with an </a:t>
            </a:r>
            <a:r>
              <a:rPr lang="en-US" altLang="ko-KR" sz="2800" u="none" strike="noStrike" baseline="0" dirty="0">
                <a:highlight>
                  <a:srgbClr val="FFFF00"/>
                </a:highlight>
              </a:rPr>
              <a:t>associative matrix</a:t>
            </a:r>
          </a:p>
          <a:p>
            <a:pPr lvl="1"/>
            <a:endParaRPr lang="en-US" altLang="ko-KR" sz="2800" dirty="0">
              <a:highlight>
                <a:srgbClr val="FFFF00"/>
              </a:highlight>
            </a:endParaRPr>
          </a:p>
          <a:p>
            <a:pPr lvl="1"/>
            <a:r>
              <a:rPr lang="en-US" altLang="ko-KR" sz="2800" u="none" strike="noStrike" baseline="0" dirty="0"/>
              <a:t>memory update and retrieval process as </a:t>
            </a:r>
            <a:r>
              <a:rPr lang="en-US" altLang="ko-KR" sz="2800" u="none" strike="noStrike" baseline="0" dirty="0">
                <a:highlight>
                  <a:srgbClr val="FFFF00"/>
                </a:highlight>
              </a:rPr>
              <a:t>linear attention mechanism</a:t>
            </a:r>
          </a:p>
          <a:p>
            <a:pPr algn="l"/>
            <a:endParaRPr lang="en-US" altLang="ko-KR" sz="3200" b="1" dirty="0"/>
          </a:p>
          <a:p>
            <a:pPr algn="l"/>
            <a:endParaRPr lang="en-US" altLang="ko-KR" sz="3200" b="1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477151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rial-Times New Roman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1140</Words>
  <Application>Microsoft Macintosh PowerPoint</Application>
  <PresentationFormat>Widescreen</PresentationFormat>
  <Paragraphs>202</Paragraphs>
  <Slides>27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Google Sans Text</vt:lpstr>
      <vt:lpstr>맑은 고딕</vt:lpstr>
      <vt:lpstr>Arial</vt:lpstr>
      <vt:lpstr>Cambria Math</vt:lpstr>
      <vt:lpstr>Times New Roman</vt:lpstr>
      <vt:lpstr>Office 테마</vt:lpstr>
      <vt:lpstr>Leave No Context Behind: Efficient Infinite Context Transformers with Infini-attention</vt:lpstr>
      <vt:lpstr>Problem Statement</vt:lpstr>
      <vt:lpstr>Contribution</vt:lpstr>
      <vt:lpstr>Contribution</vt:lpstr>
      <vt:lpstr>Background</vt:lpstr>
      <vt:lpstr>Background</vt:lpstr>
      <vt:lpstr>Method</vt:lpstr>
      <vt:lpstr>Method</vt:lpstr>
      <vt:lpstr>Method</vt:lpstr>
      <vt:lpstr>Method</vt:lpstr>
      <vt:lpstr>Method</vt:lpstr>
      <vt:lpstr>Method</vt:lpstr>
      <vt:lpstr>Method</vt:lpstr>
      <vt:lpstr>Method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Experiments</vt:lpstr>
      <vt:lpstr>Conclusion</vt:lpstr>
      <vt:lpstr>Limitation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부민성(컴퓨터공학과)</dc:creator>
  <cp:lastModifiedBy>이재호(전자전기공학과)</cp:lastModifiedBy>
  <cp:revision>114</cp:revision>
  <dcterms:created xsi:type="dcterms:W3CDTF">2025-02-25T18:46:36Z</dcterms:created>
  <dcterms:modified xsi:type="dcterms:W3CDTF">2025-05-06T15:20:33Z</dcterms:modified>
</cp:coreProperties>
</file>