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9" r:id="rId3"/>
    <p:sldId id="294" r:id="rId4"/>
    <p:sldId id="329" r:id="rId5"/>
    <p:sldId id="341" r:id="rId6"/>
    <p:sldId id="330" r:id="rId7"/>
    <p:sldId id="343" r:id="rId8"/>
    <p:sldId id="342" r:id="rId9"/>
    <p:sldId id="296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298" r:id="rId21"/>
    <p:sldId id="299" r:id="rId22"/>
    <p:sldId id="304" r:id="rId23"/>
    <p:sldId id="307" r:id="rId24"/>
    <p:sldId id="305" r:id="rId25"/>
    <p:sldId id="308" r:id="rId26"/>
    <p:sldId id="306" r:id="rId27"/>
    <p:sldId id="310" r:id="rId28"/>
    <p:sldId id="313" r:id="rId29"/>
    <p:sldId id="309" r:id="rId30"/>
    <p:sldId id="314" r:id="rId31"/>
    <p:sldId id="311" r:id="rId32"/>
    <p:sldId id="312" r:id="rId33"/>
    <p:sldId id="300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293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7F7F"/>
    <a:srgbClr val="FFFFFF"/>
    <a:srgbClr val="DB6767"/>
    <a:srgbClr val="36A3A8"/>
    <a:srgbClr val="60CEC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77176" autoAdjust="0"/>
  </p:normalViewPr>
  <p:slideViewPr>
    <p:cSldViewPr snapToGrid="0">
      <p:cViewPr varScale="1">
        <p:scale>
          <a:sx n="128" d="100"/>
          <a:sy n="128" d="100"/>
        </p:scale>
        <p:origin x="1512" y="8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41901-F111-4131-B3CF-AF9A3C4B7364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6BFC1-6A64-42B8-ADD5-9A489D709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213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Okay, let’s get started with our presentation.</a:t>
            </a:r>
          </a:p>
          <a:p>
            <a:r>
              <a:rPr lang="en-US" altLang="ko-KR" dirty="0"/>
              <a:t>Hello everyone. We are Chanhee Lee and </a:t>
            </a:r>
            <a:r>
              <a:rPr lang="en-US" altLang="ko-KR" dirty="0" err="1"/>
              <a:t>Jiwoo</a:t>
            </a:r>
            <a:r>
              <a:rPr lang="en-US" altLang="ko-KR" dirty="0"/>
              <a:t> Kim from the Department of Electrical Engineering, and </a:t>
            </a:r>
            <a:r>
              <a:rPr lang="en-US" altLang="ko-KR" dirty="0" err="1"/>
              <a:t>Yongjun</a:t>
            </a:r>
            <a:r>
              <a:rPr lang="en-US" altLang="ko-KR" dirty="0"/>
              <a:t> Kim from the Department of Computer Science. Today, we’ll be presenting the paper, </a:t>
            </a:r>
            <a:r>
              <a:rPr lang="en-US" altLang="ko-KR" b="1" dirty="0"/>
              <a:t>"Thinking Slow, Fast: Scaling Inference Compute with Distilled Reasoners.“</a:t>
            </a:r>
          </a:p>
          <a:p>
            <a:r>
              <a:rPr lang="en-US" altLang="ko-KR" b="1" dirty="0"/>
              <a:t>This paper is published at ICLR 2025 Workshop on Reasoning and Planning for LLMs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6BFC1-6A64-42B8-ADD5-9A489D70991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8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 example, consider a math problem.</a:t>
            </a:r>
          </a:p>
          <a:p>
            <a:endParaRPr lang="en-US" altLang="ko-KR" dirty="0"/>
          </a:p>
          <a:p>
            <a:r>
              <a:rPr lang="en-US" altLang="ko-KR" dirty="0"/>
              <a:t>In the left side, </a:t>
            </a:r>
          </a:p>
          <a:p>
            <a:r>
              <a:rPr lang="en-US" altLang="ko-KR" dirty="0"/>
              <a:t>If we just say “The answer is…”,</a:t>
            </a:r>
            <a:br>
              <a:rPr lang="en-US" altLang="ko-KR" dirty="0"/>
            </a:br>
            <a:r>
              <a:rPr lang="en-US" altLang="ko-KR" dirty="0"/>
              <a:t>the model often gets it wrong.</a:t>
            </a:r>
          </a:p>
          <a:p>
            <a:endParaRPr lang="en-US" altLang="ko-KR" dirty="0"/>
          </a:p>
          <a:p>
            <a:r>
              <a:rPr lang="en-US" altLang="ko-KR" dirty="0"/>
              <a:t>But in the right </a:t>
            </a:r>
            <a:r>
              <a:rPr lang="en-US" altLang="ko-KR" dirty="0" err="1"/>
              <a:t>siede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if we provide a full </a:t>
            </a:r>
            <a:r>
              <a:rPr lang="en-US" altLang="ko-KR" dirty="0" err="1"/>
              <a:t>CoT</a:t>
            </a:r>
            <a:r>
              <a:rPr lang="en-US" altLang="ko-KR" dirty="0"/>
              <a:t> prompt,</a:t>
            </a:r>
            <a:br>
              <a:rPr lang="en-US" altLang="ko-KR" dirty="0"/>
            </a:br>
            <a:r>
              <a:rPr lang="en-US" altLang="ko-KR" dirty="0"/>
              <a:t>the model explains each reasoning step.</a:t>
            </a:r>
          </a:p>
          <a:p>
            <a:endParaRPr lang="en-US" altLang="ko-KR" dirty="0"/>
          </a:p>
          <a:p>
            <a:r>
              <a:rPr lang="en-US" altLang="ko-KR" dirty="0"/>
              <a:t>This improves accuracy</a:t>
            </a:r>
            <a:br>
              <a:rPr lang="en-US" altLang="ko-KR" dirty="0"/>
            </a:br>
            <a:r>
              <a:rPr lang="en-US" altLang="ko-KR" dirty="0"/>
              <a:t>and helps the model think more like a human.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6BFC1-6A64-42B8-ADD5-9A489D70991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438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Here you can see </a:t>
            </a:r>
            <a:r>
              <a:rPr lang="en-US" altLang="ko-KR" dirty="0" err="1"/>
              <a:t>CoT</a:t>
            </a:r>
            <a:r>
              <a:rPr lang="en-US" altLang="ko-KR" dirty="0"/>
              <a:t> applied in various domains:</a:t>
            </a:r>
            <a:br>
              <a:rPr lang="en-US" altLang="ko-KR" dirty="0"/>
            </a:br>
            <a:r>
              <a:rPr lang="en-US" altLang="ko-KR" dirty="0"/>
              <a:t>arithmetic, common sense, symbolic reasoning.</a:t>
            </a:r>
          </a:p>
          <a:p>
            <a:endParaRPr lang="en-US" altLang="ko-KR" dirty="0"/>
          </a:p>
          <a:p>
            <a:r>
              <a:rPr lang="en-US" altLang="ko-KR" dirty="0" err="1"/>
              <a:t>CoT</a:t>
            </a:r>
            <a:r>
              <a:rPr lang="en-US" altLang="ko-KR" dirty="0"/>
              <a:t> improves answer quality in each case.</a:t>
            </a:r>
          </a:p>
          <a:p>
            <a:endParaRPr lang="en-US" altLang="ko-KR" dirty="0"/>
          </a:p>
          <a:p>
            <a:r>
              <a:rPr lang="en-US" altLang="ko-KR" dirty="0"/>
              <a:t>However, because it explains step-by-step,</a:t>
            </a:r>
            <a:br>
              <a:rPr lang="en-US" altLang="ko-KR" dirty="0"/>
            </a:br>
            <a:r>
              <a:rPr lang="en-US" altLang="ko-KR" dirty="0"/>
              <a:t>the output becomes longer.</a:t>
            </a:r>
          </a:p>
          <a:p>
            <a:r>
              <a:rPr lang="en-US" altLang="ko-KR" dirty="0"/>
              <a:t>And that increases inference cost.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6BFC1-6A64-42B8-ADD5-9A489D70991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048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 test-time compute, we usually generate multiple </a:t>
            </a:r>
            <a:r>
              <a:rPr lang="en-US" altLang="ko-KR" dirty="0" err="1"/>
              <a:t>CoT</a:t>
            </a:r>
            <a:r>
              <a:rPr lang="en-US" altLang="ko-KR" dirty="0"/>
              <a:t> answers.</a:t>
            </a:r>
          </a:p>
          <a:p>
            <a:r>
              <a:rPr lang="en-US" altLang="ko-KR" dirty="0"/>
              <a:t>Then we choose the best one.</a:t>
            </a:r>
          </a:p>
          <a:p>
            <a:endParaRPr lang="en-US" altLang="ko-KR" dirty="0"/>
          </a:p>
          <a:p>
            <a:r>
              <a:rPr lang="en-US" altLang="ko-KR" dirty="0"/>
              <a:t>One simple method is </a:t>
            </a:r>
            <a:r>
              <a:rPr lang="en-US" altLang="ko-KR" b="1" dirty="0"/>
              <a:t>majority voting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It’s easy to apply and still works well.</a:t>
            </a:r>
          </a:p>
          <a:p>
            <a:endParaRPr lang="en-US" altLang="ko-KR" dirty="0"/>
          </a:p>
          <a:p>
            <a:r>
              <a:rPr lang="en-US" altLang="ko-KR" dirty="0"/>
              <a:t>Another approach uses a </a:t>
            </a:r>
            <a:r>
              <a:rPr lang="en-US" altLang="ko-KR" b="1" dirty="0"/>
              <a:t>reward model</a:t>
            </a:r>
            <a:br>
              <a:rPr lang="en-US" altLang="ko-KR" dirty="0"/>
            </a:br>
            <a:r>
              <a:rPr lang="en-US" altLang="ko-KR" dirty="0"/>
              <a:t>to select the best response.</a:t>
            </a:r>
          </a:p>
          <a:p>
            <a:endParaRPr lang="en-US" altLang="ko-KR" dirty="0"/>
          </a:p>
          <a:p>
            <a:r>
              <a:rPr lang="en-US" altLang="ko-KR" dirty="0"/>
              <a:t>This paper discusses both options.</a:t>
            </a:r>
          </a:p>
          <a:p>
            <a:r>
              <a:rPr lang="en-US" altLang="ko-KR" dirty="0"/>
              <a:t>There’s also new research using </a:t>
            </a:r>
            <a:r>
              <a:rPr lang="en-US" altLang="ko-KR" b="1" dirty="0"/>
              <a:t>tree search</a:t>
            </a:r>
            <a:br>
              <a:rPr lang="en-US" altLang="ko-KR" dirty="0"/>
            </a:br>
            <a:r>
              <a:rPr lang="en-US" altLang="ko-KR" dirty="0"/>
              <a:t>to find correct reasoning paths.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Still, long context remains a challenge</a:t>
            </a:r>
            <a:br>
              <a:rPr lang="en-US" altLang="ko-KR" dirty="0"/>
            </a:br>
            <a:r>
              <a:rPr lang="en-US" altLang="ko-KR" dirty="0"/>
              <a:t>due to high cost and memory usage.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6BFC1-6A64-42B8-ADD5-9A489D70991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problem is worse in Transformers.</a:t>
            </a:r>
          </a:p>
          <a:p>
            <a:r>
              <a:rPr lang="en-US" altLang="ko-KR" dirty="0"/>
              <a:t>They use </a:t>
            </a:r>
            <a:r>
              <a:rPr lang="en-US" altLang="ko-KR" b="1" dirty="0"/>
              <a:t>self-attention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which compares every token to all others.</a:t>
            </a:r>
          </a:p>
          <a:p>
            <a:endParaRPr lang="en-US" altLang="ko-KR" dirty="0"/>
          </a:p>
          <a:p>
            <a:r>
              <a:rPr lang="en-US" altLang="ko-KR" dirty="0"/>
              <a:t>As a result, the time complexity is </a:t>
            </a:r>
            <a:r>
              <a:rPr lang="en-US" altLang="ko-KR" b="1" dirty="0"/>
              <a:t>L</a:t>
            </a:r>
            <a:r>
              <a:rPr lang="en-US" altLang="ko-KR" dirty="0"/>
              <a:t> square,</a:t>
            </a:r>
            <a:br>
              <a:rPr lang="en-US" altLang="ko-KR" dirty="0"/>
            </a:br>
            <a:r>
              <a:rPr lang="en-US" altLang="ko-KR" dirty="0"/>
              <a:t>where </a:t>
            </a:r>
            <a:r>
              <a:rPr lang="en-US" altLang="ko-KR" b="1" dirty="0"/>
              <a:t>L</a:t>
            </a:r>
            <a:r>
              <a:rPr lang="en-US" altLang="ko-KR" dirty="0"/>
              <a:t> is the sequence length.</a:t>
            </a:r>
          </a:p>
          <a:p>
            <a:endParaRPr lang="en-US" altLang="ko-KR" dirty="0"/>
          </a:p>
          <a:p>
            <a:r>
              <a:rPr lang="en-US" altLang="ko-KR" dirty="0"/>
              <a:t>In contrast, </a:t>
            </a:r>
            <a:r>
              <a:rPr lang="en-US" altLang="ko-KR" b="1" dirty="0" err="1"/>
              <a:t>subquadratic</a:t>
            </a:r>
            <a:r>
              <a:rPr lang="en-US" altLang="ko-KR" b="1" dirty="0"/>
              <a:t> models</a:t>
            </a:r>
            <a:br>
              <a:rPr lang="en-US" altLang="ko-KR" dirty="0"/>
            </a:br>
            <a:r>
              <a:rPr lang="en-US" altLang="ko-KR" dirty="0"/>
              <a:t>have lower-than-quadratic complexity.</a:t>
            </a:r>
          </a:p>
          <a:p>
            <a:r>
              <a:rPr lang="en-US" altLang="ko-KR" dirty="0"/>
              <a:t>That makes them a good match for test-time compute.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6BFC1-6A64-42B8-ADD5-9A489D70991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520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paper uses </a:t>
            </a:r>
            <a:r>
              <a:rPr lang="en-US" altLang="ko-KR" b="1" dirty="0"/>
              <a:t>Mamba-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a </a:t>
            </a:r>
            <a:r>
              <a:rPr lang="en-US" altLang="ko-KR" dirty="0" err="1"/>
              <a:t>subquadratic</a:t>
            </a:r>
            <a:r>
              <a:rPr lang="en-US" altLang="ko-KR" dirty="0"/>
              <a:t> model that’s gained recent attention.</a:t>
            </a:r>
          </a:p>
          <a:p>
            <a:endParaRPr lang="en-US" altLang="ko-KR" dirty="0"/>
          </a:p>
          <a:p>
            <a:r>
              <a:rPr lang="en-US" altLang="ko-KR" dirty="0"/>
              <a:t>Mamba is based on a </a:t>
            </a:r>
            <a:r>
              <a:rPr lang="en-US" altLang="ko-KR" b="1" dirty="0"/>
              <a:t>State Space Model</a:t>
            </a:r>
            <a:r>
              <a:rPr lang="en-US" altLang="ko-KR" dirty="0"/>
              <a:t>, or </a:t>
            </a:r>
            <a:r>
              <a:rPr lang="en-US" altLang="ko-KR" b="1" dirty="0"/>
              <a:t>SSM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The key advantage is that it runs in </a:t>
            </a:r>
            <a:r>
              <a:rPr lang="en-US" altLang="ko-KR" b="1" dirty="0"/>
              <a:t>linear time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6BFC1-6A64-42B8-ADD5-9A489D70991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807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 an SSM, the model keeps an internal </a:t>
            </a:r>
            <a:r>
              <a:rPr lang="en-US" altLang="ko-KR" b="1" dirty="0"/>
              <a:t>state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This state updates at each time step,</a:t>
            </a:r>
            <a:br>
              <a:rPr lang="en-US" altLang="ko-KR" dirty="0"/>
            </a:br>
            <a:r>
              <a:rPr lang="en-US" altLang="ko-KR" dirty="0"/>
              <a:t>based on the current input and the previous state.</a:t>
            </a:r>
          </a:p>
          <a:p>
            <a:r>
              <a:rPr lang="en-US" altLang="ko-KR" dirty="0"/>
              <a:t>Unlike to traditional SSM, matrix B and C is different according to every different token.</a:t>
            </a:r>
          </a:p>
          <a:p>
            <a:endParaRPr lang="en-US" altLang="ko-KR" dirty="0"/>
          </a:p>
          <a:p>
            <a:r>
              <a:rPr lang="en-US" altLang="ko-KR" dirty="0"/>
              <a:t>Then the output is computed from that state.</a:t>
            </a:r>
          </a:p>
          <a:p>
            <a:r>
              <a:rPr lang="en-US" altLang="ko-KR" dirty="0"/>
              <a:t>Originally, SSMs work in continuous time.</a:t>
            </a:r>
          </a:p>
          <a:p>
            <a:r>
              <a:rPr lang="en-US" altLang="ko-KR" dirty="0"/>
              <a:t>So we need to </a:t>
            </a:r>
            <a:r>
              <a:rPr lang="en-US" altLang="ko-KR" b="1" dirty="0"/>
              <a:t>discretize</a:t>
            </a:r>
            <a:r>
              <a:rPr lang="en-US" altLang="ko-KR" dirty="0"/>
              <a:t> them to use in practice.</a:t>
            </a:r>
          </a:p>
          <a:p>
            <a:r>
              <a:rPr lang="en-US" altLang="ko-KR" dirty="0"/>
              <a:t>Once discretized, we can apply 1D convolution per token.</a:t>
            </a:r>
          </a:p>
          <a:p>
            <a:r>
              <a:rPr lang="en-US" altLang="ko-KR" dirty="0"/>
              <a:t>This makes training parallelizable,</a:t>
            </a:r>
            <a:br>
              <a:rPr lang="en-US" altLang="ko-KR" dirty="0"/>
            </a:br>
            <a:r>
              <a:rPr lang="en-US" altLang="ko-KR" dirty="0"/>
              <a:t>unlike traditional RNNs.</a:t>
            </a:r>
          </a:p>
          <a:p>
            <a:endParaRPr lang="en-US" altLang="ko-KR" dirty="0"/>
          </a:p>
          <a:p>
            <a:r>
              <a:rPr lang="en-US" altLang="ko-KR" dirty="0"/>
              <a:t>At inference time, SSMs behave like RNNs,</a:t>
            </a:r>
            <a:br>
              <a:rPr lang="en-US" altLang="ko-KR" dirty="0"/>
            </a:br>
            <a:r>
              <a:rPr lang="en-US" altLang="ko-KR" dirty="0"/>
              <a:t>processing one step at a time.</a:t>
            </a:r>
          </a:p>
          <a:p>
            <a:r>
              <a:rPr lang="en-US" altLang="ko-KR" dirty="0"/>
              <a:t>But they’re more efficient than Transformers.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6BFC1-6A64-42B8-ADD5-9A489D70991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39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Additionally, However, recurrence alone</a:t>
            </a:r>
            <a:br>
              <a:rPr lang="en-US" altLang="ko-KR" dirty="0"/>
            </a:br>
            <a:r>
              <a:rPr lang="en-US" altLang="ko-KR" dirty="0"/>
              <a:t>can weaken long-range dependency.</a:t>
            </a:r>
          </a:p>
          <a:p>
            <a:r>
              <a:rPr lang="en-US" altLang="ko-KR" dirty="0"/>
              <a:t>To fix this, Mamba uses a special initialization</a:t>
            </a:r>
            <a:br>
              <a:rPr lang="en-US" altLang="ko-KR" dirty="0"/>
            </a:br>
            <a:r>
              <a:rPr lang="en-US" altLang="ko-KR" dirty="0"/>
              <a:t>called </a:t>
            </a:r>
            <a:r>
              <a:rPr lang="en-US" altLang="ko-KR" b="1" dirty="0"/>
              <a:t>Hi-Order Polynomial Projection Operators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This helps encode </a:t>
            </a:r>
            <a:r>
              <a:rPr lang="en-US" altLang="ko-KR" b="1" dirty="0"/>
              <a:t>token positions</a:t>
            </a:r>
            <a:r>
              <a:rPr lang="en-US" altLang="ko-KR" dirty="0"/>
              <a:t> more accurately.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6BFC1-6A64-42B8-ADD5-9A489D70991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22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final structure of a Mamba block</a:t>
            </a:r>
            <a:br>
              <a:rPr lang="en-US" altLang="ko-KR" dirty="0"/>
            </a:br>
            <a:r>
              <a:rPr lang="en-US" altLang="ko-KR" dirty="0"/>
              <a:t>looks like this.</a:t>
            </a:r>
          </a:p>
          <a:p>
            <a:r>
              <a:rPr lang="en-US" altLang="ko-KR" dirty="0"/>
              <a:t>They made by fusion of H3 and gated MLP block</a:t>
            </a:r>
          </a:p>
          <a:p>
            <a:endParaRPr lang="en-US" altLang="ko-KR" dirty="0"/>
          </a:p>
          <a:p>
            <a:r>
              <a:rPr lang="en-US" altLang="ko-KR" dirty="0"/>
              <a:t>They gave sequence selectiveness to Mamba architecture.</a:t>
            </a:r>
          </a:p>
          <a:p>
            <a:endParaRPr lang="en-US" altLang="ko-KR" dirty="0"/>
          </a:p>
          <a:p>
            <a:r>
              <a:rPr lang="en-US" altLang="ko-KR" dirty="0"/>
              <a:t>With all the techniques we’ve discussed,</a:t>
            </a:r>
            <a:br>
              <a:rPr lang="en-US" altLang="ko-KR" dirty="0"/>
            </a:br>
            <a:r>
              <a:rPr lang="en-US" altLang="ko-KR" dirty="0"/>
              <a:t>Mamba achieves </a:t>
            </a:r>
            <a:r>
              <a:rPr lang="en-US" altLang="ko-KR" b="1" dirty="0" err="1"/>
              <a:t>subquadratic</a:t>
            </a:r>
            <a:r>
              <a:rPr lang="en-US" altLang="ko-KR" b="1" dirty="0"/>
              <a:t> complexity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That makes it well-suited for test-time compute.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6BFC1-6A64-42B8-ADD5-9A489D70991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723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 train Mamba, the authors used </a:t>
            </a:r>
            <a:r>
              <a:rPr lang="en-US" altLang="ko-KR" b="1" dirty="0"/>
              <a:t>distillation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We’ve covered this concept in class,</a:t>
            </a:r>
            <a:br>
              <a:rPr lang="en-US" altLang="ko-KR" dirty="0"/>
            </a:br>
            <a:r>
              <a:rPr lang="en-US" altLang="ko-KR" dirty="0"/>
              <a:t>so we’ll skip the details here.</a:t>
            </a:r>
          </a:p>
          <a:p>
            <a:endParaRPr lang="en-US" altLang="ko-KR" dirty="0"/>
          </a:p>
          <a:p>
            <a:r>
              <a:rPr lang="en-US" altLang="ko-KR" dirty="0"/>
              <a:t>But one key point is that this paper uses</a:t>
            </a:r>
            <a:br>
              <a:rPr lang="en-US" altLang="ko-KR" dirty="0"/>
            </a:br>
            <a:r>
              <a:rPr lang="en-US" altLang="ko-KR" b="1" dirty="0"/>
              <a:t>cross-architecture distillation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That means transferring knowledge</a:t>
            </a:r>
            <a:br>
              <a:rPr lang="en-US" altLang="ko-KR" dirty="0"/>
            </a:br>
            <a:r>
              <a:rPr lang="en-US" altLang="ko-KR" dirty="0"/>
              <a:t>from a Transformer to a Mamba model.</a:t>
            </a:r>
          </a:p>
          <a:p>
            <a:endParaRPr lang="en-US" altLang="ko-KR" dirty="0"/>
          </a:p>
          <a:p>
            <a:r>
              <a:rPr lang="en-US" altLang="ko-KR" dirty="0"/>
              <a:t>This technique has also been used</a:t>
            </a:r>
            <a:br>
              <a:rPr lang="en-US" altLang="ko-KR" dirty="0"/>
            </a:br>
            <a:r>
              <a:rPr lang="en-US" altLang="ko-KR" dirty="0"/>
              <a:t>to distill into RNNs, linear attention models, and SSMs.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6BFC1-6A64-42B8-ADD5-9A489D70991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432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Youngjun</a:t>
            </a:r>
            <a:r>
              <a:rPr lang="en-US" altLang="ko-KR" dirty="0"/>
              <a:t> Kim is going to present the Method part.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6BFC1-6A64-42B8-ADD5-9A489D70991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98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First, I’ll cover the </a:t>
            </a:r>
            <a:r>
              <a:rPr lang="en-US" altLang="ko-KR" b="1" dirty="0"/>
              <a:t>introduction and background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Then </a:t>
            </a:r>
            <a:r>
              <a:rPr lang="en-US" altLang="ko-KR" dirty="0" err="1"/>
              <a:t>Yongjun</a:t>
            </a:r>
            <a:r>
              <a:rPr lang="en-US" altLang="ko-KR" dirty="0"/>
              <a:t> will explain the </a:t>
            </a:r>
            <a:r>
              <a:rPr lang="en-US" altLang="ko-KR" b="1" dirty="0"/>
              <a:t>method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Finally, </a:t>
            </a:r>
            <a:r>
              <a:rPr lang="en-US" altLang="ko-KR" dirty="0" err="1"/>
              <a:t>Jiwoo</a:t>
            </a:r>
            <a:r>
              <a:rPr lang="en-US" altLang="ko-KR" dirty="0"/>
              <a:t> will go over the </a:t>
            </a:r>
            <a:r>
              <a:rPr lang="en-US" altLang="ko-KR" b="1" dirty="0"/>
              <a:t>experiments</a:t>
            </a:r>
            <a:r>
              <a:rPr lang="en-US" altLang="ko-KR" dirty="0"/>
              <a:t> and </a:t>
            </a:r>
            <a:r>
              <a:rPr lang="en-US" altLang="ko-KR" b="1" dirty="0"/>
              <a:t>conclusion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6BFC1-6A64-42B8-ADD5-9A489D70991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36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From this slide, I’ll introduce the method part of this paper, which is to distill transformer-based models to state space models.</a:t>
            </a:r>
          </a:p>
          <a:p>
            <a:endParaRPr lang="en-US" altLang="ko-KR" dirty="0"/>
          </a:p>
          <a:p>
            <a:r>
              <a:rPr lang="en-US" altLang="ko-KR" dirty="0"/>
              <a:t>First of all, this paper suggested to use MOHAWK from previous paper, which introduce to distill transformer models to Mamba, with three stages.</a:t>
            </a:r>
          </a:p>
          <a:p>
            <a:endParaRPr lang="en-US" altLang="ko-KR" dirty="0"/>
          </a:p>
          <a:p>
            <a:r>
              <a:rPr lang="en-US" altLang="ko-KR" dirty="0"/>
              <a:t>MOHAWK is composed of three stages. </a:t>
            </a:r>
          </a:p>
          <a:p>
            <a:endParaRPr lang="en-US" altLang="ko-KR" dirty="0"/>
          </a:p>
          <a:p>
            <a:r>
              <a:rPr lang="en-US" altLang="ko-KR" dirty="0"/>
              <a:t>Matrix orientation, hidden state alignment, and weight transfer and knowledge distillation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6BFC1-6A64-42B8-ADD5-9A489D70991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7696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Before I explain details of the method, I’d like to introduce some of preliminaries. </a:t>
            </a:r>
          </a:p>
          <a:p>
            <a:r>
              <a:rPr lang="en-US" altLang="ko-KR" dirty="0"/>
              <a:t>Firstly, I want to define the sequence transformation.</a:t>
            </a:r>
          </a:p>
          <a:p>
            <a:r>
              <a:rPr lang="en-US" altLang="ko-KR" dirty="0"/>
              <a:t>Sequence transformation refers to any parameterized </a:t>
            </a:r>
            <a:r>
              <a:rPr lang="en-US" altLang="ko-KR" dirty="0" err="1"/>
              <a:t>mappping</a:t>
            </a:r>
            <a:r>
              <a:rPr lang="en-US" altLang="ko-KR" dirty="0"/>
              <a:t> function on some sequence.</a:t>
            </a:r>
          </a:p>
          <a:p>
            <a:r>
              <a:rPr lang="en-US" altLang="ko-KR" dirty="0"/>
              <a:t>In the aspect of model, sequence transformation combine tokens at various time steps, facilitating the model’s comprehension of temporal information and interactions.</a:t>
            </a:r>
          </a:p>
          <a:p>
            <a:endParaRPr lang="en-US" altLang="ko-KR" dirty="0"/>
          </a:p>
          <a:p>
            <a:r>
              <a:rPr lang="en-US" altLang="ko-KR" dirty="0"/>
              <a:t>Matrix mixer refers to matrix which can represent the sequence transformation.</a:t>
            </a:r>
          </a:p>
          <a:p>
            <a:r>
              <a:rPr lang="en-US" altLang="ko-KR" dirty="0"/>
              <a:t>Some sequence transformation can be represented as Y = MX, and in this case, M is called as a matrix mixer.</a:t>
            </a:r>
          </a:p>
          <a:p>
            <a:r>
              <a:rPr lang="en-US" altLang="ko-KR" dirty="0"/>
              <a:t>In a attention mechanism, output matrix of </a:t>
            </a:r>
            <a:r>
              <a:rPr lang="en-US" altLang="ko-KR" dirty="0" err="1"/>
              <a:t>softmax</a:t>
            </a:r>
            <a:r>
              <a:rPr lang="en-US" altLang="ko-KR" dirty="0"/>
              <a:t> is a matrix mixer, as it results in a sequence multiplied with value matrix.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6BFC1-6A64-42B8-ADD5-9A489D70991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7988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From previous definitions, we can define causal variants of sequence transformation.</a:t>
            </a:r>
          </a:p>
          <a:p>
            <a:endParaRPr lang="en-US" altLang="ko-KR" dirty="0"/>
          </a:p>
          <a:p>
            <a:r>
              <a:rPr lang="en-US" altLang="ko-KR" dirty="0"/>
              <a:t>By multiplying a lower triangular matrix filled with 1s, we can get causal variants of sequence transformation.</a:t>
            </a:r>
          </a:p>
          <a:p>
            <a:endParaRPr lang="en-US" altLang="ko-KR" dirty="0"/>
          </a:p>
          <a:p>
            <a:r>
              <a:rPr lang="en-US" altLang="ko-KR" dirty="0"/>
              <a:t>For example, if we multiply L to the attention matrix, we can get causal variants of attention matrix, which we use in decoder based transformer models.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6BFC1-6A64-42B8-ADD5-9A489D70991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377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As we mentioned earlier, Mamba-2 is a time-varying state-space model, and defined as follow.</a:t>
            </a:r>
          </a:p>
          <a:p>
            <a:endParaRPr lang="en-US" altLang="ko-KR" dirty="0"/>
          </a:p>
          <a:p>
            <a:r>
              <a:rPr lang="en-US" altLang="ko-KR" dirty="0"/>
              <a:t>Here, B and C are input-dependent projections of the system, as in Mamba-1, and </a:t>
            </a:r>
            <a:r>
              <a:rPr lang="en-US" altLang="ko-KR" dirty="0" err="1"/>
              <a:t>A_t</a:t>
            </a:r>
            <a:r>
              <a:rPr lang="en-US" altLang="ko-KR" dirty="0"/>
              <a:t> is the identity matrix I multiplied by a time dependent scalar value </a:t>
            </a:r>
            <a:r>
              <a:rPr lang="en-US" altLang="ko-KR" dirty="0" err="1"/>
              <a:t>alpha_t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Fixing </a:t>
            </a:r>
            <a:r>
              <a:rPr lang="en-US" altLang="ko-KR" dirty="0" err="1"/>
              <a:t>A_t</a:t>
            </a:r>
            <a:r>
              <a:rPr lang="en-US" altLang="ko-KR" dirty="0"/>
              <a:t> as identity matrix results in the formulation of causal linear attention.</a:t>
            </a:r>
          </a:p>
          <a:p>
            <a:endParaRPr lang="en-US" altLang="ko-KR" dirty="0"/>
          </a:p>
          <a:p>
            <a:r>
              <a:rPr lang="en-US" altLang="ko-KR" dirty="0"/>
              <a:t>In this formulation, B, C representing the kernelized matrices of the key and the query matrices, respectively.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6BFC1-6A64-42B8-ADD5-9A489D70991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9487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As the </a:t>
            </a:r>
            <a:r>
              <a:rPr lang="en-US" altLang="ko-KR" dirty="0" err="1"/>
              <a:t>A_t</a:t>
            </a:r>
            <a:r>
              <a:rPr lang="en-US" altLang="ko-KR" dirty="0"/>
              <a:t> in the previous slide is identity matrix, we can formulate the Mamba-2 as follow.</a:t>
            </a:r>
          </a:p>
          <a:p>
            <a:endParaRPr lang="en-US" altLang="ko-KR" dirty="0"/>
          </a:p>
          <a:p>
            <a:r>
              <a:rPr lang="en-US" altLang="ko-KR" dirty="0"/>
              <a:t>If we unroll the state update, we can get following equation.</a:t>
            </a:r>
          </a:p>
          <a:p>
            <a:r>
              <a:rPr lang="en-US" altLang="ko-KR" dirty="0"/>
              <a:t>In this equation, we can see that </a:t>
            </a:r>
            <a:r>
              <a:rPr lang="en-US" altLang="ko-KR" dirty="0" err="1"/>
              <a:t>a_j</a:t>
            </a:r>
            <a:r>
              <a:rPr lang="en-US" altLang="ko-KR" dirty="0"/>
              <a:t> act as a decaying factor of past </a:t>
            </a:r>
            <a:r>
              <a:rPr lang="en-US" altLang="ko-KR" dirty="0" err="1"/>
              <a:t>informations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This means that </a:t>
            </a:r>
            <a:r>
              <a:rPr lang="en-US" altLang="ko-KR" dirty="0" err="1"/>
              <a:t>a_j</a:t>
            </a:r>
            <a:r>
              <a:rPr lang="en-US" altLang="ko-KR" dirty="0"/>
              <a:t> has same functionality with casual masking.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6BFC1-6A64-42B8-ADD5-9A489D70991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240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Before we jump into the conclusion, let’s take a look at the linear attention mechanism.</a:t>
            </a:r>
          </a:p>
          <a:p>
            <a:r>
              <a:rPr lang="en-US" altLang="ko-KR" dirty="0"/>
              <a:t>In linear attention, by using kernel-mapping, the output is calculated as follow, and it is same with attention mechanism without normalization term in </a:t>
            </a:r>
            <a:r>
              <a:rPr lang="en-US" altLang="ko-KR" dirty="0" err="1"/>
              <a:t>softmax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In Mamba-2 equation again, By computing </a:t>
            </a:r>
            <a:r>
              <a:rPr lang="en-US" altLang="ko-KR" dirty="0" err="1"/>
              <a:t>y_t</a:t>
            </a:r>
            <a:r>
              <a:rPr lang="en-US" altLang="ko-KR" dirty="0"/>
              <a:t> with previously unrolled results, we can get following result.</a:t>
            </a:r>
          </a:p>
          <a:p>
            <a:r>
              <a:rPr lang="en-US" altLang="ko-KR" dirty="0"/>
              <a:t>We can see equation of linear attention and calculated result of Mamba-2 have same form.</a:t>
            </a:r>
          </a:p>
          <a:p>
            <a:endParaRPr lang="en-US" altLang="ko-KR" dirty="0"/>
          </a:p>
          <a:p>
            <a:r>
              <a:rPr lang="en-US" altLang="ko-KR" dirty="0"/>
              <a:t>Here, kernelized query matrices is equal to </a:t>
            </a:r>
            <a:r>
              <a:rPr lang="en-US" altLang="ko-KR" dirty="0" err="1"/>
              <a:t>C_t</a:t>
            </a:r>
            <a:r>
              <a:rPr lang="en-US" altLang="ko-KR" dirty="0"/>
              <a:t>, and </a:t>
            </a:r>
            <a:r>
              <a:rPr lang="en-US" altLang="ko-KR" dirty="0" err="1"/>
              <a:t>kernlized</a:t>
            </a:r>
            <a:r>
              <a:rPr lang="en-US" altLang="ko-KR" dirty="0"/>
              <a:t> key matrix multiplied by value matrix equal to rest part of equation</a:t>
            </a:r>
          </a:p>
          <a:p>
            <a:endParaRPr lang="en-US" altLang="ko-KR" dirty="0"/>
          </a:p>
          <a:p>
            <a:r>
              <a:rPr lang="en-US" altLang="ko-KR" dirty="0"/>
              <a:t>Therefore, </a:t>
            </a:r>
            <a:r>
              <a:rPr lang="en-US" altLang="ko-KR" dirty="0" err="1"/>
              <a:t>C_t</a:t>
            </a:r>
            <a:r>
              <a:rPr lang="en-US" altLang="ko-KR" dirty="0"/>
              <a:t> corresponds to the kernelized query matrix, and </a:t>
            </a:r>
            <a:r>
              <a:rPr lang="en-US" altLang="ko-KR" dirty="0" err="1"/>
              <a:t>B_i</a:t>
            </a:r>
            <a:r>
              <a:rPr lang="en-US" altLang="ko-KR" dirty="0"/>
              <a:t> </a:t>
            </a:r>
            <a:r>
              <a:rPr lang="en-US" altLang="ko-KR" dirty="0" err="1"/>
              <a:t>x_i</a:t>
            </a:r>
            <a:r>
              <a:rPr lang="en-US" altLang="ko-KR" dirty="0"/>
              <a:t> corresponds to the key-value multiplied matrix with kernelized key matrix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6BFC1-6A64-42B8-ADD5-9A489D70991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875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 summarize, </a:t>
            </a:r>
            <a:r>
              <a:rPr lang="en-US" altLang="ko-KR" dirty="0" err="1"/>
              <a:t>B_i</a:t>
            </a:r>
            <a:r>
              <a:rPr lang="en-US" altLang="ko-KR" dirty="0"/>
              <a:t> </a:t>
            </a:r>
            <a:r>
              <a:rPr lang="en-US" altLang="ko-KR" dirty="0" err="1"/>
              <a:t>x_i</a:t>
            </a:r>
            <a:r>
              <a:rPr lang="en-US" altLang="ko-KR" dirty="0"/>
              <a:t> corresponds to product of kernelized key matrix and value matrix, and </a:t>
            </a:r>
            <a:r>
              <a:rPr lang="en-US" altLang="ko-KR" dirty="0" err="1"/>
              <a:t>C_t</a:t>
            </a:r>
            <a:r>
              <a:rPr lang="en-US" altLang="ko-KR" dirty="0"/>
              <a:t> is the kernelized query matrix.</a:t>
            </a:r>
          </a:p>
          <a:p>
            <a:endParaRPr lang="en-US" altLang="ko-KR" dirty="0"/>
          </a:p>
          <a:p>
            <a:r>
              <a:rPr lang="en-US" altLang="ko-KR" dirty="0"/>
              <a:t>We can make following table to compare attention mechanism with Mamba-2 SSM.</a:t>
            </a:r>
          </a:p>
          <a:p>
            <a:endParaRPr lang="en-US" altLang="ko-KR" dirty="0"/>
          </a:p>
          <a:p>
            <a:r>
              <a:rPr lang="en-US" altLang="ko-KR" dirty="0"/>
              <a:t>Please refer to linear attention paper and MOHAWK paper for more detailed explanation.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6BFC1-6A64-42B8-ADD5-9A489D70991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1336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Now, let’s dive into the actual method of distillation.</a:t>
            </a:r>
          </a:p>
          <a:p>
            <a:endParaRPr lang="en-US" altLang="ko-KR" dirty="0"/>
          </a:p>
          <a:p>
            <a:r>
              <a:rPr lang="en-US" altLang="ko-KR" dirty="0"/>
              <a:t>The goal is to distill knowledge of llama to </a:t>
            </a:r>
            <a:r>
              <a:rPr lang="en-US" altLang="ko-KR" dirty="0" err="1"/>
              <a:t>Llamba</a:t>
            </a:r>
            <a:r>
              <a:rPr lang="en-US" altLang="ko-KR" dirty="0"/>
              <a:t>, which is consisted with same model architecture with Llama except for the attention matrix.</a:t>
            </a:r>
          </a:p>
          <a:p>
            <a:endParaRPr lang="en-US" altLang="ko-KR" dirty="0"/>
          </a:p>
          <a:p>
            <a:r>
              <a:rPr lang="en-US" altLang="ko-KR" dirty="0"/>
              <a:t>In </a:t>
            </a:r>
            <a:r>
              <a:rPr lang="en-US" altLang="ko-KR" dirty="0" err="1"/>
              <a:t>llamba</a:t>
            </a:r>
            <a:r>
              <a:rPr lang="en-US" altLang="ko-KR" dirty="0"/>
              <a:t>, we replace attention matrix with Mamba-2 SSMs.</a:t>
            </a:r>
          </a:p>
          <a:p>
            <a:endParaRPr lang="en-US" altLang="ko-KR" dirty="0"/>
          </a:p>
          <a:p>
            <a:r>
              <a:rPr lang="en-US" altLang="ko-KR" dirty="0"/>
              <a:t>Unlike other distillation methods, we are actually building a almost same sized model.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6BFC1-6A64-42B8-ADD5-9A489D70991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4398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For the first stage, matrix orientation, we aligns each student SSM block’s sequence transformation matrix to its teacher transformer counter part, independent of all other parameters.</a:t>
            </a:r>
          </a:p>
          <a:p>
            <a:endParaRPr lang="en-US" altLang="ko-KR" dirty="0"/>
          </a:p>
          <a:p>
            <a:r>
              <a:rPr lang="en-US" altLang="ko-KR" dirty="0"/>
              <a:t>The equivalence of causal linear attention mechanism and mixing matrix of Mamba-2 model, which we previously discussed is used in here.</a:t>
            </a:r>
          </a:p>
          <a:p>
            <a:r>
              <a:rPr lang="en-US" altLang="ko-KR" dirty="0"/>
              <a:t>Because of this precise one-to-one correspondence, we can meaningfully extract prior knowledges from transformer attention matrix for Mamba-2 SSM matrix mixer.</a:t>
            </a:r>
          </a:p>
          <a:p>
            <a:endParaRPr lang="en-US" altLang="ko-KR" dirty="0"/>
          </a:p>
          <a:p>
            <a:r>
              <a:rPr lang="en-US" altLang="ko-KR" dirty="0"/>
              <a:t>Only because we know that </a:t>
            </a:r>
            <a:r>
              <a:rPr lang="en-US" altLang="ko-KR" b="1" dirty="0"/>
              <a:t>Mamba-2 = causal linear attention</a:t>
            </a:r>
            <a:r>
              <a:rPr lang="en-US" altLang="ko-KR" dirty="0"/>
              <a:t> at the matrix level we can minimize following loss with confidence that we are truly distilling the teacher’s quadratic mixing patterns into Mamba </a:t>
            </a:r>
            <a:r>
              <a:rPr lang="en-US" altLang="ko-KR" dirty="0" err="1"/>
              <a:t>subquadratic</a:t>
            </a:r>
            <a:r>
              <a:rPr lang="en-US" altLang="ko-KR" dirty="0"/>
              <a:t> student model.</a:t>
            </a:r>
          </a:p>
          <a:p>
            <a:endParaRPr lang="en-US" altLang="ko-KR" dirty="0"/>
          </a:p>
          <a:p>
            <a:r>
              <a:rPr lang="en-US" altLang="ko-KR" dirty="0"/>
              <a:t>When we minimize the loss, each layers are minimized independently, and output of previous layer of teacher model is used as a input for this loss, which is </a:t>
            </a:r>
            <a:r>
              <a:rPr lang="en-US" altLang="ko-KR" dirty="0" err="1"/>
              <a:t>u_l</a:t>
            </a:r>
            <a:r>
              <a:rPr lang="en-US" altLang="ko-KR" dirty="0"/>
              <a:t> in this case, so that the error doesn’t propagate through the</a:t>
            </a:r>
            <a:r>
              <a:rPr lang="ko-KR" altLang="en-US" dirty="0"/>
              <a:t> </a:t>
            </a:r>
            <a:r>
              <a:rPr lang="en-US" altLang="ko-KR" dirty="0"/>
              <a:t>layers.</a:t>
            </a:r>
          </a:p>
          <a:p>
            <a:endParaRPr lang="en-US" altLang="ko-KR" dirty="0"/>
          </a:p>
          <a:p>
            <a:r>
              <a:rPr lang="en-US" altLang="ko-KR" dirty="0"/>
              <a:t>The key insight is that by matching these mixing matrices first, we can ensure that the student’s long-range routing information mirrors the teacher’s one, before touching any hidden activation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6BFC1-6A64-42B8-ADD5-9A489D70991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2778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 the model </a:t>
            </a:r>
            <a:r>
              <a:rPr lang="en-US" altLang="ko-KR" dirty="0" err="1"/>
              <a:t>aspective</a:t>
            </a:r>
            <a:r>
              <a:rPr lang="en-US" altLang="ko-KR" dirty="0"/>
              <a:t>, we are trying to decrease the distance of Mamba-2 SSMs output with attention output.</a:t>
            </a:r>
          </a:p>
          <a:p>
            <a:endParaRPr lang="en-US" altLang="ko-KR" dirty="0"/>
          </a:p>
          <a:p>
            <a:r>
              <a:rPr lang="en-US" altLang="ko-KR" dirty="0"/>
              <a:t>To do this, we train </a:t>
            </a:r>
            <a:r>
              <a:rPr lang="en-US" altLang="ko-KR" dirty="0" err="1"/>
              <a:t>Llamba</a:t>
            </a:r>
            <a:r>
              <a:rPr lang="en-US" altLang="ko-KR" dirty="0"/>
              <a:t> model with following loss in this stage.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6BFC1-6A64-42B8-ADD5-9A489D70991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93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Let’s begin with something you might already be familiar with.</a:t>
            </a:r>
          </a:p>
          <a:p>
            <a:r>
              <a:rPr lang="en-US" altLang="ko-KR" dirty="0"/>
              <a:t>After the introduction of Transformers,</a:t>
            </a:r>
            <a:br>
              <a:rPr lang="en-US" altLang="ko-KR" dirty="0"/>
            </a:br>
            <a:r>
              <a:rPr lang="en-US" altLang="ko-KR" dirty="0"/>
              <a:t>the era of large language models truly began.</a:t>
            </a:r>
          </a:p>
          <a:p>
            <a:r>
              <a:rPr lang="en-US" altLang="ko-KR" dirty="0"/>
              <a:t>Thanks to tools like </a:t>
            </a:r>
            <a:r>
              <a:rPr lang="en-US" altLang="ko-KR" dirty="0" err="1"/>
              <a:t>ChatGPT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LLMs became widely accessible and incredibly popular.</a:t>
            </a:r>
          </a:p>
          <a:p>
            <a:r>
              <a:rPr lang="en-US" altLang="ko-KR" dirty="0"/>
              <a:t>They are now one of the most rapidly growing areas in AI.</a:t>
            </a:r>
          </a:p>
          <a:p>
            <a:endParaRPr lang="en-US" altLang="ko-KR" dirty="0"/>
          </a:p>
          <a:p>
            <a:r>
              <a:rPr lang="en-US" altLang="ko-KR" dirty="0"/>
              <a:t>In recent years, researchers have boosted LLM performance</a:t>
            </a:r>
            <a:br>
              <a:rPr lang="en-US" altLang="ko-KR" dirty="0"/>
            </a:br>
            <a:r>
              <a:rPr lang="en-US" altLang="ko-KR" dirty="0"/>
              <a:t>mainly by increasing model size.</a:t>
            </a:r>
          </a:p>
          <a:p>
            <a:r>
              <a:rPr lang="en-US" altLang="ko-KR" dirty="0"/>
              <a:t>But scaling up parameters comes at a cost.</a:t>
            </a:r>
          </a:p>
          <a:p>
            <a:r>
              <a:rPr lang="en-US" altLang="ko-KR" dirty="0"/>
              <a:t>Latency increases, memory usage grows, </a:t>
            </a:r>
          </a:p>
          <a:p>
            <a:r>
              <a:rPr lang="en-US" altLang="ko-KR" dirty="0"/>
              <a:t>and overall efficiency drops—especially under resource constraints.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6BFC1-6A64-42B8-ADD5-9A489D70991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8600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 stage 2, the goal is to bring the student’s internal representations in each block into close </a:t>
            </a:r>
            <a:r>
              <a:rPr lang="en-US" altLang="ko-KR" dirty="0" err="1"/>
              <a:t>aggrement</a:t>
            </a:r>
            <a:r>
              <a:rPr lang="en-US" altLang="ko-KR" dirty="0"/>
              <a:t> with the teacher’s internal representations</a:t>
            </a:r>
          </a:p>
          <a:p>
            <a:r>
              <a:rPr lang="en-US" altLang="ko-KR" dirty="0"/>
              <a:t>In this stage, students copy over teacher’s MLP weight and layer norms into each student block.</a:t>
            </a:r>
          </a:p>
          <a:p>
            <a:endParaRPr lang="en-US" altLang="ko-KR" dirty="0"/>
          </a:p>
          <a:p>
            <a:r>
              <a:rPr lang="en-US" altLang="ko-KR" dirty="0"/>
              <a:t>For example, Student block copies MLP weight and </a:t>
            </a:r>
            <a:r>
              <a:rPr lang="en-US" altLang="ko-KR" dirty="0" err="1"/>
              <a:t>RMSNorms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After copying, the student model is trained to minimize the L2 norm of hidden state, so that the student model can learn the inner representations of teacher model.</a:t>
            </a:r>
          </a:p>
          <a:p>
            <a:endParaRPr lang="en-US" altLang="ko-KR" dirty="0"/>
          </a:p>
          <a:p>
            <a:r>
              <a:rPr lang="en-US" altLang="ko-KR" dirty="0"/>
              <a:t>Also like previous stage, the input is the output of teacher model’s previous block output, so that the error doesn’t propagate through the</a:t>
            </a:r>
            <a:r>
              <a:rPr lang="ko-KR" altLang="en-US" dirty="0"/>
              <a:t> </a:t>
            </a:r>
            <a:r>
              <a:rPr lang="en-US" altLang="ko-KR" dirty="0"/>
              <a:t>layers.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6BFC1-6A64-42B8-ADD5-9A489D70991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0024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Having aligned mixing matrices in Stage 1 and matched hidden representations in Stage 2, the initialization process is now done and we need to teach it to produce the same outputs as the teacher.</a:t>
            </a:r>
          </a:p>
          <a:p>
            <a:r>
              <a:rPr lang="en-US" altLang="ko-KR" dirty="0"/>
              <a:t>It is done in two parts.</a:t>
            </a:r>
          </a:p>
          <a:p>
            <a:endParaRPr lang="en-US" altLang="ko-KR" dirty="0"/>
          </a:p>
          <a:p>
            <a:r>
              <a:rPr lang="en-US" altLang="ko-KR" dirty="0"/>
              <a:t>First, we need to transfer remaining teacher’s weight such as Embeddings &amp; Positional Encodings, output head, and other components.</a:t>
            </a:r>
          </a:p>
          <a:p>
            <a:endParaRPr lang="en-US" altLang="ko-KR" dirty="0"/>
          </a:p>
          <a:p>
            <a:r>
              <a:rPr lang="en-US" altLang="ko-KR" dirty="0"/>
              <a:t>After that, the student model is trained on final outputs so that its predictions match the teacher’s one over a small corpus. In this procedure, student model aims to minimize the cross-entropy loss of logits with teacher model’s logit. </a:t>
            </a:r>
          </a:p>
          <a:p>
            <a:endParaRPr lang="en-US" altLang="ko-KR" dirty="0"/>
          </a:p>
          <a:p>
            <a:r>
              <a:rPr lang="en-US" altLang="ko-KR" dirty="0"/>
              <a:t>It is a kind of standard method done by other distillation methods.</a:t>
            </a:r>
          </a:p>
          <a:p>
            <a:endParaRPr lang="en-US" altLang="ko-KR" dirty="0"/>
          </a:p>
          <a:p>
            <a:r>
              <a:rPr lang="en-US" altLang="ko-KR" dirty="0"/>
              <a:t>As a result, we can get a </a:t>
            </a:r>
            <a:r>
              <a:rPr lang="en-US" altLang="ko-KR" dirty="0" err="1"/>
              <a:t>Llamba</a:t>
            </a:r>
            <a:r>
              <a:rPr lang="en-US" altLang="ko-KR" dirty="0"/>
              <a:t> model which is consisted of SSM matrix, distilled from transformer based model, llama.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6BFC1-6A64-42B8-ADD5-9A489D70991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0186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6BFC1-6A64-42B8-ADD5-9A489D709918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3686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6BFC1-6A64-42B8-ADD5-9A489D709918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66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 address this, a new idea called </a:t>
            </a:r>
            <a:r>
              <a:rPr lang="en-US" altLang="ko-KR" b="1" dirty="0"/>
              <a:t>test-time compute</a:t>
            </a:r>
            <a:r>
              <a:rPr lang="en-US" altLang="ko-KR" dirty="0"/>
              <a:t> has emerged.</a:t>
            </a:r>
          </a:p>
          <a:p>
            <a:r>
              <a:rPr lang="en-US" altLang="ko-KR" dirty="0"/>
              <a:t>It focuses on improving reasoning ability during inference.</a:t>
            </a:r>
          </a:p>
          <a:p>
            <a:r>
              <a:rPr lang="en-US" altLang="ko-KR" dirty="0"/>
              <a:t>A good example is </a:t>
            </a:r>
            <a:r>
              <a:rPr lang="en-US" altLang="ko-KR" dirty="0" err="1"/>
              <a:t>OpenAI’s</a:t>
            </a:r>
            <a:r>
              <a:rPr lang="en-US" altLang="ko-KR" dirty="0"/>
              <a:t> </a:t>
            </a:r>
            <a:r>
              <a:rPr lang="en-US" altLang="ko-KR" b="1" dirty="0"/>
              <a:t>GPT-o1.</a:t>
            </a:r>
            <a:endParaRPr lang="en-US" altLang="ko-KR" dirty="0"/>
          </a:p>
          <a:p>
            <a:r>
              <a:rPr lang="en-US" altLang="ko-KR" dirty="0"/>
              <a:t>This model applied test-time compute</a:t>
            </a:r>
            <a:br>
              <a:rPr lang="en-US" altLang="ko-KR" dirty="0"/>
            </a:br>
            <a:r>
              <a:rPr lang="en-US" altLang="ko-KR" dirty="0"/>
              <a:t>and achieved better performance than </a:t>
            </a:r>
            <a:r>
              <a:rPr lang="en-US" altLang="ko-KR" b="1" dirty="0"/>
              <a:t>GPT-4o.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6BFC1-6A64-42B8-ADD5-9A489D70991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0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But test-time compute has a clear disadvantage.</a:t>
            </a:r>
          </a:p>
          <a:p>
            <a:r>
              <a:rPr lang="en-US" altLang="ko-KR" dirty="0"/>
              <a:t>It leads to longer contexts,</a:t>
            </a:r>
            <a:br>
              <a:rPr lang="en-US" altLang="ko-KR" dirty="0"/>
            </a:br>
            <a:r>
              <a:rPr lang="en-US" altLang="ko-KR" dirty="0"/>
              <a:t>which means more memory usage</a:t>
            </a:r>
            <a:br>
              <a:rPr lang="en-US" altLang="ko-KR" dirty="0"/>
            </a:br>
            <a:r>
              <a:rPr lang="en-US" altLang="ko-KR" dirty="0"/>
              <a:t>and slower inference speed.</a:t>
            </a:r>
          </a:p>
          <a:p>
            <a:r>
              <a:rPr lang="en-US" altLang="ko-KR" dirty="0"/>
              <a:t>Some of you may have noticed this</a:t>
            </a:r>
            <a:br>
              <a:rPr lang="en-US" altLang="ko-KR" dirty="0"/>
            </a:br>
            <a:r>
              <a:rPr lang="en-US" altLang="ko-KR" dirty="0"/>
              <a:t>when using models like GPT-o1.</a:t>
            </a:r>
          </a:p>
          <a:p>
            <a:r>
              <a:rPr lang="en-US" altLang="ko-KR" dirty="0"/>
              <a:t>This issue is especially severe in Transformer-based LLMs.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6BFC1-6A64-42B8-ADD5-9A489D70991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213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That’s where </a:t>
            </a:r>
            <a:r>
              <a:rPr lang="en-US" altLang="ko-KR" b="1" dirty="0" err="1"/>
              <a:t>subquadratic</a:t>
            </a:r>
            <a:r>
              <a:rPr lang="en-US" altLang="ko-KR" b="1" dirty="0"/>
              <a:t> architectures</a:t>
            </a:r>
            <a:r>
              <a:rPr lang="en-US" altLang="ko-KR" dirty="0"/>
              <a:t> come in.</a:t>
            </a:r>
          </a:p>
          <a:p>
            <a:r>
              <a:rPr lang="en-US" altLang="ko-KR" dirty="0"/>
              <a:t>These models are faster than Transformers</a:t>
            </a:r>
            <a:br>
              <a:rPr lang="en-US" altLang="ko-KR" dirty="0"/>
            </a:br>
            <a:r>
              <a:rPr lang="en-US" altLang="ko-KR" dirty="0"/>
              <a:t>when handling long sequences.</a:t>
            </a:r>
          </a:p>
          <a:p>
            <a:r>
              <a:rPr lang="en-US" altLang="ko-KR" dirty="0"/>
              <a:t>A popular example is </a:t>
            </a:r>
            <a:r>
              <a:rPr lang="en-US" altLang="ko-KR" b="1" dirty="0"/>
              <a:t>Mamba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But </a:t>
            </a:r>
            <a:r>
              <a:rPr lang="en-US" altLang="ko-KR" dirty="0" err="1"/>
              <a:t>subquadratic</a:t>
            </a:r>
            <a:r>
              <a:rPr lang="en-US" altLang="ko-KR" dirty="0"/>
              <a:t> models are quite new,</a:t>
            </a:r>
            <a:br>
              <a:rPr lang="en-US" altLang="ko-KR" dirty="0"/>
            </a:br>
            <a:r>
              <a:rPr lang="en-US" altLang="ko-KR" dirty="0"/>
              <a:t>and well-trained versions are still rare.</a:t>
            </a:r>
          </a:p>
          <a:p>
            <a:r>
              <a:rPr lang="en-US" altLang="ko-KR" dirty="0"/>
              <a:t>The author said that it can solve this using </a:t>
            </a:r>
            <a:r>
              <a:rPr lang="en-US" altLang="ko-KR" b="1" dirty="0"/>
              <a:t>distillation</a:t>
            </a:r>
            <a:br>
              <a:rPr lang="en-US" altLang="ko-KR" dirty="0"/>
            </a:br>
            <a:r>
              <a:rPr lang="en-US" altLang="ko-KR" dirty="0"/>
              <a:t>from existing Transformer models.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6BFC1-6A64-42B8-ADD5-9A489D70991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345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 short, this paper combines both ideas.</a:t>
            </a:r>
          </a:p>
          <a:p>
            <a:r>
              <a:rPr lang="en-US" altLang="ko-KR" dirty="0"/>
              <a:t>It uses a </a:t>
            </a:r>
            <a:r>
              <a:rPr lang="en-US" altLang="ko-KR" b="1" dirty="0" err="1"/>
              <a:t>subquadratic</a:t>
            </a:r>
            <a:r>
              <a:rPr lang="en-US" altLang="ko-KR" b="1" dirty="0"/>
              <a:t> model</a:t>
            </a:r>
            <a:br>
              <a:rPr lang="en-US" altLang="ko-KR" dirty="0"/>
            </a:br>
            <a:r>
              <a:rPr lang="en-US" altLang="ko-KR" dirty="0"/>
              <a:t>to reduce the cost of long-context inference.</a:t>
            </a:r>
          </a:p>
          <a:p>
            <a:r>
              <a:rPr lang="en-US" altLang="ko-KR" dirty="0"/>
              <a:t>And it applies </a:t>
            </a:r>
            <a:r>
              <a:rPr lang="en-US" altLang="ko-KR" b="1" dirty="0"/>
              <a:t>distillation</a:t>
            </a:r>
            <a:br>
              <a:rPr lang="en-US" altLang="ko-KR" dirty="0"/>
            </a:br>
            <a:r>
              <a:rPr lang="en-US" altLang="ko-KR" dirty="0"/>
              <a:t>to transfer knowledge to </a:t>
            </a:r>
            <a:r>
              <a:rPr lang="en-US" altLang="ko-KR" dirty="0" err="1"/>
              <a:t>subquadratic</a:t>
            </a:r>
            <a:r>
              <a:rPr lang="en-US" altLang="ko-KR" dirty="0"/>
              <a:t> models </a:t>
            </a:r>
          </a:p>
          <a:p>
            <a:r>
              <a:rPr lang="en-US" altLang="ko-KR" dirty="0"/>
              <a:t>from a pre-trained Transformer.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6BFC1-6A64-42B8-ADD5-9A489D70991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75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And here’s background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6BFC1-6A64-42B8-ADD5-9A489D70991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27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Let’s talk about </a:t>
            </a:r>
            <a:r>
              <a:rPr lang="en-US" altLang="ko-KR" b="1" dirty="0"/>
              <a:t>Chain-of-Thought</a:t>
            </a:r>
            <a:r>
              <a:rPr lang="en-US" altLang="ko-KR" dirty="0"/>
              <a:t>, as known as </a:t>
            </a:r>
            <a:r>
              <a:rPr lang="en-US" altLang="ko-KR" b="1" dirty="0" err="1"/>
              <a:t>CoT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This is a key concept in test-time compute.</a:t>
            </a:r>
          </a:p>
          <a:p>
            <a:r>
              <a:rPr lang="en-US" altLang="ko-KR" dirty="0"/>
              <a:t>Instead of giving the answer directly,</a:t>
            </a:r>
            <a:br>
              <a:rPr lang="en-US" altLang="ko-KR" dirty="0"/>
            </a:br>
            <a:r>
              <a:rPr lang="en-US" altLang="ko-KR" dirty="0"/>
              <a:t>the model is prompted to follow a reasoning path.</a:t>
            </a:r>
          </a:p>
          <a:p>
            <a:endParaRPr lang="en-US" altLang="ko-KR" dirty="0"/>
          </a:p>
          <a:p>
            <a:r>
              <a:rPr lang="en-US" altLang="ko-KR" dirty="0"/>
              <a:t>It breaks the problem into steps,</a:t>
            </a:r>
            <a:br>
              <a:rPr lang="en-US" altLang="ko-KR" dirty="0"/>
            </a:br>
            <a:r>
              <a:rPr lang="en-US" altLang="ko-KR" dirty="0"/>
              <a:t>making it useful for tasks like</a:t>
            </a:r>
            <a:br>
              <a:rPr lang="en-US" altLang="ko-KR" dirty="0"/>
            </a:br>
            <a:r>
              <a:rPr lang="en-US" altLang="ko-KR" dirty="0"/>
              <a:t>math problems, logical reasoning,</a:t>
            </a:r>
            <a:br>
              <a:rPr lang="en-US" altLang="ko-KR" dirty="0"/>
            </a:br>
            <a:r>
              <a:rPr lang="en-US" altLang="ko-KR" dirty="0"/>
              <a:t>and complex sentence analysis.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6BFC1-6A64-42B8-ADD5-9A489D70991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523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C96EAAAC-3296-4A77-850F-477D7AAAB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" y="3111052"/>
            <a:ext cx="11497888" cy="6358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1D613E-8CCE-44AE-B4DC-60DC5655A5ED}"/>
              </a:ext>
            </a:extLst>
          </p:cNvPr>
          <p:cNvSpPr/>
          <p:nvPr userDrawn="1"/>
        </p:nvSpPr>
        <p:spPr>
          <a:xfrm>
            <a:off x="-1" y="3840274"/>
            <a:ext cx="9543011" cy="174773"/>
          </a:xfrm>
          <a:prstGeom prst="rect">
            <a:avLst/>
          </a:prstGeom>
          <a:solidFill>
            <a:srgbClr val="6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슬라이드 번호 개체 틀 4">
            <a:extLst>
              <a:ext uri="{FF2B5EF4-FFF2-40B4-BE49-F238E27FC236}">
                <a16:creationId xmlns:a16="http://schemas.microsoft.com/office/drawing/2014/main" id="{8F4C3F1D-EDBC-4303-B83F-8C249ADDC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4993" y="6496684"/>
            <a:ext cx="647007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FD5DA08E-D24C-4277-BB0B-1DBA16DA3F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78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514E0-A0A3-4627-B06C-DB74ACC1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056" y="453069"/>
            <a:ext cx="11497888" cy="6358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34261B4-3CB8-42F9-8502-7378101D10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7056" y="1188719"/>
            <a:ext cx="11497888" cy="507873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 b="1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0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696D8071-F129-4A2C-89BC-465CCCC4B09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3202" y="24864"/>
            <a:ext cx="3998537" cy="3279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+mj-lt"/>
              <a:buNone/>
              <a:defRPr sz="18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pPr lvl="0"/>
            <a:r>
              <a:rPr lang="en-US" altLang="ko-KR"/>
              <a:t>I. Introduction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EDBCBE-C4BA-462B-8769-7FA607578C04}"/>
              </a:ext>
            </a:extLst>
          </p:cNvPr>
          <p:cNvSpPr/>
          <p:nvPr userDrawn="1"/>
        </p:nvSpPr>
        <p:spPr>
          <a:xfrm>
            <a:off x="125730" y="1"/>
            <a:ext cx="140278" cy="1088963"/>
          </a:xfrm>
          <a:prstGeom prst="rect">
            <a:avLst/>
          </a:prstGeom>
          <a:solidFill>
            <a:srgbClr val="6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4">
            <a:extLst>
              <a:ext uri="{FF2B5EF4-FFF2-40B4-BE49-F238E27FC236}">
                <a16:creationId xmlns:a16="http://schemas.microsoft.com/office/drawing/2014/main" id="{338A48E4-303E-48C1-ADFE-17671BFAD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4993" y="6496684"/>
            <a:ext cx="647007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FD5DA08E-D24C-4277-BB0B-1DBA16DA3F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9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A1F5F63-E84D-4E07-A400-A3C7F1D5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056" y="3111052"/>
            <a:ext cx="11497888" cy="94659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4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슬라이드 번호 개체 틀 4">
            <a:extLst>
              <a:ext uri="{FF2B5EF4-FFF2-40B4-BE49-F238E27FC236}">
                <a16:creationId xmlns:a16="http://schemas.microsoft.com/office/drawing/2014/main" id="{85781A11-86B4-485B-8358-58E52ADF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4993" y="6496684"/>
            <a:ext cx="647007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FD5DA08E-D24C-4277-BB0B-1DBA16DA3F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08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로고, 상징, 폰트, 엠블럼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FEDE835-0921-45E6-858D-D1774E301F5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0" y="6361421"/>
            <a:ext cx="473825" cy="496579"/>
          </a:xfrm>
          <a:prstGeom prst="rect">
            <a:avLst/>
          </a:prstGeom>
        </p:spPr>
      </p:pic>
      <p:sp>
        <p:nvSpPr>
          <p:cNvPr id="13" name="슬라이드 번호 개체 틀 4">
            <a:extLst>
              <a:ext uri="{FF2B5EF4-FFF2-40B4-BE49-F238E27FC236}">
                <a16:creationId xmlns:a16="http://schemas.microsoft.com/office/drawing/2014/main" id="{20B36472-D9D2-41B0-873E-A5FFC727F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4993" y="6496684"/>
            <a:ext cx="647007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FD5DA08E-D24C-4277-BB0B-1DBA16DA3F6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FA1843-5324-4500-8199-AE85FAC7EA22}"/>
              </a:ext>
            </a:extLst>
          </p:cNvPr>
          <p:cNvSpPr txBox="1"/>
          <p:nvPr userDrawn="1"/>
        </p:nvSpPr>
        <p:spPr>
          <a:xfrm>
            <a:off x="3087836" y="6525357"/>
            <a:ext cx="6016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Thinking Slow, Fast: Scaling Inference Compute with Distilled Reasoners</a:t>
            </a:r>
            <a:endParaRPr lang="ko-KR" altLang="en-US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868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57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1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ABAE0F-F4E5-40A7-A8D1-1BE7AA7C0184}"/>
              </a:ext>
            </a:extLst>
          </p:cNvPr>
          <p:cNvSpPr txBox="1"/>
          <p:nvPr/>
        </p:nvSpPr>
        <p:spPr>
          <a:xfrm>
            <a:off x="342023" y="1940751"/>
            <a:ext cx="90592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Thinking Slow, Fast: Scaling Inference Compute with Distilled Reasoners</a:t>
            </a:r>
            <a:endParaRPr lang="ko-KR" altLang="en-US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E1FAB-33E5-4330-84F7-6A52E05F96BB}"/>
              </a:ext>
            </a:extLst>
          </p:cNvPr>
          <p:cNvSpPr txBox="1"/>
          <p:nvPr/>
        </p:nvSpPr>
        <p:spPr>
          <a:xfrm>
            <a:off x="342023" y="3593810"/>
            <a:ext cx="879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Daniele </a:t>
            </a:r>
            <a:r>
              <a:rPr lang="en-US" altLang="ko-KR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Paliotta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en-US" altLang="ko-KR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Junxiong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Wang, </a:t>
            </a:r>
            <a:r>
              <a:rPr lang="en-US" altLang="ko-KR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Metteo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Pagliardini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Kevin Y. Li, Aviv Bick, J. Zico Kolter, Albert Gu, Francois Fleuret, Tri Dao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52B3A7-1BE2-4908-84B4-3CD13650CB9F}"/>
              </a:ext>
            </a:extLst>
          </p:cNvPr>
          <p:cNvSpPr/>
          <p:nvPr/>
        </p:nvSpPr>
        <p:spPr>
          <a:xfrm>
            <a:off x="140687" y="1879400"/>
            <a:ext cx="139231" cy="2441367"/>
          </a:xfrm>
          <a:prstGeom prst="rect">
            <a:avLst/>
          </a:prstGeom>
          <a:solidFill>
            <a:srgbClr val="6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AF7A2-7587-4766-97D2-892769ECD622}"/>
              </a:ext>
            </a:extLst>
          </p:cNvPr>
          <p:cNvSpPr txBox="1"/>
          <p:nvPr/>
        </p:nvSpPr>
        <p:spPr>
          <a:xfrm>
            <a:off x="140687" y="68818"/>
            <a:ext cx="770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Published at ICLR 2025 Workshop on Reasoning and Planning for LLMs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771450-6AF6-402A-85C0-75860FA0027B}"/>
              </a:ext>
            </a:extLst>
          </p:cNvPr>
          <p:cNvSpPr txBox="1"/>
          <p:nvPr/>
        </p:nvSpPr>
        <p:spPr>
          <a:xfrm>
            <a:off x="5049354" y="5158045"/>
            <a:ext cx="702352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Chanhee</a:t>
            </a:r>
            <a:r>
              <a:rPr lang="en-US" altLang="ko-KR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Lee</a:t>
            </a:r>
            <a:r>
              <a:rPr lang="en-US" altLang="ko-KR" sz="2800" dirty="0">
                <a:solidFill>
                  <a:srgbClr val="36A3A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en-US" altLang="ko-KR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en-US" altLang="ko-KR" sz="28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Yongjun</a:t>
            </a:r>
            <a:r>
              <a:rPr lang="en-US" altLang="ko-KR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Kim</a:t>
            </a:r>
            <a:r>
              <a:rPr lang="en-US" altLang="ko-KR" sz="2800" dirty="0">
                <a:solidFill>
                  <a:srgbClr val="DB676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en-US" altLang="ko-KR" sz="28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Jiwoo Kim</a:t>
            </a:r>
            <a:r>
              <a:rPr lang="en-US" altLang="ko-KR" sz="2800" dirty="0">
                <a:solidFill>
                  <a:srgbClr val="36A3A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</a:p>
          <a:p>
            <a:pPr algn="r"/>
            <a:r>
              <a:rPr lang="en-US" altLang="ko-KR" sz="2400" dirty="0">
                <a:solidFill>
                  <a:srgbClr val="36A3A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Department of Electrical Engineering</a:t>
            </a:r>
          </a:p>
          <a:p>
            <a:pPr algn="r"/>
            <a:r>
              <a:rPr lang="en-US" altLang="ko-KR" sz="2400" dirty="0">
                <a:solidFill>
                  <a:srgbClr val="DB676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Department of Computer Science</a:t>
            </a:r>
            <a:endParaRPr lang="ko-KR" altLang="en-US" sz="28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88F940-3DEA-4F1A-8D38-1957C0FDE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4993" y="6496684"/>
            <a:ext cx="647007" cy="365125"/>
          </a:xfrm>
          <a:prstGeom prst="rect">
            <a:avLst/>
          </a:prstGeom>
        </p:spPr>
        <p:txBody>
          <a:bodyPr/>
          <a:lstStyle/>
          <a:p>
            <a:fld id="{FD5DA08E-D24C-4277-BB0B-1DBA16DA3F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386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3EE21-68D3-4FE2-A273-668012F9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Chain of Thought (</a:t>
            </a:r>
            <a:r>
              <a:rPr lang="en-US" altLang="ko-KR" dirty="0" err="1"/>
              <a:t>CoT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9B4C6-DA20-4919-A274-EA244EEBE0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Step-by-step inference</a:t>
            </a:r>
          </a:p>
          <a:p>
            <a:pPr lvl="1"/>
            <a:r>
              <a:rPr lang="en-US" altLang="ko-KR" dirty="0"/>
              <a:t>Not compute the result directly, but implement the flow of thought</a:t>
            </a:r>
          </a:p>
          <a:p>
            <a:pPr lvl="1"/>
            <a:r>
              <a:rPr lang="en-US" altLang="ko-KR" dirty="0"/>
              <a:t>Show good performance some specific tasks</a:t>
            </a:r>
          </a:p>
          <a:p>
            <a:pPr lvl="2"/>
            <a:r>
              <a:rPr lang="en-US" altLang="ko-KR" dirty="0"/>
              <a:t>Mathematical problem</a:t>
            </a:r>
          </a:p>
          <a:p>
            <a:pPr lvl="2"/>
            <a:r>
              <a:rPr lang="en-US" altLang="ko-KR" dirty="0"/>
              <a:t>Logical determination</a:t>
            </a:r>
          </a:p>
          <a:p>
            <a:pPr lvl="2"/>
            <a:r>
              <a:rPr lang="en-US" altLang="ko-KR" dirty="0"/>
              <a:t>Analysis of complex sentence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8E120E-8A4E-4CE9-8EB6-2370BCB0BA3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II. Background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47E79A-5116-4C75-AC50-EE78EDB80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5122" name="Picture 2" descr="Chain-of-Thought Reasoning: The Magic Behind the o1 Model – Founding Minds">
            <a:extLst>
              <a:ext uri="{FF2B5EF4-FFF2-40B4-BE49-F238E27FC236}">
                <a16:creationId xmlns:a16="http://schemas.microsoft.com/office/drawing/2014/main" id="{021FA017-DCFF-A050-3BD2-F402D2DE5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515" y="3429000"/>
            <a:ext cx="4396969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202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3EE21-68D3-4FE2-A273-668012F9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Chain of Thought (</a:t>
            </a:r>
            <a:r>
              <a:rPr lang="en-US" altLang="ko-KR" dirty="0" err="1"/>
              <a:t>CoT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8E120E-8A4E-4CE9-8EB6-2370BCB0BA3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II. Background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47E79A-5116-4C75-AC50-EE78EDB80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D9A4AEE-F391-4BF8-8AAD-43C78A21F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375" y="1218845"/>
            <a:ext cx="8821247" cy="477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746AC9-FBEB-41C0-ADE0-3AA9F76E7550}"/>
              </a:ext>
            </a:extLst>
          </p:cNvPr>
          <p:cNvSpPr txBox="1"/>
          <p:nvPr/>
        </p:nvSpPr>
        <p:spPr>
          <a:xfrm>
            <a:off x="302362" y="5990451"/>
            <a:ext cx="11912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[R1] Wei, Jason, et al. "Chain-of-thought prompting elicits reasoning in large language models." </a:t>
            </a:r>
            <a:r>
              <a:rPr lang="en-US" altLang="ko-KR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35 (2022): 24824-24837.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0558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3EE21-68D3-4FE2-A273-668012F9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Chain of Thought (</a:t>
            </a:r>
            <a:r>
              <a:rPr lang="en-US" altLang="ko-KR" dirty="0" err="1"/>
              <a:t>CoT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8E120E-8A4E-4CE9-8EB6-2370BCB0BA3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II. Background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47E79A-5116-4C75-AC50-EE78EDB80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E9395AED-8051-45CD-A02A-1A894C312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709" y="1098469"/>
            <a:ext cx="5651051" cy="490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1072752-7B5B-4AE4-93A1-42AF90D907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63818" y="1188719"/>
            <a:ext cx="4681126" cy="5078731"/>
          </a:xfrm>
        </p:spPr>
        <p:txBody>
          <a:bodyPr/>
          <a:lstStyle/>
          <a:p>
            <a:r>
              <a:rPr lang="en-US" altLang="ko-KR" dirty="0"/>
              <a:t>Various prompt example</a:t>
            </a:r>
          </a:p>
          <a:p>
            <a:pPr lvl="1"/>
            <a:r>
              <a:rPr lang="en-US" altLang="ko-KR" dirty="0"/>
              <a:t>Arithmetic (green)</a:t>
            </a:r>
          </a:p>
          <a:p>
            <a:pPr lvl="1"/>
            <a:r>
              <a:rPr lang="en-US" altLang="ko-KR" dirty="0"/>
              <a:t>Common sense (orange)</a:t>
            </a:r>
          </a:p>
          <a:p>
            <a:pPr lvl="1"/>
            <a:r>
              <a:rPr lang="en-US" altLang="ko-KR" dirty="0"/>
              <a:t>Symbolic reasoning (blue)</a:t>
            </a:r>
          </a:p>
          <a:p>
            <a:r>
              <a:rPr lang="en-US" altLang="ko-KR" dirty="0"/>
              <a:t>Features</a:t>
            </a:r>
          </a:p>
          <a:p>
            <a:pPr lvl="1"/>
            <a:r>
              <a:rPr lang="en-US" altLang="ko-KR" dirty="0"/>
              <a:t>Step-by-steps response</a:t>
            </a:r>
          </a:p>
          <a:p>
            <a:pPr lvl="1"/>
            <a:r>
              <a:rPr lang="en-US" altLang="ko-KR" dirty="0"/>
              <a:t>Generates longer sequence than original cases</a:t>
            </a:r>
          </a:p>
          <a:p>
            <a:pPr lvl="1"/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859105-E9F2-4C82-19B3-892FC507DB6B}"/>
              </a:ext>
            </a:extLst>
          </p:cNvPr>
          <p:cNvSpPr txBox="1"/>
          <p:nvPr/>
        </p:nvSpPr>
        <p:spPr>
          <a:xfrm>
            <a:off x="302362" y="5990451"/>
            <a:ext cx="11912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[R1] Wei, Jason, et al. "Chain-of-thought prompting elicits reasoning in large language models." </a:t>
            </a:r>
            <a:r>
              <a:rPr lang="en-US" altLang="ko-KR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35 (2022): 24824-24837.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60331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3EE21-68D3-4FE2-A273-668012F9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time compute with </a:t>
            </a:r>
            <a:r>
              <a:rPr lang="en-US" altLang="ko-KR" dirty="0" err="1"/>
              <a:t>CoT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9B4C6-DA20-4919-A274-EA244EEBE0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Using more resource in inference step</a:t>
            </a:r>
          </a:p>
          <a:p>
            <a:pPr lvl="1"/>
            <a:r>
              <a:rPr lang="en-US" altLang="ko-KR" dirty="0"/>
              <a:t>Generate different result of </a:t>
            </a:r>
            <a:r>
              <a:rPr lang="en-US" altLang="ko-KR" dirty="0" err="1"/>
              <a:t>CoTs</a:t>
            </a:r>
            <a:endParaRPr lang="en-US" altLang="ko-KR" dirty="0"/>
          </a:p>
          <a:p>
            <a:pPr lvl="1"/>
            <a:r>
              <a:rPr lang="en-US" altLang="ko-KR" dirty="0"/>
              <a:t>Select proper response various </a:t>
            </a:r>
            <a:r>
              <a:rPr lang="en-US" altLang="ko-KR" dirty="0" err="1"/>
              <a:t>stratage</a:t>
            </a:r>
            <a:endParaRPr lang="en-US" altLang="ko-KR" dirty="0"/>
          </a:p>
          <a:p>
            <a:pPr lvl="2"/>
            <a:r>
              <a:rPr lang="en-US" altLang="ko-KR" dirty="0"/>
              <a:t>majority voting</a:t>
            </a:r>
          </a:p>
          <a:p>
            <a:pPr lvl="2"/>
            <a:r>
              <a:rPr lang="en-US" altLang="ko-KR" dirty="0"/>
              <a:t>Using learnable reward models for each </a:t>
            </a:r>
            <a:r>
              <a:rPr lang="en-US" altLang="ko-KR" dirty="0" err="1"/>
              <a:t>CoTs</a:t>
            </a:r>
            <a:endParaRPr lang="en-US" altLang="ko-KR" dirty="0"/>
          </a:p>
          <a:p>
            <a:r>
              <a:rPr lang="en-US" altLang="ko-KR" dirty="0"/>
              <a:t>Disadvantage</a:t>
            </a:r>
          </a:p>
          <a:p>
            <a:pPr lvl="1"/>
            <a:r>
              <a:rPr lang="en-US" altLang="ko-KR" dirty="0"/>
              <a:t>Generate longer </a:t>
            </a:r>
            <a:r>
              <a:rPr lang="en-US" altLang="ko-KR" dirty="0" err="1"/>
              <a:t>CoT</a:t>
            </a:r>
            <a:r>
              <a:rPr lang="en-US" altLang="ko-KR" dirty="0"/>
              <a:t> sequences than normal cases </a:t>
            </a:r>
            <a:br>
              <a:rPr lang="en-US" altLang="ko-KR" dirty="0"/>
            </a:br>
            <a:r>
              <a:rPr lang="en-US" altLang="ko-KR" b="1" dirty="0">
                <a:sym typeface="Wingdings" panose="05000000000000000000" pitchFamily="2" charset="2"/>
              </a:rPr>
              <a:t></a:t>
            </a:r>
            <a:r>
              <a:rPr lang="en-US" altLang="ko-KR" b="1" dirty="0"/>
              <a:t> Require high cost and memory usage 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8E120E-8A4E-4CE9-8EB6-2370BCB0BA3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II. Background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47E79A-5116-4C75-AC50-EE78EDB80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032245-7A3C-4259-AFFE-1B7EBF48E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981" y="3998412"/>
            <a:ext cx="6864038" cy="258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656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3EE21-68D3-4FE2-A273-668012F9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Subquadratic</a:t>
            </a:r>
            <a:r>
              <a:rPr lang="en-US" altLang="ko-KR" dirty="0"/>
              <a:t>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39B4C6-DA20-4919-A274-EA244EEBE0B7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Transformer</a:t>
                </a:r>
              </a:p>
              <a:p>
                <a:pPr lvl="1"/>
                <a:r>
                  <a:rPr lang="en-US" altLang="ko-KR" dirty="0"/>
                  <a:t>Self-attention mechanism, which is main reason of performance of Transformer architecture, refer all tokens in each steps.</a:t>
                </a:r>
              </a:p>
              <a:p>
                <a:pPr lvl="1"/>
                <a:r>
                  <a:rPr lang="en-US" altLang="ko-KR" dirty="0"/>
                  <a:t>Its computational complexity is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for input sequence of length L.</a:t>
                </a:r>
              </a:p>
              <a:p>
                <a:r>
                  <a:rPr lang="en-US" altLang="ko-KR" dirty="0" err="1"/>
                  <a:t>Subquadratic</a:t>
                </a:r>
                <a:r>
                  <a:rPr lang="en-US" altLang="ko-KR" dirty="0"/>
                  <a:t> computational complexity</a:t>
                </a:r>
              </a:p>
              <a:p>
                <a:pPr lvl="1"/>
                <a:r>
                  <a:rPr lang="en-US" altLang="ko-KR" dirty="0"/>
                  <a:t>Less than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computational complexity for input sequence of length L</a:t>
                </a:r>
              </a:p>
              <a:p>
                <a:pPr marL="457200" lvl="1" indent="0">
                  <a:buNone/>
                </a:pPr>
                <a:r>
                  <a:rPr lang="en-US" altLang="ko-KR" b="1" dirty="0">
                    <a:sym typeface="Wingdings" panose="05000000000000000000" pitchFamily="2" charset="2"/>
                  </a:rPr>
                  <a:t> Better than transformer to adopt Test-time compute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39B4C6-DA20-4919-A274-EA244EEBE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773" t="-1746" r="-165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8E120E-8A4E-4CE9-8EB6-2370BCB0BA3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II. Background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47E79A-5116-4C75-AC50-EE78EDB80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046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3EE21-68D3-4FE2-A273-668012F9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Subquadratic</a:t>
            </a:r>
            <a:r>
              <a:rPr lang="en-US" altLang="ko-KR" dirty="0"/>
              <a:t>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9B4C6-DA20-4919-A274-EA244EEBE0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Mamba [R2]</a:t>
            </a:r>
          </a:p>
          <a:p>
            <a:pPr lvl="1"/>
            <a:r>
              <a:rPr lang="en-US" altLang="ko-KR" dirty="0"/>
              <a:t>One of the highlighted </a:t>
            </a:r>
            <a:r>
              <a:rPr lang="en-US" altLang="ko-KR" dirty="0" err="1"/>
              <a:t>subquadratic</a:t>
            </a:r>
            <a:r>
              <a:rPr lang="en-US" altLang="ko-KR" dirty="0"/>
              <a:t> architecture of LLM</a:t>
            </a:r>
          </a:p>
          <a:p>
            <a:pPr lvl="1"/>
            <a:r>
              <a:rPr lang="en-US" altLang="ko-KR" dirty="0"/>
              <a:t>State Space Model (SSM) based recurrence model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8E120E-8A4E-4CE9-8EB6-2370BCB0BA3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II. Background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47E79A-5116-4C75-AC50-EE78EDB80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F0BA0F3-A06E-44FA-B0B6-71F2A420E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191" y="2562316"/>
            <a:ext cx="7132721" cy="223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1C30582-CAF0-4620-812B-DED74D1E36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8" r="31919"/>
          <a:stretch/>
        </p:blipFill>
        <p:spPr bwMode="auto">
          <a:xfrm>
            <a:off x="3801035" y="4794095"/>
            <a:ext cx="4589929" cy="115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AB5402-281E-B81B-4E2D-DCC793EF2C58}"/>
              </a:ext>
            </a:extLst>
          </p:cNvPr>
          <p:cNvSpPr txBox="1"/>
          <p:nvPr/>
        </p:nvSpPr>
        <p:spPr>
          <a:xfrm>
            <a:off x="918137" y="6244214"/>
            <a:ext cx="107768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[R2] Gu, Albert, and Tri Dao. "Mamba: Linear-time sequence modeling with selective state spaces." </a:t>
            </a:r>
            <a:r>
              <a:rPr lang="en" altLang="ko-Kore-KR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" altLang="ko-Kore-KR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arXiv:2312.00752</a:t>
            </a:r>
            <a:r>
              <a:rPr lang="en" altLang="ko-Kore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(2023).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2251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3EE21-68D3-4FE2-A273-668012F9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SSM block of Mamba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9B4C6-DA20-4919-A274-EA244EEBE0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Update state vector and discretize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8E120E-8A4E-4CE9-8EB6-2370BCB0BA3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II. Background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47E79A-5116-4C75-AC50-EE78EDB80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5A2F088-75EA-408A-9572-537CA2F93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67" y="1715818"/>
            <a:ext cx="5261530" cy="182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B7262A68-49F8-40CB-B222-D9D94861D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704" y="1662140"/>
            <a:ext cx="5570486" cy="193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65BDBC-DBBC-CAF0-9AAA-9BC6EADF84DF}"/>
              </a:ext>
            </a:extLst>
          </p:cNvPr>
          <p:cNvSpPr txBox="1"/>
          <p:nvPr/>
        </p:nvSpPr>
        <p:spPr>
          <a:xfrm>
            <a:off x="918137" y="6244214"/>
            <a:ext cx="107768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[R2] Gu, Albert, and Tri Dao. "Mamba: Linear-time sequence modeling with selective state spaces." </a:t>
            </a:r>
            <a:r>
              <a:rPr lang="en" altLang="ko-Kore-KR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" altLang="ko-Kore-KR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arXiv:2312.00752</a:t>
            </a:r>
            <a:r>
              <a:rPr lang="en" altLang="ko-Kore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(2023).</a:t>
            </a:r>
            <a:endParaRPr lang="ko-Kore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3F194C-E42B-47B2-8C1C-9566E48F5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5235" y="3572928"/>
            <a:ext cx="5261530" cy="268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87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3EE21-68D3-4FE2-A273-668012F9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SSM block of Mamba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9B4C6-DA20-4919-A274-EA244EEBE0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Remove Linear Time-Invariant (LTI) constraint to SSM</a:t>
            </a:r>
          </a:p>
          <a:p>
            <a:pPr lvl="1"/>
            <a:r>
              <a:rPr lang="en-US" altLang="ko-KR" dirty="0"/>
              <a:t>Matrix A contributes major performance of SSM, but it has LTI constraints.</a:t>
            </a:r>
          </a:p>
          <a:p>
            <a:pPr lvl="1"/>
            <a:r>
              <a:rPr lang="en-US" altLang="ko-KR" dirty="0"/>
              <a:t>Using High-order Polynomial Projection Operators (</a:t>
            </a:r>
            <a:r>
              <a:rPr lang="en-US" altLang="ko-KR" dirty="0" err="1"/>
              <a:t>HiPPO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Construct recent token more precisely than first token.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8E120E-8A4E-4CE9-8EB6-2370BCB0BA3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II. Background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47E79A-5116-4C75-AC50-EE78EDB80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FAFD582-E36A-4AFE-B6AE-F70D4E3DC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37" y="3441326"/>
            <a:ext cx="6623768" cy="165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93CA55D6-A1F2-491C-ADF3-544A28AAD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17" r="29585"/>
          <a:stretch/>
        </p:blipFill>
        <p:spPr bwMode="auto">
          <a:xfrm>
            <a:off x="7660105" y="2707280"/>
            <a:ext cx="2650958" cy="311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98975D-6710-2153-A9B1-627D16A8B968}"/>
              </a:ext>
            </a:extLst>
          </p:cNvPr>
          <p:cNvSpPr txBox="1"/>
          <p:nvPr/>
        </p:nvSpPr>
        <p:spPr>
          <a:xfrm>
            <a:off x="918137" y="6244214"/>
            <a:ext cx="107768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[R2] Gu, Albert, and Tri Dao. "Mamba: Linear-time sequence modeling with selective state spaces." </a:t>
            </a:r>
            <a:r>
              <a:rPr lang="en" altLang="ko-Kore-KR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" altLang="ko-Kore-KR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arXiv:2312.00752</a:t>
            </a:r>
            <a:r>
              <a:rPr lang="en" altLang="ko-Kore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(2023).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41725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3EE21-68D3-4FE2-A273-668012F9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SSM block of Mamba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9B4C6-DA20-4919-A274-EA244EEBE0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Selectiveness</a:t>
            </a:r>
          </a:p>
          <a:p>
            <a:pPr lvl="1"/>
            <a:r>
              <a:rPr lang="en-US" altLang="ko-KR" dirty="0"/>
              <a:t>Fusion of H3 and Gated MLP</a:t>
            </a:r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8E120E-8A4E-4CE9-8EB6-2370BCB0BA3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II. Background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47E79A-5116-4C75-AC50-EE78EDB80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9220" name="Picture 4" descr="Mamba: Liner-Time Sequence Modeling With Selective State Space | by Taewan  Cho | Medium">
            <a:extLst>
              <a:ext uri="{FF2B5EF4-FFF2-40B4-BE49-F238E27FC236}">
                <a16:creationId xmlns:a16="http://schemas.microsoft.com/office/drawing/2014/main" id="{DDBF215C-6C19-454E-8E92-29B45259A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64" y="2207872"/>
            <a:ext cx="8923672" cy="346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55276D-0978-9BC6-213A-BC66488EDE69}"/>
              </a:ext>
            </a:extLst>
          </p:cNvPr>
          <p:cNvSpPr txBox="1"/>
          <p:nvPr/>
        </p:nvSpPr>
        <p:spPr>
          <a:xfrm>
            <a:off x="918137" y="6244214"/>
            <a:ext cx="107768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[R2] Gu, Albert, and Tri Dao. "Mamba: Linear-time sequence modeling with selective state spaces." </a:t>
            </a:r>
            <a:r>
              <a:rPr lang="en" altLang="ko-Kore-KR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" altLang="ko-Kore-KR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arXiv:2312.00752</a:t>
            </a:r>
            <a:r>
              <a:rPr lang="en" altLang="ko-Kore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(2023).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03313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3EE21-68D3-4FE2-A273-668012F9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Distillation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9B4C6-DA20-4919-A274-EA244EEBE0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Definition</a:t>
            </a:r>
          </a:p>
          <a:p>
            <a:pPr lvl="1"/>
            <a:r>
              <a:rPr lang="en-US" altLang="ko-KR" dirty="0"/>
              <a:t>Transfer the knowledge large model to small model.</a:t>
            </a:r>
          </a:p>
          <a:p>
            <a:pPr lvl="1"/>
            <a:r>
              <a:rPr lang="en-US" altLang="ko-KR" dirty="0"/>
              <a:t>Efficient compression of LLMs</a:t>
            </a:r>
          </a:p>
          <a:p>
            <a:r>
              <a:rPr lang="en-US" altLang="ko-KR" dirty="0"/>
              <a:t>Cross-architecture distillation</a:t>
            </a:r>
          </a:p>
          <a:p>
            <a:pPr lvl="1"/>
            <a:r>
              <a:rPr lang="en-US" altLang="ko-KR" dirty="0"/>
              <a:t>Transformer to RNN[R3], Linear Attention[R4], SSM[R5] etc.</a:t>
            </a:r>
          </a:p>
          <a:p>
            <a:pPr lvl="1"/>
            <a:r>
              <a:rPr lang="en-US" altLang="ko-KR" dirty="0"/>
              <a:t>In this paper, the author distill the knowledge transformer to mamba.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8E120E-8A4E-4CE9-8EB6-2370BCB0BA3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II. Background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47E79A-5116-4C75-AC50-EE78EDB80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10242" name="Picture 2" descr="What is Knowledge Distillation? A Deep Dive.">
            <a:extLst>
              <a:ext uri="{FF2B5EF4-FFF2-40B4-BE49-F238E27FC236}">
                <a16:creationId xmlns:a16="http://schemas.microsoft.com/office/drawing/2014/main" id="{FEC814A2-34D7-4AE0-90BC-59622A8CA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460" y="3482624"/>
            <a:ext cx="5122724" cy="229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088CF3-4DB4-CE65-D0D4-2FA57DD4A923}"/>
              </a:ext>
            </a:extLst>
          </p:cNvPr>
          <p:cNvSpPr txBox="1"/>
          <p:nvPr/>
        </p:nvSpPr>
        <p:spPr>
          <a:xfrm>
            <a:off x="918137" y="5876264"/>
            <a:ext cx="107768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[R3] Kasai, Jungo, et al. "Finetuning pretrained transformers into </a:t>
            </a:r>
            <a:r>
              <a:rPr lang="en" altLang="ko-Kore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rnns</a:t>
            </a:r>
            <a:r>
              <a:rPr lang="en" altLang="ko-Kore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." </a:t>
            </a:r>
            <a:r>
              <a:rPr lang="en" altLang="ko-Kore-KR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" altLang="ko-Kore-KR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arXiv:2103.13076</a:t>
            </a:r>
            <a:r>
              <a:rPr lang="en" altLang="ko-Kore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(2021).</a:t>
            </a:r>
          </a:p>
          <a:p>
            <a:r>
              <a:rPr lang="en" altLang="ko-Kore-KR" sz="1200" dirty="0">
                <a:solidFill>
                  <a:srgbClr val="222222"/>
                </a:solidFill>
                <a:latin typeface="Arial" panose="020B0604020202020204" pitchFamily="34" charset="0"/>
              </a:rPr>
              <a:t>[R4] </a:t>
            </a:r>
            <a:r>
              <a:rPr lang="en" altLang="ko-Kore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Zhang, Michael, et al. "The Hedgehog &amp; the Porcupine: Expressive Linear Attentions with </a:t>
            </a:r>
            <a:r>
              <a:rPr lang="en" altLang="ko-Kore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Softmax</a:t>
            </a:r>
            <a:r>
              <a:rPr lang="en" altLang="ko-Kore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Mimicry." </a:t>
            </a:r>
            <a:r>
              <a:rPr lang="en" altLang="ko-Kore-KR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ICLR, 2024</a:t>
            </a:r>
            <a:endParaRPr lang="en" altLang="ko-Kore-KR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" altLang="ko-Kore-KR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[R5] </a:t>
            </a:r>
            <a:r>
              <a:rPr lang="en" altLang="ko-Kore-KR" sz="1200" dirty="0">
                <a:latin typeface="Arial" panose="020B0604020202020204" pitchFamily="34" charset="0"/>
                <a:cs typeface="Arial" panose="020B0604020202020204" pitchFamily="34" charset="0"/>
              </a:rPr>
              <a:t>Wang, J., Paliotta, D., May, A., Rush, A., and Dao, T. “The mamba in the llama: Distilling and accelerating hybrid models.” </a:t>
            </a:r>
            <a:r>
              <a:rPr lang="en" altLang="ko-Kore-K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NeurIPS</a:t>
            </a:r>
            <a:r>
              <a:rPr lang="en" altLang="ko-Kore-KR" sz="1200" i="1" dirty="0">
                <a:latin typeface="Arial" panose="020B0604020202020204" pitchFamily="34" charset="0"/>
                <a:cs typeface="Arial" panose="020B0604020202020204" pitchFamily="34" charset="0"/>
              </a:rPr>
              <a:t>, 2025</a:t>
            </a:r>
            <a:endParaRPr lang="ko-Kore-KR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08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B195D3-6EE8-49E9-A5AF-7438F628925E}"/>
              </a:ext>
            </a:extLst>
          </p:cNvPr>
          <p:cNvSpPr txBox="1"/>
          <p:nvPr/>
        </p:nvSpPr>
        <p:spPr>
          <a:xfrm>
            <a:off x="381000" y="466725"/>
            <a:ext cx="22695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Contents</a:t>
            </a:r>
            <a:endParaRPr lang="ko-KR" altLang="en-US" sz="4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D55A6-B0CA-4C8E-BCD8-0C46D1AB1DE9}"/>
              </a:ext>
            </a:extLst>
          </p:cNvPr>
          <p:cNvSpPr txBox="1"/>
          <p:nvPr/>
        </p:nvSpPr>
        <p:spPr>
          <a:xfrm>
            <a:off x="381000" y="1266825"/>
            <a:ext cx="4506555" cy="4882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altLang="ko-KR" sz="3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Introduction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altLang="ko-KR" sz="3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Background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altLang="ko-KR" sz="3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Method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altLang="ko-KR" sz="3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Experimental Result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altLang="ko-KR" sz="3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 Conclusion</a:t>
            </a:r>
            <a:endParaRPr lang="ko-KR" altLang="en-US" sz="3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FFE2E9-DA03-40A6-984B-085093100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058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B8E16DB-5B5A-4C48-935A-1C8B3EAE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4CD6E8-4AC8-4C76-8B55-C3ADF4237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86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3EE21-68D3-4FE2-A273-668012F9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MOHAWK: Distill Llama to Mamba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9B4C6-DA20-4919-A274-EA244EEBE0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MOHAWK is composed of three stages: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8E120E-8A4E-4CE9-8EB6-2370BCB0BA3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III. </a:t>
            </a:r>
            <a:r>
              <a:rPr lang="en-US" altLang="ko-KR"/>
              <a:t>Method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47E79A-5116-4C75-AC50-EE78EDB80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682F53E-1862-45B7-9E20-D0960EDF2033}"/>
              </a:ext>
            </a:extLst>
          </p:cNvPr>
          <p:cNvSpPr/>
          <p:nvPr/>
        </p:nvSpPr>
        <p:spPr>
          <a:xfrm>
            <a:off x="593558" y="2711116"/>
            <a:ext cx="2999874" cy="280736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Matrix orientation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EFE74A3-3642-479E-8949-3E442F6DA57E}"/>
              </a:ext>
            </a:extLst>
          </p:cNvPr>
          <p:cNvSpPr/>
          <p:nvPr/>
        </p:nvSpPr>
        <p:spPr>
          <a:xfrm>
            <a:off x="8636130" y="2711116"/>
            <a:ext cx="2999874" cy="280736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Weight transfer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Knowledge distillation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20A31FA-3108-4ED9-9BB6-FE28F09481AE}"/>
              </a:ext>
            </a:extLst>
          </p:cNvPr>
          <p:cNvSpPr/>
          <p:nvPr/>
        </p:nvSpPr>
        <p:spPr>
          <a:xfrm>
            <a:off x="4614844" y="2711116"/>
            <a:ext cx="2999874" cy="280736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Hidden state alignment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7D422C5-382D-4432-9302-F4D2E8CAFE40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3593432" y="4114800"/>
            <a:ext cx="10214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A9ED9D-13A4-47BE-8C40-847F2CE2F7DE}"/>
              </a:ext>
            </a:extLst>
          </p:cNvPr>
          <p:cNvCxnSpPr/>
          <p:nvPr/>
        </p:nvCxnSpPr>
        <p:spPr>
          <a:xfrm>
            <a:off x="7614718" y="4114800"/>
            <a:ext cx="10214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119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3EE21-68D3-4FE2-A273-668012F9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 transformation &amp; matrix mixer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8E120E-8A4E-4CE9-8EB6-2370BCB0BA3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III. </a:t>
            </a:r>
            <a:r>
              <a:rPr lang="en-US" altLang="ko-KR"/>
              <a:t>Method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47E79A-5116-4C75-AC50-EE78EDB80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660A893-4D0F-44F1-B8DB-E247FB4F8108}"/>
              </a:ext>
            </a:extLst>
          </p:cNvPr>
          <p:cNvSpPr txBox="1">
            <a:spLocks/>
          </p:cNvSpPr>
          <p:nvPr/>
        </p:nvSpPr>
        <p:spPr>
          <a:xfrm>
            <a:off x="333202" y="2445941"/>
            <a:ext cx="11497888" cy="86467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348A04B-0BD3-48A7-A7DB-6AB492FFEA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9348" y="1188720"/>
            <a:ext cx="11497888" cy="1257222"/>
          </a:xfrm>
        </p:spPr>
        <p:txBody>
          <a:bodyPr/>
          <a:lstStyle/>
          <a:p>
            <a:r>
              <a:rPr lang="en-US" altLang="ko-KR" dirty="0"/>
              <a:t>Definition 1: Sequence transformation</a:t>
            </a:r>
          </a:p>
          <a:p>
            <a:pPr lvl="1"/>
            <a:r>
              <a:rPr lang="en-US" altLang="ko-KR" dirty="0"/>
              <a:t>Sequence transformation refers to parameterized map on some sequence</a:t>
            </a:r>
          </a:p>
          <a:p>
            <a:pPr lvl="1"/>
            <a:r>
              <a:rPr lang="en-US" altLang="ko-KR" dirty="0"/>
              <a:t>i.e. sequence transformation combine tokens at various time steps</a:t>
            </a:r>
          </a:p>
          <a:p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내용 개체 틀 8">
                <a:extLst>
                  <a:ext uri="{FF2B5EF4-FFF2-40B4-BE49-F238E27FC236}">
                    <a16:creationId xmlns:a16="http://schemas.microsoft.com/office/drawing/2014/main" id="{051F5A2C-AAF7-4623-A9FB-3738C3EC1A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348" y="2331640"/>
                <a:ext cx="11497888" cy="125722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 sz="2400" b="1" kern="1200">
                    <a:solidFill>
                      <a:schemeClr val="tx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latin typeface="KoPub돋움체 Medium" panose="02020603020101020101" pitchFamily="18" charset="-127"/>
                    <a:ea typeface="KoPub돋움체 Medium" panose="02020603020101020101" pitchFamily="18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Definition 2: Matrix mixer</a:t>
                </a:r>
              </a:p>
              <a:p>
                <a:pPr lvl="1"/>
                <a:r>
                  <a:rPr lang="en-US" altLang="ko-KR" dirty="0"/>
                  <a:t>Some sequence transformation can be represented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MX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In this case,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dirty="0"/>
                  <a:t> is called as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matrix mixer </a:t>
                </a:r>
              </a:p>
              <a:p>
                <a:pPr lvl="1"/>
                <a:r>
                  <a:rPr lang="en-US" altLang="ko-KR" dirty="0"/>
                  <a:t>In a attention mechanism,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oftmax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Q</m:t>
                    </m:r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dirty="0"/>
                  <a:t>) is a matrix mixer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내용 개체 틀 8">
                <a:extLst>
                  <a:ext uri="{FF2B5EF4-FFF2-40B4-BE49-F238E27FC236}">
                    <a16:creationId xmlns:a16="http://schemas.microsoft.com/office/drawing/2014/main" id="{051F5A2C-AAF7-4623-A9FB-3738C3EC1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48" y="2331640"/>
                <a:ext cx="11497888" cy="1257222"/>
              </a:xfrm>
              <a:prstGeom prst="rect">
                <a:avLst/>
              </a:prstGeom>
              <a:blipFill>
                <a:blip r:embed="rId3"/>
                <a:stretch>
                  <a:fillRect l="-689" t="-6763" b="-22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smmary">
            <a:extLst>
              <a:ext uri="{FF2B5EF4-FFF2-40B4-BE49-F238E27FC236}">
                <a16:creationId xmlns:a16="http://schemas.microsoft.com/office/drawing/2014/main" id="{EC314222-F9D3-4D42-8056-0570E9D88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204" y="3776772"/>
            <a:ext cx="3599156" cy="262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7FB55898-7F14-4CFB-8013-5C49EDC92D9F}"/>
              </a:ext>
            </a:extLst>
          </p:cNvPr>
          <p:cNvSpPr/>
          <p:nvPr/>
        </p:nvSpPr>
        <p:spPr>
          <a:xfrm>
            <a:off x="6290631" y="4946573"/>
            <a:ext cx="738130" cy="7227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4EF685-B58C-4C4D-A884-12C9E4369B8A}"/>
              </a:ext>
            </a:extLst>
          </p:cNvPr>
          <p:cNvSpPr txBox="1"/>
          <p:nvPr/>
        </p:nvSpPr>
        <p:spPr>
          <a:xfrm>
            <a:off x="7414351" y="4534315"/>
            <a:ext cx="255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Matrix mixer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441E7D6-A557-4DF8-9DFE-2EBE17079E60}"/>
              </a:ext>
            </a:extLst>
          </p:cNvPr>
          <p:cNvCxnSpPr>
            <a:stCxn id="21" idx="1"/>
            <a:endCxn id="19" idx="7"/>
          </p:cNvCxnSpPr>
          <p:nvPr/>
        </p:nvCxnSpPr>
        <p:spPr>
          <a:xfrm flipH="1">
            <a:off x="6920664" y="4718981"/>
            <a:ext cx="493687" cy="3334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216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3EE21-68D3-4FE2-A273-668012F9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Causal variants of sequence transformation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8E120E-8A4E-4CE9-8EB6-2370BCB0BA3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III. </a:t>
            </a:r>
            <a:r>
              <a:rPr lang="en-US" altLang="ko-KR"/>
              <a:t>Method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47E79A-5116-4C75-AC50-EE78EDB80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660A893-4D0F-44F1-B8DB-E247FB4F8108}"/>
              </a:ext>
            </a:extLst>
          </p:cNvPr>
          <p:cNvSpPr txBox="1">
            <a:spLocks/>
          </p:cNvSpPr>
          <p:nvPr/>
        </p:nvSpPr>
        <p:spPr>
          <a:xfrm>
            <a:off x="333202" y="2445941"/>
            <a:ext cx="11497888" cy="86467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E348A04B-0BD3-48A7-A7DB-6AB492FFEA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Definition 3: Causal variants of sequence transformation</a:t>
            </a:r>
          </a:p>
          <a:p>
            <a:pPr lvl="1"/>
            <a:r>
              <a:rPr lang="en-US" altLang="ko-KR" dirty="0"/>
              <a:t>By multiplying a lower triangular matrix filled with 1s (</a:t>
            </a:r>
            <a:r>
              <a:rPr lang="en-US" altLang="ko-KR" sz="2800" b="1" dirty="0"/>
              <a:t>L</a:t>
            </a:r>
            <a:r>
              <a:rPr lang="en-US" altLang="ko-KR" dirty="0"/>
              <a:t>), we can get casual variants of sequence transformation. That is, if we multiply L to the attention matrix, we can get causal variants of attention matrix.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812442-F6EE-4970-807F-C36D2E14B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809" y="3429000"/>
            <a:ext cx="3380291" cy="17902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EF27D2-3783-4AB4-A2B5-2F2B1DD5DC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536"/>
          <a:stretch/>
        </p:blipFill>
        <p:spPr>
          <a:xfrm>
            <a:off x="2385192" y="4115893"/>
            <a:ext cx="2730290" cy="416433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97F12E-F655-4267-8C98-1D8F50534BB7}"/>
              </a:ext>
            </a:extLst>
          </p:cNvPr>
          <p:cNvCxnSpPr>
            <a:stCxn id="7" idx="3"/>
            <a:endCxn id="3" idx="1"/>
          </p:cNvCxnSpPr>
          <p:nvPr/>
        </p:nvCxnSpPr>
        <p:spPr>
          <a:xfrm>
            <a:off x="5115482" y="4324110"/>
            <a:ext cx="15093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319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3EE21-68D3-4FE2-A273-668012F9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Relation between Mamba-2 &amp; causal linear 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9B4C6-DA20-4919-A274-EA244EEBE0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altLang="ko-KR" dirty="0"/>
              <a:t>Mamba-2 is a time-varying state-space model, and defined as follow: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8E120E-8A4E-4CE9-8EB6-2370BCB0BA3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III. </a:t>
            </a:r>
            <a:r>
              <a:rPr lang="en-US" altLang="ko-KR"/>
              <a:t>Method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47E79A-5116-4C75-AC50-EE78EDB80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883E63-2793-4F92-86A4-8B870FEDB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672" y="2189889"/>
            <a:ext cx="2921115" cy="9058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A3E56D-F847-4B7A-8E90-2DCFB767819D}"/>
                  </a:ext>
                </a:extLst>
              </p:cNvPr>
              <p:cNvSpPr txBox="1"/>
              <p:nvPr/>
            </p:nvSpPr>
            <p:spPr>
              <a:xfrm>
                <a:off x="347056" y="3922295"/>
                <a:ext cx="11235344" cy="1089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pt-BR" altLang="ko-KR" sz="2400" b="1" dirty="0">
                    <a:solidFill>
                      <a:prstClr val="black"/>
                    </a:solidFill>
                    <a:ea typeface="KoPub돋움체 Medium" panose="02020603020101020101"/>
                  </a:rPr>
                  <a:t>Fixing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2020603020101020101" pitchFamily="18" charset="-127"/>
                          </a:rPr>
                          <m:t>𝑨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KoPub돋움체 Medium" panose="02020603020101020101" pitchFamily="18" charset="-127"/>
                          </a:rPr>
                          <m:t>𝒕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KoPub돋움체 Medium" panose="02020603020101020101" pitchFamily="18" charset="-127"/>
                      </a:rPr>
                      <m:t>=</m:t>
                    </m:r>
                    <m:r>
                      <a:rPr lang="en-US" altLang="ko-KR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KoPub돋움체 Medium" panose="02020603020101020101" pitchFamily="18" charset="-127"/>
                      </a:rPr>
                      <m:t>𝑰</m:t>
                    </m:r>
                  </m:oMath>
                </a14:m>
                <a:r>
                  <a:rPr lang="pt-BR" altLang="ko-KR" sz="2400" b="1" dirty="0">
                    <a:solidFill>
                      <a:prstClr val="black"/>
                    </a:solidFill>
                    <a:ea typeface="KoPub돋움체 Medium" panose="02020603020101020101"/>
                  </a:rPr>
                  <a:t> results in the formulation of causal linear attention with the matrices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KoPub돋움체 Medium" panose="02020603020101020101" pitchFamily="18" charset="-127"/>
                      </a:rPr>
                      <m:t>𝑩</m:t>
                    </m:r>
                    <m:r>
                      <a:rPr lang="en-US" altLang="ko-KR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KoPub돋움체 Medium" panose="02020603020101020101" pitchFamily="18" charset="-127"/>
                      </a:rPr>
                      <m:t>, </m:t>
                    </m:r>
                    <m:r>
                      <a:rPr lang="en-US" altLang="ko-KR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KoPub돋움체 Medium" panose="02020603020101020101" pitchFamily="18" charset="-127"/>
                      </a:rPr>
                      <m:t>𝑪</m:t>
                    </m:r>
                  </m:oMath>
                </a14:m>
                <a:r>
                  <a:rPr lang="pt-BR" altLang="ko-KR" sz="2400" b="1" dirty="0">
                    <a:solidFill>
                      <a:prstClr val="black"/>
                    </a:solidFill>
                    <a:ea typeface="KoPub돋움체 Medium" panose="02020603020101020101"/>
                  </a:rPr>
                  <a:t> representing the projections of the key and the query, respectively.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A3E56D-F847-4B7A-8E90-2DCFB7678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56" y="3922295"/>
                <a:ext cx="11235344" cy="1089529"/>
              </a:xfrm>
              <a:prstGeom prst="rect">
                <a:avLst/>
              </a:prstGeom>
              <a:blipFill>
                <a:blip r:embed="rId4"/>
                <a:stretch>
                  <a:fillRect l="-760" t="-7821" r="-109" b="-117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339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3EE21-68D3-4FE2-A273-668012F9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Mamba-2 can be the causal linear attention?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39B4C6-DA20-4919-A274-EA244EEBE0B7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pt-BR" altLang="ko-KR" dirty="0"/>
                  <a:t>Mamba-2 is a time-varying state-space model, and defined as follow:</a:t>
                </a:r>
              </a:p>
              <a:p>
                <a:endParaRPr lang="pt-BR" altLang="ko-KR" dirty="0"/>
              </a:p>
              <a:p>
                <a:endParaRPr lang="pt-BR" altLang="ko-KR" dirty="0"/>
              </a:p>
              <a:p>
                <a:endParaRPr lang="pt-BR" altLang="ko-KR" dirty="0"/>
              </a:p>
              <a:p>
                <a:endParaRPr lang="pt-BR" altLang="ko-KR" dirty="0"/>
              </a:p>
              <a:p>
                <a:r>
                  <a:rPr lang="pt-BR" altLang="ko-KR" dirty="0"/>
                  <a:t>If we unroll the state update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altLang="ko-KR" dirty="0"/>
                  <a:t>, we can get ...</a:t>
                </a:r>
              </a:p>
              <a:p>
                <a:endParaRPr lang="pt-BR" altLang="ko-KR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39B4C6-DA20-4919-A274-EA244EEBE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742" t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8E120E-8A4E-4CE9-8EB6-2370BCB0BA3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III. </a:t>
            </a:r>
            <a:r>
              <a:rPr lang="en-US" altLang="ko-KR"/>
              <a:t>Method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47E79A-5116-4C75-AC50-EE78EDB80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8597F8-7089-40AC-A17A-880701B27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739" y="1802730"/>
            <a:ext cx="2885410" cy="11169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86AFE7E-BD9B-4AC6-90D5-DCBF2F359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9276" y="4196708"/>
            <a:ext cx="5313447" cy="1138596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47254CD4-E8EB-4057-A955-60AB81E78F0B}"/>
              </a:ext>
            </a:extLst>
          </p:cNvPr>
          <p:cNvSpPr/>
          <p:nvPr/>
        </p:nvSpPr>
        <p:spPr>
          <a:xfrm>
            <a:off x="6623102" y="4281738"/>
            <a:ext cx="1285655" cy="10096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3E5478-9B06-4944-86FB-421C392B0C28}"/>
              </a:ext>
            </a:extLst>
          </p:cNvPr>
          <p:cNvSpPr txBox="1"/>
          <p:nvPr/>
        </p:nvSpPr>
        <p:spPr>
          <a:xfrm>
            <a:off x="6862883" y="5391166"/>
            <a:ext cx="5313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Same function with causal masking</a:t>
            </a:r>
            <a:endParaRPr lang="ko-KR" altLang="en-US" sz="24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761ADC6-520E-4B17-A994-CD3548DCAEF9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830472" y="5041032"/>
            <a:ext cx="1689134" cy="3501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32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3EE21-68D3-4FE2-A273-668012F9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Mamba-2 can be the causal linear attention?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9B4C6-DA20-4919-A274-EA244EEBE0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In linear attention, by using kernel-mapping, the output is calculated as follow :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8E120E-8A4E-4CE9-8EB6-2370BCB0BA3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III. </a:t>
            </a:r>
            <a:r>
              <a:rPr lang="en-US" altLang="ko-KR"/>
              <a:t>Method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47E79A-5116-4C75-AC50-EE78EDB80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034791-D8EE-4133-9831-87A6F4872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366" y="4067789"/>
            <a:ext cx="6470561" cy="16508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874A74-FC57-4AAC-902D-A9B3B76BC9F2}"/>
                  </a:ext>
                </a:extLst>
              </p:cNvPr>
              <p:cNvSpPr txBox="1"/>
              <p:nvPr/>
            </p:nvSpPr>
            <p:spPr>
              <a:xfrm>
                <a:off x="347056" y="3688072"/>
                <a:ext cx="10748210" cy="958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400" b="1" dirty="0">
                    <a:solidFill>
                      <a:prstClr val="black"/>
                    </a:solidFill>
                    <a:ea typeface="KoPub돋움체 Medium" panose="02020603020101020101" pitchFamily="18" charset="-127"/>
                  </a:rPr>
                  <a:t>By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altLang="ko-KR" sz="2400">
                            <a:solidFill>
                              <a:prstClr val="black"/>
                            </a:solidFill>
                            <a:ea typeface="KoPub돋움체 Medium" panose="02020603020101020101" pitchFamily="18" charset="-127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en-US" altLang="ko-KR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ko-KR" sz="2400" b="1" dirty="0">
                    <a:solidFill>
                      <a:prstClr val="black"/>
                    </a:solidFill>
                    <a:ea typeface="KoPub돋움체 Medium" panose="02020603020101020101" pitchFamily="18" charset="-127"/>
                  </a:rPr>
                  <a:t> with previously unrolled results, we can get</a:t>
                </a:r>
                <a:endParaRPr lang="ko-KR" altLang="en-US" sz="2400" b="1" dirty="0">
                  <a:solidFill>
                    <a:prstClr val="black"/>
                  </a:solidFill>
                  <a:ea typeface="KoPub돋움체 Medium" panose="02020603020101020101" pitchFamily="18" charset="-127"/>
                </a:endParaRPr>
              </a:p>
              <a:p>
                <a:pPr marL="342900" lvl="0" indent="-342900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§"/>
                </a:pPr>
                <a:endParaRPr lang="ko-KR" altLang="en-US" sz="2400" b="1" dirty="0">
                  <a:solidFill>
                    <a:prstClr val="black"/>
                  </a:solidFill>
                  <a:ea typeface="KoPub돋움체 Mediu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874A74-FC57-4AAC-902D-A9B3B76BC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56" y="3688072"/>
                <a:ext cx="10748210" cy="958211"/>
              </a:xfrm>
              <a:prstGeom prst="rect">
                <a:avLst/>
              </a:prstGeom>
              <a:blipFill>
                <a:blip r:embed="rId4"/>
                <a:stretch>
                  <a:fillRect l="-794" t="-12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97D886A4-CFC5-4483-AA01-6FCE9F077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7725" y="1953924"/>
            <a:ext cx="4219842" cy="140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68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3EE21-68D3-4FE2-A273-668012F9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Mamba-2 can be the causal linear attention?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8E120E-8A4E-4CE9-8EB6-2370BCB0BA3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III. </a:t>
            </a:r>
            <a:r>
              <a:rPr lang="en-US" altLang="ko-KR"/>
              <a:t>Method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47E79A-5116-4C75-AC50-EE78EDB80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pPr/>
              <a:t>27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표 13">
                <a:extLst>
                  <a:ext uri="{FF2B5EF4-FFF2-40B4-BE49-F238E27FC236}">
                    <a16:creationId xmlns:a16="http://schemas.microsoft.com/office/drawing/2014/main" id="{B3CDC920-230A-4D58-B6F5-4AC7834830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05592" y="2991316"/>
              <a:ext cx="8580816" cy="18570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90408">
                      <a:extLst>
                        <a:ext uri="{9D8B030D-6E8A-4147-A177-3AD203B41FA5}">
                          <a16:colId xmlns:a16="http://schemas.microsoft.com/office/drawing/2014/main" val="2390072223"/>
                        </a:ext>
                      </a:extLst>
                    </a:gridCol>
                    <a:gridCol w="4290408">
                      <a:extLst>
                        <a:ext uri="{9D8B030D-6E8A-4147-A177-3AD203B41FA5}">
                          <a16:colId xmlns:a16="http://schemas.microsoft.com/office/drawing/2014/main" val="2878540263"/>
                        </a:ext>
                      </a:extLst>
                    </a:gridCol>
                  </a:tblGrid>
                  <a:tr h="44249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Attention mechanism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Mamba-2 SSM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545406"/>
                      </a:ext>
                    </a:extLst>
                  </a:tr>
                  <a:tr h="44249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𝑘𝑒𝑟𝑛𝑒𝑙𝑖𝑧𝑒𝑑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𝑘𝑒𝑦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5484845"/>
                      </a:ext>
                    </a:extLst>
                  </a:tr>
                  <a:tr h="44249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𝑣𝑎𝑙𝑢𝑒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dirty="0"/>
                            <a:t>(Intrinsically included 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400" dirty="0"/>
                            <a:t>)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0671613"/>
                      </a:ext>
                    </a:extLst>
                  </a:tr>
                  <a:tr h="4617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𝑘𝑒𝑟𝑛𝑒𝑙𝑖𝑧𝑒𝑑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𝑞𝑢𝑒𝑟𝑦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33465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표 13">
                <a:extLst>
                  <a:ext uri="{FF2B5EF4-FFF2-40B4-BE49-F238E27FC236}">
                    <a16:creationId xmlns:a16="http://schemas.microsoft.com/office/drawing/2014/main" id="{B3CDC920-230A-4D58-B6F5-4AC7834830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05592" y="2991316"/>
              <a:ext cx="8580816" cy="18570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90408">
                      <a:extLst>
                        <a:ext uri="{9D8B030D-6E8A-4147-A177-3AD203B41FA5}">
                          <a16:colId xmlns:a16="http://schemas.microsoft.com/office/drawing/2014/main" val="2390072223"/>
                        </a:ext>
                      </a:extLst>
                    </a:gridCol>
                    <a:gridCol w="4290408">
                      <a:extLst>
                        <a:ext uri="{9D8B030D-6E8A-4147-A177-3AD203B41FA5}">
                          <a16:colId xmlns:a16="http://schemas.microsoft.com/office/drawing/2014/main" val="287854026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Attention mechanism</a:t>
                          </a:r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Mamba-2 SSM</a:t>
                          </a:r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5454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42" t="-107895" r="-100284" b="-2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142" t="-107895" r="-284" b="-217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548484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42" t="-210667" r="-10028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142" t="-210667" r="-284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0671613"/>
                      </a:ext>
                    </a:extLst>
                  </a:tr>
                  <a:tr h="4854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42" t="-291250" r="-100284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142" t="-291250" r="-284" b="-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3465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8208BB-41F4-4695-A3A0-69EE750969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In summarize, attention mechanism’s query, key, value matrices can be mapped into Mamba-2 SSM as below: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1800" dirty="0"/>
              <a:t>Please refer to </a:t>
            </a:r>
            <a:r>
              <a:rPr lang="en-US" altLang="ko-KR" sz="1800" dirty="0" err="1"/>
              <a:t>Katharopoulos</a:t>
            </a:r>
            <a:r>
              <a:rPr lang="en-US" altLang="ko-KR" sz="1800" dirty="0"/>
              <a:t> et al. &amp; Bick et al. for more detailed explanation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68170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3EE21-68D3-4FE2-A273-668012F9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Distillation Llama into </a:t>
            </a:r>
            <a:r>
              <a:rPr lang="en-US" altLang="ko-KR" dirty="0" err="1"/>
              <a:t>Llamba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8E120E-8A4E-4CE9-8EB6-2370BCB0BA3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III. </a:t>
            </a:r>
            <a:r>
              <a:rPr lang="en-US" altLang="ko-KR"/>
              <a:t>Method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47E79A-5116-4C75-AC50-EE78EDB80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8208BB-41F4-4695-A3A0-69EE750969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Goal: Distillation Llama to </a:t>
            </a:r>
            <a:r>
              <a:rPr lang="en-US" altLang="ko-KR" dirty="0" err="1"/>
              <a:t>Llamba</a:t>
            </a:r>
            <a:r>
              <a:rPr lang="en-US" altLang="ko-KR" dirty="0"/>
              <a:t>, which means Llama model replacing its attention to Mamba-2 SSMs.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8314B5-030B-414F-938A-14BF8D6C8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63" y="2131814"/>
            <a:ext cx="2422056" cy="3376905"/>
          </a:xfrm>
          <a:prstGeom prst="rect">
            <a:avLst/>
          </a:prstGeom>
        </p:spPr>
      </p:pic>
      <p:pic>
        <p:nvPicPr>
          <p:cNvPr id="2050" name="Picture 2" descr="https://substackcdn.com/image/fetch/w_1456,c_limit,f_auto,q_auto:good,fl_progressive:steep/https%3A%2F%2Fsubstack-post-media.s3.amazonaws.com%2Fpublic%2Fimages%2F3b6fab4d-7825-47ec-a59e-979d9dfa0384_1256x938.png">
            <a:extLst>
              <a:ext uri="{FF2B5EF4-FFF2-40B4-BE49-F238E27FC236}">
                <a16:creationId xmlns:a16="http://schemas.microsoft.com/office/drawing/2014/main" id="{68487F84-3816-4AA5-9141-2C410BB1F5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4" t="14781" r="4064" b="4000"/>
          <a:stretch/>
        </p:blipFill>
        <p:spPr bwMode="auto">
          <a:xfrm>
            <a:off x="8747163" y="2268172"/>
            <a:ext cx="2242444" cy="3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substackcdn.com/image/fetch/w_1456,c_limit,f_auto,q_auto:good,fl_progressive:steep/https%3A%2F%2Fsubstack-post-media.s3.amazonaws.com%2Fpublic%2Fimages%2F3b6fab4d-7825-47ec-a59e-979d9dfa0384_1256x938.png">
            <a:extLst>
              <a:ext uri="{FF2B5EF4-FFF2-40B4-BE49-F238E27FC236}">
                <a16:creationId xmlns:a16="http://schemas.microsoft.com/office/drawing/2014/main" id="{A5C61A71-6C2E-403C-B3B4-4516C16B7A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4" t="14781" r="4064" b="4000"/>
          <a:stretch/>
        </p:blipFill>
        <p:spPr bwMode="auto">
          <a:xfrm>
            <a:off x="5194286" y="2140378"/>
            <a:ext cx="2422056" cy="344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852E11-30DC-4643-A107-AA77A1F487B4}"/>
              </a:ext>
            </a:extLst>
          </p:cNvPr>
          <p:cNvSpPr txBox="1"/>
          <p:nvPr/>
        </p:nvSpPr>
        <p:spPr>
          <a:xfrm>
            <a:off x="1973223" y="5566028"/>
            <a:ext cx="224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Mamba-2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9B33F0-44D5-4FEE-95F0-738D66E15FCD}"/>
              </a:ext>
            </a:extLst>
          </p:cNvPr>
          <p:cNvSpPr txBox="1"/>
          <p:nvPr/>
        </p:nvSpPr>
        <p:spPr>
          <a:xfrm>
            <a:off x="8865669" y="5590555"/>
            <a:ext cx="224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Teacher: Llama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23C966-92D9-45E4-90FD-35C777C50362}"/>
              </a:ext>
            </a:extLst>
          </p:cNvPr>
          <p:cNvSpPr txBox="1"/>
          <p:nvPr/>
        </p:nvSpPr>
        <p:spPr>
          <a:xfrm>
            <a:off x="5464994" y="5586095"/>
            <a:ext cx="224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Student: </a:t>
            </a:r>
            <a:r>
              <a:rPr lang="en-US" altLang="ko-KR" dirty="0" err="1"/>
              <a:t>Llamba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F2EE87-234C-4383-AB4C-978AC574A9D1}"/>
              </a:ext>
            </a:extLst>
          </p:cNvPr>
          <p:cNvSpPr/>
          <p:nvPr/>
        </p:nvSpPr>
        <p:spPr>
          <a:xfrm>
            <a:off x="5732908" y="4044995"/>
            <a:ext cx="1395414" cy="3463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Mamba-2 SSM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63794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3EE21-68D3-4FE2-A273-668012F9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MOHAWK Stage 1: Matrix Orientation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8E120E-8A4E-4CE9-8EB6-2370BCB0BA3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III. </a:t>
            </a:r>
            <a:r>
              <a:rPr lang="en-US" altLang="ko-KR"/>
              <a:t>Method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47E79A-5116-4C75-AC50-EE78EDB80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8208BB-41F4-4695-A3A0-69EE750969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Goal: Align each student SSM block’s SSM to its teacher’s attention matrix.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Key insight</a:t>
            </a:r>
            <a:r>
              <a:rPr lang="en-US" altLang="ko-KR" dirty="0"/>
              <a:t>: Matching mixing matrices first, to ensure the student mirrors the teacher’s long-range range information flow before any hidden-state alignment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1245C3-A941-454E-A91A-64C00C4B3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081" y="2104777"/>
            <a:ext cx="7263863" cy="17180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364598E-33F2-448A-AF07-E3852A4A6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10" y="2322735"/>
            <a:ext cx="3489529" cy="8256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3DACFD-CBA0-489E-95F3-C1CEC7B7CEBF}"/>
              </a:ext>
            </a:extLst>
          </p:cNvPr>
          <p:cNvSpPr txBox="1"/>
          <p:nvPr/>
        </p:nvSpPr>
        <p:spPr>
          <a:xfrm>
            <a:off x="2438770" y="3822786"/>
            <a:ext cx="3785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black"/>
                </a:solidFill>
                <a:ea typeface="KoPub돋움체 Medium" panose="02020603020101020101" pitchFamily="18" charset="-127"/>
              </a:rPr>
              <a:t>Loss of stage 1: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ECE5497-49B7-44A2-8BE8-D7C2727C6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5599" y="3640794"/>
            <a:ext cx="4923858" cy="82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3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B8E16DB-5B5A-4C48-935A-1C8B3EAE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4CD6E8-4AC8-4C76-8B55-C3ADF4237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50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3EE21-68D3-4FE2-A273-668012F9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Distillation Llama into </a:t>
            </a:r>
            <a:r>
              <a:rPr lang="en-US" altLang="ko-KR" dirty="0" err="1"/>
              <a:t>Llamba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8E120E-8A4E-4CE9-8EB6-2370BCB0BA3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III. </a:t>
            </a:r>
            <a:r>
              <a:rPr lang="en-US" altLang="ko-KR"/>
              <a:t>Method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47E79A-5116-4C75-AC50-EE78EDB80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8208BB-41F4-4695-A3A0-69EE750969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Goal: Align each student SSM block’s SSM to its teacher’s attention matrix.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3DACFD-CBA0-489E-95F3-C1CEC7B7CEBF}"/>
              </a:ext>
            </a:extLst>
          </p:cNvPr>
          <p:cNvSpPr txBox="1"/>
          <p:nvPr/>
        </p:nvSpPr>
        <p:spPr>
          <a:xfrm>
            <a:off x="2599191" y="2042113"/>
            <a:ext cx="3785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black"/>
                </a:solidFill>
                <a:ea typeface="KoPub돋움체 Medium" panose="02020603020101020101" pitchFamily="18" charset="-127"/>
              </a:rPr>
              <a:t>Loss of stage 1: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ECE5497-49B7-44A2-8BE8-D7C2727C6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020" y="1860121"/>
            <a:ext cx="4923858" cy="8256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8314B5-030B-414F-938A-14BF8D6C8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163" y="2521213"/>
            <a:ext cx="2422056" cy="3376905"/>
          </a:xfrm>
          <a:prstGeom prst="rect">
            <a:avLst/>
          </a:prstGeom>
        </p:spPr>
      </p:pic>
      <p:pic>
        <p:nvPicPr>
          <p:cNvPr id="2050" name="Picture 2" descr="https://substackcdn.com/image/fetch/w_1456,c_limit,f_auto,q_auto:good,fl_progressive:steep/https%3A%2F%2Fsubstack-post-media.s3.amazonaws.com%2Fpublic%2Fimages%2F3b6fab4d-7825-47ec-a59e-979d9dfa0384_1256x938.png">
            <a:extLst>
              <a:ext uri="{FF2B5EF4-FFF2-40B4-BE49-F238E27FC236}">
                <a16:creationId xmlns:a16="http://schemas.microsoft.com/office/drawing/2014/main" id="{68487F84-3816-4AA5-9141-2C410BB1F5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4" t="14781" r="4064" b="4000"/>
          <a:stretch/>
        </p:blipFill>
        <p:spPr bwMode="auto">
          <a:xfrm>
            <a:off x="8836063" y="2657571"/>
            <a:ext cx="2242444" cy="3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substackcdn.com/image/fetch/w_1456,c_limit,f_auto,q_auto:good,fl_progressive:steep/https%3A%2F%2Fsubstack-post-media.s3.amazonaws.com%2Fpublic%2Fimages%2F3b6fab4d-7825-47ec-a59e-979d9dfa0384_1256x938.png">
            <a:extLst>
              <a:ext uri="{FF2B5EF4-FFF2-40B4-BE49-F238E27FC236}">
                <a16:creationId xmlns:a16="http://schemas.microsoft.com/office/drawing/2014/main" id="{A5C61A71-6C2E-403C-B3B4-4516C16B7A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4" t="14781" r="4064" b="4000"/>
          <a:stretch/>
        </p:blipFill>
        <p:spPr bwMode="auto">
          <a:xfrm>
            <a:off x="5283186" y="2529777"/>
            <a:ext cx="2422056" cy="344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852E11-30DC-4643-A107-AA77A1F487B4}"/>
              </a:ext>
            </a:extLst>
          </p:cNvPr>
          <p:cNvSpPr txBox="1"/>
          <p:nvPr/>
        </p:nvSpPr>
        <p:spPr>
          <a:xfrm>
            <a:off x="2062123" y="5955427"/>
            <a:ext cx="224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Mamba-2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9B33F0-44D5-4FEE-95F0-738D66E15FCD}"/>
              </a:ext>
            </a:extLst>
          </p:cNvPr>
          <p:cNvSpPr txBox="1"/>
          <p:nvPr/>
        </p:nvSpPr>
        <p:spPr>
          <a:xfrm>
            <a:off x="9033556" y="5955427"/>
            <a:ext cx="224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Teacher: Llama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23C966-92D9-45E4-90FD-35C777C50362}"/>
              </a:ext>
            </a:extLst>
          </p:cNvPr>
          <p:cNvSpPr txBox="1"/>
          <p:nvPr/>
        </p:nvSpPr>
        <p:spPr>
          <a:xfrm>
            <a:off x="5553894" y="5975494"/>
            <a:ext cx="224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Student: </a:t>
            </a:r>
            <a:r>
              <a:rPr lang="en-US" altLang="ko-KR" dirty="0" err="1"/>
              <a:t>Llamba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9BA2F36-2A59-41A8-91DC-47B46396ED67}"/>
              </a:ext>
            </a:extLst>
          </p:cNvPr>
          <p:cNvSpPr/>
          <p:nvPr/>
        </p:nvSpPr>
        <p:spPr>
          <a:xfrm>
            <a:off x="5645426" y="4253071"/>
            <a:ext cx="5158411" cy="6369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2D496C-141A-41D5-B663-9E4191263511}"/>
              </a:ext>
            </a:extLst>
          </p:cNvPr>
          <p:cNvSpPr/>
          <p:nvPr/>
        </p:nvSpPr>
        <p:spPr>
          <a:xfrm>
            <a:off x="5796506" y="4378690"/>
            <a:ext cx="1505993" cy="4528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Mamba-2 SSM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53513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3EE21-68D3-4FE2-A273-668012F9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MOHAWK Stage 2: Hidden-State Alignment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8E120E-8A4E-4CE9-8EB6-2370BCB0BA3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III. </a:t>
            </a:r>
            <a:r>
              <a:rPr lang="en-US" altLang="ko-KR"/>
              <a:t>Method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47E79A-5116-4C75-AC50-EE78EDB80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8208BB-41F4-4695-A3A0-69EE750969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Goal: Bring the student’s internal representations in each mixer block into close agreement with the teacher’s output of attention block.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FEC4987-F956-4628-B54E-EA10673EC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549" y="1909697"/>
            <a:ext cx="6960269" cy="784457"/>
          </a:xfrm>
          <a:prstGeom prst="rect">
            <a:avLst/>
          </a:prstGeom>
        </p:spPr>
      </p:pic>
      <p:pic>
        <p:nvPicPr>
          <p:cNvPr id="7" name="Picture 2" descr="https://substackcdn.com/image/fetch/w_1456,c_limit,f_auto,q_auto:good,fl_progressive:steep/https%3A%2F%2Fsubstack-post-media.s3.amazonaws.com%2Fpublic%2Fimages%2F3b6fab4d-7825-47ec-a59e-979d9dfa0384_1256x938.png">
            <a:extLst>
              <a:ext uri="{FF2B5EF4-FFF2-40B4-BE49-F238E27FC236}">
                <a16:creationId xmlns:a16="http://schemas.microsoft.com/office/drawing/2014/main" id="{0A28D925-7F42-401F-A6F5-C7AB6C083A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4" t="14781" r="4064" b="4000"/>
          <a:stretch/>
        </p:blipFill>
        <p:spPr bwMode="auto">
          <a:xfrm>
            <a:off x="6658718" y="2820862"/>
            <a:ext cx="2422056" cy="344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substackcdn.com/image/fetch/w_1456,c_limit,f_auto,q_auto:good,fl_progressive:steep/https%3A%2F%2Fsubstack-post-media.s3.amazonaws.com%2Fpublic%2Fimages%2F3b6fab4d-7825-47ec-a59e-979d9dfa0384_1256x938.png">
            <a:extLst>
              <a:ext uri="{FF2B5EF4-FFF2-40B4-BE49-F238E27FC236}">
                <a16:creationId xmlns:a16="http://schemas.microsoft.com/office/drawing/2014/main" id="{87A6D6D9-485C-44AA-BEE1-D7C5AD59F9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14" t="14781" r="4064" b="4000"/>
          <a:stretch/>
        </p:blipFill>
        <p:spPr bwMode="auto">
          <a:xfrm>
            <a:off x="3064855" y="2783792"/>
            <a:ext cx="2422056" cy="344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A318769-EBE9-463D-8B9D-5BC836E92756}"/>
              </a:ext>
            </a:extLst>
          </p:cNvPr>
          <p:cNvCxnSpPr>
            <a:cxnSpLocks/>
          </p:cNvCxnSpPr>
          <p:nvPr/>
        </p:nvCxnSpPr>
        <p:spPr>
          <a:xfrm flipH="1">
            <a:off x="5048743" y="3560974"/>
            <a:ext cx="206943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7E81A7B-165E-40B0-A3FD-9818352A9FBC}"/>
              </a:ext>
            </a:extLst>
          </p:cNvPr>
          <p:cNvCxnSpPr>
            <a:cxnSpLocks/>
          </p:cNvCxnSpPr>
          <p:nvPr/>
        </p:nvCxnSpPr>
        <p:spPr>
          <a:xfrm flipH="1" flipV="1">
            <a:off x="5040892" y="4081467"/>
            <a:ext cx="2152149" cy="643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6C22AC3-FA4C-4EEF-86CD-7FFE2780B512}"/>
              </a:ext>
            </a:extLst>
          </p:cNvPr>
          <p:cNvCxnSpPr>
            <a:cxnSpLocks/>
          </p:cNvCxnSpPr>
          <p:nvPr/>
        </p:nvCxnSpPr>
        <p:spPr>
          <a:xfrm flipH="1">
            <a:off x="5038098" y="5454646"/>
            <a:ext cx="215494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9FF988-ED89-411C-B789-1C104C28E396}"/>
              </a:ext>
            </a:extLst>
          </p:cNvPr>
          <p:cNvSpPr txBox="1"/>
          <p:nvPr/>
        </p:nvSpPr>
        <p:spPr>
          <a:xfrm>
            <a:off x="4879402" y="2610292"/>
            <a:ext cx="2747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black"/>
                </a:solidFill>
                <a:ea typeface="KoPub돋움체 Medium" panose="02020603020101020101" pitchFamily="18" charset="-127"/>
              </a:rPr>
              <a:t>Copy &amp; Train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74FF5C-9149-4CF9-8D40-820C6DC978C1}"/>
              </a:ext>
            </a:extLst>
          </p:cNvPr>
          <p:cNvSpPr/>
          <p:nvPr/>
        </p:nvSpPr>
        <p:spPr>
          <a:xfrm>
            <a:off x="3581400" y="4639489"/>
            <a:ext cx="1467343" cy="4373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Mamba-2 SSM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88654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3EE21-68D3-4FE2-A273-668012F9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MOHAWK Stage 3: Weight transfer &amp; End-to-End KD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8E120E-8A4E-4CE9-8EB6-2370BCB0BA3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III. </a:t>
            </a:r>
            <a:r>
              <a:rPr lang="en-US" altLang="ko-KR"/>
              <a:t>Method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47E79A-5116-4C75-AC50-EE78EDB80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8208BB-41F4-4695-A3A0-69EE750969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Goal: Finalize the student by </a:t>
            </a:r>
          </a:p>
          <a:p>
            <a:r>
              <a:rPr lang="en-US" altLang="ko-KR" dirty="0"/>
              <a:t>(a) inheriting compatible teacher weights</a:t>
            </a:r>
          </a:p>
          <a:p>
            <a:r>
              <a:rPr lang="en-US" altLang="ko-KR" dirty="0"/>
              <a:t>(b) training on final outputs so that its predictions match the teacher’s over a small corpus.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89EC7C3-FE6A-41A6-A7C0-184F55E9A2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8" t="16325" r="48472" b="11329"/>
          <a:stretch/>
        </p:blipFill>
        <p:spPr>
          <a:xfrm>
            <a:off x="5063143" y="2887723"/>
            <a:ext cx="1792400" cy="3608961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8508ADE-1CE2-41E7-8149-A2564689C158}"/>
              </a:ext>
            </a:extLst>
          </p:cNvPr>
          <p:cNvSpPr/>
          <p:nvPr/>
        </p:nvSpPr>
        <p:spPr>
          <a:xfrm>
            <a:off x="1891780" y="5137150"/>
            <a:ext cx="1626639" cy="1130300"/>
          </a:xfrm>
          <a:prstGeom prst="roundRect">
            <a:avLst/>
          </a:prstGeom>
          <a:solidFill>
            <a:srgbClr val="E1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ea typeface="KoPub돋움체 Medium" panose="02020603020101020101"/>
              </a:rPr>
              <a:t>Lamba</a:t>
            </a:r>
            <a:endParaRPr lang="ko-KR" altLang="en-US" dirty="0">
              <a:ea typeface="KoPub돋움체 Medium" panose="02020603020101020101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33E083C-794D-4639-8367-26E19632977B}"/>
              </a:ext>
            </a:extLst>
          </p:cNvPr>
          <p:cNvSpPr/>
          <p:nvPr/>
        </p:nvSpPr>
        <p:spPr>
          <a:xfrm>
            <a:off x="1891780" y="3302000"/>
            <a:ext cx="1626639" cy="1130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ea typeface="KoPub돋움체 Medium" panose="02020603020101020101"/>
              </a:rPr>
              <a:t>LLaMA</a:t>
            </a:r>
            <a:endParaRPr lang="en-US" altLang="ko-KR" dirty="0">
              <a:ea typeface="KoPub돋움체 Medium" panose="02020603020101020101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76D6A54-9CBE-46CE-8F2A-5071581CCAF9}"/>
              </a:ext>
            </a:extLst>
          </p:cNvPr>
          <p:cNvCxnSpPr>
            <a:stCxn id="18" idx="3"/>
          </p:cNvCxnSpPr>
          <p:nvPr/>
        </p:nvCxnSpPr>
        <p:spPr>
          <a:xfrm>
            <a:off x="3518419" y="3867150"/>
            <a:ext cx="17012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C5E6209-E0E0-4B36-B29F-E78EEF5C4931}"/>
              </a:ext>
            </a:extLst>
          </p:cNvPr>
          <p:cNvCxnSpPr/>
          <p:nvPr/>
        </p:nvCxnSpPr>
        <p:spPr>
          <a:xfrm>
            <a:off x="3518419" y="5702300"/>
            <a:ext cx="170128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459F62-8AD6-40A7-9C95-24B4C742858D}"/>
              </a:ext>
            </a:extLst>
          </p:cNvPr>
          <p:cNvSpPr txBox="1"/>
          <p:nvPr/>
        </p:nvSpPr>
        <p:spPr>
          <a:xfrm>
            <a:off x="3943235" y="3497818"/>
            <a:ext cx="135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KoPub돋움체 Medium" panose="02020603020101020101"/>
              </a:rPr>
              <a:t>Logit</a:t>
            </a:r>
            <a:endParaRPr lang="ko-KR" altLang="en-US" dirty="0">
              <a:ea typeface="KoPub돋움체 Medium" panose="02020603020101020101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23F03D-CE33-4F28-8384-0B90D43B7EBE}"/>
              </a:ext>
            </a:extLst>
          </p:cNvPr>
          <p:cNvSpPr txBox="1"/>
          <p:nvPr/>
        </p:nvSpPr>
        <p:spPr>
          <a:xfrm>
            <a:off x="3981005" y="5286733"/>
            <a:ext cx="135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KoPub돋움체 Medium" panose="02020603020101020101"/>
              </a:rPr>
              <a:t>Logit</a:t>
            </a:r>
            <a:endParaRPr lang="ko-KR" altLang="en-US" dirty="0">
              <a:ea typeface="KoPub돋움체 Medium" panose="02020603020101020101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3BBDD0E-FBBC-41B0-B2E1-791F86DF6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505" y="4432300"/>
            <a:ext cx="5035709" cy="853510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6388E52-47CE-4AAE-9795-9C8404754480}"/>
              </a:ext>
            </a:extLst>
          </p:cNvPr>
          <p:cNvCxnSpPr>
            <a:cxnSpLocks/>
          </p:cNvCxnSpPr>
          <p:nvPr/>
        </p:nvCxnSpPr>
        <p:spPr>
          <a:xfrm>
            <a:off x="6855543" y="3911600"/>
            <a:ext cx="662857" cy="520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CD08FC2-A2B9-4054-B379-3DDCFC2D14E8}"/>
              </a:ext>
            </a:extLst>
          </p:cNvPr>
          <p:cNvCxnSpPr>
            <a:cxnSpLocks/>
          </p:cNvCxnSpPr>
          <p:nvPr/>
        </p:nvCxnSpPr>
        <p:spPr>
          <a:xfrm flipV="1">
            <a:off x="6822650" y="5089525"/>
            <a:ext cx="695750" cy="612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49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B8E16DB-5B5A-4C48-935A-1C8B3EAE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Results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4CD6E8-4AC8-4C76-8B55-C3ADF4237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051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3EE21-68D3-4FE2-A273-668012F9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Results 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9B4C6-DA20-4919-A274-EA244EEBE0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Authors tried to show..</a:t>
            </a:r>
          </a:p>
          <a:p>
            <a:pPr marL="914400" lvl="1" indent="-457200">
              <a:buAutoNum type="arabicParenBoth"/>
            </a:pPr>
            <a:r>
              <a:rPr lang="en-US" altLang="ko-KR" dirty="0"/>
              <a:t>Inference speedup of distilled models is better!</a:t>
            </a:r>
          </a:p>
          <a:p>
            <a:pPr marL="914400" lvl="1" indent="-457200">
              <a:buAutoNum type="arabicParenBoth"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(2) This speedup can result in better scaling for a given inference time budget!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8E120E-8A4E-4CE9-8EB6-2370BCB0BA3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IV. Experimental Results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47E79A-5116-4C75-AC50-EE78EDB80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648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3EE21-68D3-4FE2-A273-668012F9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Inference Time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9B4C6-DA20-4919-A274-EA244EEBE0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Experiment protocols</a:t>
            </a:r>
          </a:p>
          <a:p>
            <a:pPr lvl="1"/>
            <a:r>
              <a:rPr lang="en-US" altLang="ko-KR" dirty="0"/>
              <a:t>Dataset: MATH and GSM8K</a:t>
            </a:r>
          </a:p>
          <a:p>
            <a:pPr lvl="2"/>
            <a:r>
              <a:rPr lang="en-US" altLang="ko-KR" dirty="0"/>
              <a:t>Realistic setup that matches the prompt and </a:t>
            </a:r>
            <a:r>
              <a:rPr lang="en-US" altLang="ko-KR" dirty="0" err="1"/>
              <a:t>CoTs</a:t>
            </a:r>
            <a:r>
              <a:rPr lang="en-US" altLang="ko-KR" dirty="0"/>
              <a:t> length</a:t>
            </a:r>
          </a:p>
          <a:p>
            <a:pPr lvl="1"/>
            <a:r>
              <a:rPr lang="en-US" altLang="ko-KR" dirty="0"/>
              <a:t>Varying batch size, tasks of generating 512 tokens from a prompt with 512 tokens</a:t>
            </a:r>
          </a:p>
          <a:p>
            <a:pPr lvl="1"/>
            <a:r>
              <a:rPr lang="en-US" altLang="ko-KR" dirty="0"/>
              <a:t>Prefilling time is not included.</a:t>
            </a:r>
          </a:p>
          <a:p>
            <a:pPr lvl="2"/>
            <a:r>
              <a:rPr lang="en-US" altLang="ko-KR" dirty="0"/>
              <a:t>It depends on the given prompt</a:t>
            </a:r>
          </a:p>
          <a:p>
            <a:pPr lvl="2"/>
            <a:r>
              <a:rPr lang="en-US" altLang="ko-KR" dirty="0"/>
              <a:t>Only interested in the time to generate multiple completions given one prompt</a:t>
            </a:r>
          </a:p>
          <a:p>
            <a:pPr lvl="1"/>
            <a:r>
              <a:rPr lang="en-US" altLang="ko-KR" dirty="0"/>
              <a:t>Done on a single NVIDIA H100 GPU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8E120E-8A4E-4CE9-8EB6-2370BCB0BA3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IV. Experimental Results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47E79A-5116-4C75-AC50-EE78EDB80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pPr/>
              <a:t>35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7BC5056-23ED-48D3-9CC8-DE173FC65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3942206"/>
            <a:ext cx="9572625" cy="255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25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3EE21-68D3-4FE2-A273-668012F9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Inference Time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9B4C6-DA20-4919-A274-EA244EEBE0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Faster generation of distilled models</a:t>
            </a:r>
          </a:p>
          <a:p>
            <a:pPr lvl="1"/>
            <a:r>
              <a:rPr lang="en-US" altLang="ko-KR" dirty="0"/>
              <a:t>Distilled models were faster than Llama baselines.</a:t>
            </a:r>
          </a:p>
          <a:p>
            <a:pPr lvl="1"/>
            <a:r>
              <a:rPr lang="en-US" altLang="ko-KR" dirty="0" err="1"/>
              <a:t>MambaInLlama</a:t>
            </a:r>
            <a:r>
              <a:rPr lang="en-US" altLang="ko-KR" dirty="0"/>
              <a:t> models are slightly faster than </a:t>
            </a:r>
            <a:r>
              <a:rPr lang="en-US" altLang="ko-KR" dirty="0" err="1"/>
              <a:t>Llamba</a:t>
            </a:r>
            <a:endParaRPr lang="en-US" altLang="ko-KR" dirty="0"/>
          </a:p>
          <a:p>
            <a:pPr lvl="2"/>
            <a:r>
              <a:rPr lang="en-US" altLang="ko-KR" dirty="0"/>
              <a:t>Smaller SSM state size: </a:t>
            </a:r>
            <a:r>
              <a:rPr lang="en-US" altLang="ko-KR" dirty="0" err="1"/>
              <a:t>MambaInLlama</a:t>
            </a:r>
            <a:r>
              <a:rPr lang="en-US" altLang="ko-KR" dirty="0"/>
              <a:t>(16) &lt; </a:t>
            </a:r>
            <a:r>
              <a:rPr lang="en-US" altLang="ko-KR" dirty="0" err="1"/>
              <a:t>Llamba</a:t>
            </a:r>
            <a:r>
              <a:rPr lang="en-US" altLang="ko-KR" dirty="0"/>
              <a:t>(64)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8E120E-8A4E-4CE9-8EB6-2370BCB0BA3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IV. Experimental Results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47E79A-5116-4C75-AC50-EE78EDB80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4993" y="6492875"/>
            <a:ext cx="647007" cy="365125"/>
          </a:xfrm>
        </p:spPr>
        <p:txBody>
          <a:bodyPr/>
          <a:lstStyle/>
          <a:p>
            <a:fld id="{FD5DA08E-D24C-4277-BB0B-1DBA16DA3F62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3CD41F-B7DB-404B-8038-C350F9548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808" y="3514928"/>
            <a:ext cx="7956642" cy="2747962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BEB21E9-AA4E-4D82-B0D6-1B704C3F8BA3}"/>
              </a:ext>
            </a:extLst>
          </p:cNvPr>
          <p:cNvSpPr/>
          <p:nvPr/>
        </p:nvSpPr>
        <p:spPr>
          <a:xfrm>
            <a:off x="9525000" y="4531681"/>
            <a:ext cx="428625" cy="1171576"/>
          </a:xfrm>
          <a:prstGeom prst="roundRect">
            <a:avLst>
              <a:gd name="adj" fmla="val 8530"/>
            </a:avLst>
          </a:prstGeom>
          <a:noFill/>
          <a:ln w="38100">
            <a:solidFill>
              <a:srgbClr val="36A3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6A3A8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9581B7-F988-4FB8-94E3-FC35AF60AA85}"/>
              </a:ext>
            </a:extLst>
          </p:cNvPr>
          <p:cNvSpPr txBox="1"/>
          <p:nvPr/>
        </p:nvSpPr>
        <p:spPr>
          <a:xfrm>
            <a:off x="3200400" y="3230507"/>
            <a:ext cx="201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36A3A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Up to ×3.7 faster</a:t>
            </a:r>
            <a:endParaRPr lang="ko-KR" altLang="en-US" i="1" dirty="0">
              <a:solidFill>
                <a:srgbClr val="36A3A8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C8C2AB-F4E1-4DA0-8322-05C37D1940B5}"/>
              </a:ext>
            </a:extLst>
          </p:cNvPr>
          <p:cNvSpPr txBox="1"/>
          <p:nvPr/>
        </p:nvSpPr>
        <p:spPr>
          <a:xfrm>
            <a:off x="7528177" y="3230507"/>
            <a:ext cx="201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>
                <a:solidFill>
                  <a:srgbClr val="36A3A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Up to ×4.2 faster</a:t>
            </a:r>
            <a:endParaRPr lang="ko-KR" altLang="en-US" i="1" dirty="0">
              <a:solidFill>
                <a:srgbClr val="36A3A8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CDBEC0-2B77-455A-932C-6341F083EC42}"/>
              </a:ext>
            </a:extLst>
          </p:cNvPr>
          <p:cNvSpPr txBox="1"/>
          <p:nvPr/>
        </p:nvSpPr>
        <p:spPr>
          <a:xfrm>
            <a:off x="9943711" y="5117469"/>
            <a:ext cx="203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rgbClr val="36A3A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Out-of-memory error on baseline</a:t>
            </a:r>
            <a:endParaRPr lang="ko-KR" altLang="en-US" i="1" dirty="0">
              <a:solidFill>
                <a:srgbClr val="36A3A8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1167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3EE21-68D3-4FE2-A273-668012F9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on Reasoning Tasks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9B4C6-DA20-4919-A274-EA244EEBE0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r>
              <a:rPr lang="ko-KR" altLang="en-US" dirty="0"/>
              <a:t> </a:t>
            </a:r>
            <a:r>
              <a:rPr lang="en-US" altLang="ko-KR" dirty="0"/>
              <a:t>Protocol</a:t>
            </a:r>
          </a:p>
          <a:p>
            <a:pPr lvl="1"/>
            <a:r>
              <a:rPr lang="en-US" altLang="ko-KR" dirty="0"/>
              <a:t>Teacher models: Llama-3.2-1B-Instruct &amp; 3B-Instruct</a:t>
            </a:r>
          </a:p>
          <a:p>
            <a:pPr lvl="1"/>
            <a:r>
              <a:rPr lang="en-US" altLang="ko-KR" dirty="0"/>
              <a:t>Distilled Mamba Students: MambaInLlama-1B &amp; 3B, Llamaba-1B &amp; 4B</a:t>
            </a:r>
          </a:p>
          <a:p>
            <a:pPr lvl="1"/>
            <a:r>
              <a:rPr lang="en-US" altLang="ko-KR" dirty="0"/>
              <a:t>500 sample subset of MATH and GSM8K</a:t>
            </a:r>
          </a:p>
          <a:p>
            <a:pPr lvl="1"/>
            <a:r>
              <a:rPr lang="en-US" altLang="ko-KR" dirty="0"/>
              <a:t>Evaluated coverage and accuracy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8E120E-8A4E-4CE9-8EB6-2370BCB0BA3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IV. Experimental Results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47E79A-5116-4C75-AC50-EE78EDB80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710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7C7594-272F-4812-8001-BFED86068CB9}"/>
              </a:ext>
            </a:extLst>
          </p:cNvPr>
          <p:cNvSpPr/>
          <p:nvPr/>
        </p:nvSpPr>
        <p:spPr>
          <a:xfrm>
            <a:off x="1852009" y="3096333"/>
            <a:ext cx="2524126" cy="1811044"/>
          </a:xfrm>
          <a:prstGeom prst="roundRect">
            <a:avLst>
              <a:gd name="adj" fmla="val 6895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3E80AF4-245B-47B4-A6ED-B166D50707BB}"/>
              </a:ext>
            </a:extLst>
          </p:cNvPr>
          <p:cNvSpPr/>
          <p:nvPr/>
        </p:nvSpPr>
        <p:spPr>
          <a:xfrm>
            <a:off x="2568048" y="3506186"/>
            <a:ext cx="230820" cy="230820"/>
          </a:xfrm>
          <a:prstGeom prst="ellipse">
            <a:avLst/>
          </a:prstGeom>
          <a:solidFill>
            <a:srgbClr val="DB6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33E4487-5F02-4C72-99A0-8E49E8EBC962}"/>
              </a:ext>
            </a:extLst>
          </p:cNvPr>
          <p:cNvSpPr/>
          <p:nvPr/>
        </p:nvSpPr>
        <p:spPr>
          <a:xfrm>
            <a:off x="4029906" y="3402249"/>
            <a:ext cx="230820" cy="230820"/>
          </a:xfrm>
          <a:prstGeom prst="ellipse">
            <a:avLst/>
          </a:prstGeom>
          <a:solidFill>
            <a:srgbClr val="DB6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663EE21-68D3-4FE2-A273-668012F9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on Reasoning Tasks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9B4C6-DA20-4919-A274-EA244EEBE0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r>
              <a:rPr lang="ko-KR" altLang="en-US" dirty="0"/>
              <a:t> </a:t>
            </a:r>
            <a:r>
              <a:rPr lang="en-US" altLang="ko-KR" dirty="0"/>
              <a:t>Protocol</a:t>
            </a:r>
          </a:p>
          <a:p>
            <a:pPr lvl="1"/>
            <a:r>
              <a:rPr lang="en-US" altLang="ko-KR" dirty="0"/>
              <a:t>Coverage vs Accuracy</a:t>
            </a:r>
          </a:p>
          <a:p>
            <a:pPr lvl="2"/>
            <a:r>
              <a:rPr lang="en-US" altLang="ko-KR" dirty="0"/>
              <a:t>Coverage: Probability that the generated set contains the correct answer(upper bound)</a:t>
            </a:r>
          </a:p>
          <a:p>
            <a:pPr lvl="2"/>
            <a:r>
              <a:rPr lang="en-US" altLang="ko-KR" dirty="0"/>
              <a:t>Accuracy: Probability that the selected answer is correct (final output quality)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8E120E-8A4E-4CE9-8EB6-2370BCB0BA3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IV. Experimental Results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47E79A-5116-4C75-AC50-EE78EDB80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4150F27-5000-46AC-AAC7-F4B6D5EB3A70}"/>
              </a:ext>
            </a:extLst>
          </p:cNvPr>
          <p:cNvSpPr/>
          <p:nvPr/>
        </p:nvSpPr>
        <p:spPr>
          <a:xfrm>
            <a:off x="2568048" y="3506186"/>
            <a:ext cx="230820" cy="230820"/>
          </a:xfrm>
          <a:prstGeom prst="ellipse">
            <a:avLst/>
          </a:prstGeom>
          <a:solidFill>
            <a:srgbClr val="36A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FC164CC-2E3A-4D35-A679-2E5DECE9FBB1}"/>
              </a:ext>
            </a:extLst>
          </p:cNvPr>
          <p:cNvSpPr/>
          <p:nvPr/>
        </p:nvSpPr>
        <p:spPr>
          <a:xfrm>
            <a:off x="2022072" y="3275366"/>
            <a:ext cx="230820" cy="230820"/>
          </a:xfrm>
          <a:prstGeom prst="ellipse">
            <a:avLst/>
          </a:prstGeom>
          <a:solidFill>
            <a:srgbClr val="DB6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5C5EC57-F4A5-4120-A589-D0BB32674B55}"/>
              </a:ext>
            </a:extLst>
          </p:cNvPr>
          <p:cNvSpPr/>
          <p:nvPr/>
        </p:nvSpPr>
        <p:spPr>
          <a:xfrm>
            <a:off x="3231655" y="3390776"/>
            <a:ext cx="230820" cy="230820"/>
          </a:xfrm>
          <a:prstGeom prst="ellipse">
            <a:avLst/>
          </a:prstGeom>
          <a:solidFill>
            <a:srgbClr val="DB6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555907D-3A03-41A6-817C-B8A0244E06D8}"/>
              </a:ext>
            </a:extLst>
          </p:cNvPr>
          <p:cNvSpPr/>
          <p:nvPr/>
        </p:nvSpPr>
        <p:spPr>
          <a:xfrm>
            <a:off x="3000835" y="4141528"/>
            <a:ext cx="230820" cy="230820"/>
          </a:xfrm>
          <a:prstGeom prst="ellipse">
            <a:avLst/>
          </a:prstGeom>
          <a:solidFill>
            <a:srgbClr val="DB6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8E1D63E-B5E4-4618-857A-DD3BD0780591}"/>
              </a:ext>
            </a:extLst>
          </p:cNvPr>
          <p:cNvSpPr/>
          <p:nvPr/>
        </p:nvSpPr>
        <p:spPr>
          <a:xfrm>
            <a:off x="2279524" y="4543543"/>
            <a:ext cx="230820" cy="230820"/>
          </a:xfrm>
          <a:prstGeom prst="ellipse">
            <a:avLst/>
          </a:prstGeom>
          <a:solidFill>
            <a:srgbClr val="DB6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BF16358-C8D5-45AA-9435-13440FE5B540}"/>
              </a:ext>
            </a:extLst>
          </p:cNvPr>
          <p:cNvSpPr/>
          <p:nvPr/>
        </p:nvSpPr>
        <p:spPr>
          <a:xfrm>
            <a:off x="3785771" y="3860500"/>
            <a:ext cx="230820" cy="230820"/>
          </a:xfrm>
          <a:prstGeom prst="ellipse">
            <a:avLst/>
          </a:prstGeom>
          <a:solidFill>
            <a:srgbClr val="DB6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852C3EC-2AE6-4708-95F9-EAC093EB878D}"/>
              </a:ext>
            </a:extLst>
          </p:cNvPr>
          <p:cNvSpPr/>
          <p:nvPr/>
        </p:nvSpPr>
        <p:spPr>
          <a:xfrm>
            <a:off x="3907099" y="4485688"/>
            <a:ext cx="230820" cy="230820"/>
          </a:xfrm>
          <a:prstGeom prst="ellipse">
            <a:avLst/>
          </a:prstGeom>
          <a:solidFill>
            <a:srgbClr val="DB6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8FE29F4-1666-466C-84AA-3F93BF003AD0}"/>
              </a:ext>
            </a:extLst>
          </p:cNvPr>
          <p:cNvSpPr/>
          <p:nvPr/>
        </p:nvSpPr>
        <p:spPr>
          <a:xfrm>
            <a:off x="4029906" y="3402249"/>
            <a:ext cx="230820" cy="230820"/>
          </a:xfrm>
          <a:prstGeom prst="ellipse">
            <a:avLst/>
          </a:prstGeom>
          <a:solidFill>
            <a:srgbClr val="36A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926547C-4876-4ACD-A0A0-B0851A0B72D3}"/>
              </a:ext>
            </a:extLst>
          </p:cNvPr>
          <p:cNvSpPr/>
          <p:nvPr/>
        </p:nvSpPr>
        <p:spPr>
          <a:xfrm>
            <a:off x="2135675" y="4001855"/>
            <a:ext cx="230820" cy="230820"/>
          </a:xfrm>
          <a:prstGeom prst="ellipse">
            <a:avLst/>
          </a:prstGeom>
          <a:solidFill>
            <a:srgbClr val="DB6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2ED713-F8C1-460C-BC04-7104263C6E7F}"/>
              </a:ext>
            </a:extLst>
          </p:cNvPr>
          <p:cNvSpPr txBox="1"/>
          <p:nvPr/>
        </p:nvSpPr>
        <p:spPr>
          <a:xfrm>
            <a:off x="2198776" y="5017488"/>
            <a:ext cx="1860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Poor Coverage</a:t>
            </a:r>
            <a:endParaRPr lang="ko-KR" altLang="en-US" sz="2000" i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6F7F20-EE69-4E1A-B268-6FCF3563D073}"/>
              </a:ext>
            </a:extLst>
          </p:cNvPr>
          <p:cNvSpPr txBox="1"/>
          <p:nvPr/>
        </p:nvSpPr>
        <p:spPr>
          <a:xfrm>
            <a:off x="2155815" y="5017488"/>
            <a:ext cx="194636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i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Good Coverage</a:t>
            </a:r>
            <a:endParaRPr lang="ko-KR" altLang="en-US" sz="2000" i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6B420C-9863-45ED-BC3E-3907D509CCA5}"/>
              </a:ext>
            </a:extLst>
          </p:cNvPr>
          <p:cNvSpPr txBox="1"/>
          <p:nvPr/>
        </p:nvSpPr>
        <p:spPr>
          <a:xfrm>
            <a:off x="2188241" y="2715126"/>
            <a:ext cx="1851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Generated Set</a:t>
            </a:r>
            <a:endParaRPr lang="ko-KR" altLang="en-US" sz="2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A8254CE-18B4-4CF8-B970-DAC0BC645D50}"/>
              </a:ext>
            </a:extLst>
          </p:cNvPr>
          <p:cNvSpPr/>
          <p:nvPr/>
        </p:nvSpPr>
        <p:spPr>
          <a:xfrm>
            <a:off x="5398549" y="3326284"/>
            <a:ext cx="2738640" cy="1210322"/>
          </a:xfrm>
          <a:prstGeom prst="roundRect">
            <a:avLst>
              <a:gd name="adj" fmla="val 486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Selection</a:t>
            </a:r>
          </a:p>
          <a:p>
            <a:pPr algn="ctr"/>
            <a:r>
              <a: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e.g. log-likelihood, reward model, etc.</a:t>
            </a:r>
            <a:endParaRPr lang="ko-KR" altLang="en-US" sz="2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5653C7-58D4-4767-850F-4F5526DCA7E5}"/>
              </a:ext>
            </a:extLst>
          </p:cNvPr>
          <p:cNvSpPr txBox="1"/>
          <p:nvPr/>
        </p:nvSpPr>
        <p:spPr>
          <a:xfrm>
            <a:off x="9312153" y="3672514"/>
            <a:ext cx="2367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1" dirty="0">
                <a:solidFill>
                  <a:srgbClr val="DB676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Cannot derive a correct answer</a:t>
            </a:r>
            <a:endParaRPr lang="ko-KR" altLang="en-US" sz="2000" i="1" dirty="0">
              <a:solidFill>
                <a:srgbClr val="DB6767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79EC1965-FD9F-46B5-8CAF-44A532ADD03C}"/>
              </a:ext>
            </a:extLst>
          </p:cNvPr>
          <p:cNvSpPr/>
          <p:nvPr/>
        </p:nvSpPr>
        <p:spPr>
          <a:xfrm>
            <a:off x="4494691" y="3796008"/>
            <a:ext cx="521147" cy="3721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2615AABB-FB76-41D5-B9E2-2D33B69F5210}"/>
              </a:ext>
            </a:extLst>
          </p:cNvPr>
          <p:cNvSpPr/>
          <p:nvPr/>
        </p:nvSpPr>
        <p:spPr>
          <a:xfrm>
            <a:off x="8773954" y="3796007"/>
            <a:ext cx="521147" cy="3721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737B06-CE40-4729-957A-B7A5C0CF2144}"/>
              </a:ext>
            </a:extLst>
          </p:cNvPr>
          <p:cNvSpPr txBox="1"/>
          <p:nvPr/>
        </p:nvSpPr>
        <p:spPr>
          <a:xfrm>
            <a:off x="9327632" y="3672514"/>
            <a:ext cx="236756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1" dirty="0">
                <a:solidFill>
                  <a:srgbClr val="36A3A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Can derive a correct answer!</a:t>
            </a:r>
            <a:endParaRPr lang="ko-KR" altLang="en-US" sz="2000" i="1" dirty="0">
              <a:solidFill>
                <a:srgbClr val="36A3A8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68301E4-2CED-40BE-B704-67D00E9CEE7B}"/>
              </a:ext>
            </a:extLst>
          </p:cNvPr>
          <p:cNvSpPr/>
          <p:nvPr/>
        </p:nvSpPr>
        <p:spPr>
          <a:xfrm>
            <a:off x="512207" y="3783191"/>
            <a:ext cx="230820" cy="230820"/>
          </a:xfrm>
          <a:prstGeom prst="ellipse">
            <a:avLst/>
          </a:prstGeom>
          <a:solidFill>
            <a:srgbClr val="DB6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0AAE21D-BBFD-47C3-8E44-673428F8E59E}"/>
              </a:ext>
            </a:extLst>
          </p:cNvPr>
          <p:cNvSpPr/>
          <p:nvPr/>
        </p:nvSpPr>
        <p:spPr>
          <a:xfrm>
            <a:off x="512207" y="4225202"/>
            <a:ext cx="230820" cy="230820"/>
          </a:xfrm>
          <a:prstGeom prst="ellipse">
            <a:avLst/>
          </a:prstGeom>
          <a:solidFill>
            <a:srgbClr val="36A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D7460A-0B39-442B-B345-D832EE957439}"/>
              </a:ext>
            </a:extLst>
          </p:cNvPr>
          <p:cNvSpPr txBox="1"/>
          <p:nvPr/>
        </p:nvSpPr>
        <p:spPr>
          <a:xfrm>
            <a:off x="786164" y="4139577"/>
            <a:ext cx="1021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Correct</a:t>
            </a:r>
            <a:endParaRPr lang="ko-KR" altLang="en-US" sz="2000" i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71AE8A-AB66-4E68-B464-8F29147EE18C}"/>
              </a:ext>
            </a:extLst>
          </p:cNvPr>
          <p:cNvSpPr txBox="1"/>
          <p:nvPr/>
        </p:nvSpPr>
        <p:spPr>
          <a:xfrm>
            <a:off x="786164" y="3698546"/>
            <a:ext cx="942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Wrong</a:t>
            </a:r>
            <a:endParaRPr lang="ko-KR" altLang="en-US" sz="2000" i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584785-E7FF-40EB-9EA0-C077E8CD04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960" b="11701"/>
          <a:stretch/>
        </p:blipFill>
        <p:spPr>
          <a:xfrm>
            <a:off x="4299935" y="5524206"/>
            <a:ext cx="5483604" cy="972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07EF78-EC5E-46C8-9DE9-17AA0073E0FB}"/>
              </a:ext>
            </a:extLst>
          </p:cNvPr>
          <p:cNvSpPr txBox="1"/>
          <p:nvPr/>
        </p:nvSpPr>
        <p:spPr>
          <a:xfrm>
            <a:off x="2491848" y="5833384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Coverage:</a:t>
            </a:r>
            <a:endParaRPr lang="ko-KR" altLang="en-US" sz="2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75F43D2-1843-4EB0-B93E-EB3D05B1E01B}"/>
              </a:ext>
            </a:extLst>
          </p:cNvPr>
          <p:cNvSpPr/>
          <p:nvPr/>
        </p:nvSpPr>
        <p:spPr>
          <a:xfrm>
            <a:off x="2290295" y="5564034"/>
            <a:ext cx="7641105" cy="935880"/>
          </a:xfrm>
          <a:prstGeom prst="roundRect">
            <a:avLst>
              <a:gd name="adj" fmla="val 442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23" grpId="0" animBg="1"/>
      <p:bldP spid="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AB287-9598-4DEE-BD76-D0EE92E3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on Reasoning Tasks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7789D-9E1D-4492-9F3A-2F622A2744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Distilled Models can Cover like Teachers</a:t>
            </a:r>
          </a:p>
          <a:p>
            <a:pPr lvl="1"/>
            <a:r>
              <a:rPr lang="en-US" altLang="ko-KR" dirty="0"/>
              <a:t>“Does distilled model can generate meaningful results?”</a:t>
            </a:r>
          </a:p>
          <a:p>
            <a:pPr lvl="2"/>
            <a:r>
              <a:rPr lang="en-US" altLang="ko-KR" dirty="0"/>
              <a:t>Previous distilled models: could not achieve similar coverage with teachers…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Observed scaling of coverage as: </a:t>
            </a:r>
          </a:p>
          <a:p>
            <a:pPr lvl="2"/>
            <a:r>
              <a:rPr lang="en-US" altLang="ko-KR" dirty="0"/>
              <a:t>(a) a function of time budget, (b) the number of generation k increases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AE6CB9-1455-48FB-A6FE-98153313BAF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IV. Experimental Results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1844C3-9186-428E-8279-9C04362CF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pPr/>
              <a:t>39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2D36DFD-34DF-433C-8E65-85F2F6680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27"/>
          <a:stretch/>
        </p:blipFill>
        <p:spPr>
          <a:xfrm>
            <a:off x="1734930" y="4154335"/>
            <a:ext cx="8398978" cy="235725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3A4E457-C047-4CC0-B4C5-345F969117D1}"/>
              </a:ext>
            </a:extLst>
          </p:cNvPr>
          <p:cNvSpPr txBox="1"/>
          <p:nvPr/>
        </p:nvSpPr>
        <p:spPr>
          <a:xfrm>
            <a:off x="7727951" y="3331159"/>
            <a:ext cx="45596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i="1" dirty="0">
                <a:solidFill>
                  <a:srgbClr val="36A3A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Similar coverage with teachers </a:t>
            </a:r>
          </a:p>
          <a:p>
            <a:pPr algn="ctr"/>
            <a:r>
              <a:rPr lang="en-US" altLang="ko-KR" i="1" dirty="0">
                <a:solidFill>
                  <a:srgbClr val="36A3A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∴ Distilled model has an ability to generate remarkable candidates</a:t>
            </a:r>
            <a:endParaRPr lang="ko-KR" altLang="en-US" i="1" dirty="0">
              <a:solidFill>
                <a:srgbClr val="36A3A8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1075C7-979C-44A5-89D0-0A27501C1BD8}"/>
              </a:ext>
            </a:extLst>
          </p:cNvPr>
          <p:cNvSpPr txBox="1"/>
          <p:nvPr/>
        </p:nvSpPr>
        <p:spPr>
          <a:xfrm>
            <a:off x="714311" y="3336649"/>
            <a:ext cx="3617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i="1" dirty="0">
                <a:solidFill>
                  <a:srgbClr val="36A3A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Generate correct answer fast</a:t>
            </a:r>
          </a:p>
          <a:p>
            <a:pPr algn="ctr"/>
            <a:r>
              <a:rPr lang="en-US" altLang="ko-KR" i="1" dirty="0">
                <a:solidFill>
                  <a:srgbClr val="36A3A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∴ Overall Pareto front for coverage is dominated by distilled models</a:t>
            </a:r>
            <a:endParaRPr lang="ko-KR" altLang="en-US" i="1" dirty="0">
              <a:solidFill>
                <a:srgbClr val="36A3A8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2" name="웃는 얼굴 21">
            <a:extLst>
              <a:ext uri="{FF2B5EF4-FFF2-40B4-BE49-F238E27FC236}">
                <a16:creationId xmlns:a16="http://schemas.microsoft.com/office/drawing/2014/main" id="{0D861381-2E72-4A21-B900-44F15E603877}"/>
              </a:ext>
            </a:extLst>
          </p:cNvPr>
          <p:cNvSpPr/>
          <p:nvPr/>
        </p:nvSpPr>
        <p:spPr>
          <a:xfrm>
            <a:off x="9510713" y="1904081"/>
            <a:ext cx="316705" cy="316705"/>
          </a:xfrm>
          <a:prstGeom prst="smileyFace">
            <a:avLst>
              <a:gd name="adj" fmla="val -4653"/>
            </a:avLst>
          </a:prstGeom>
          <a:noFill/>
          <a:ln w="28575">
            <a:solidFill>
              <a:srgbClr val="DB67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831827B0-2DD1-49BF-906B-D998ABF790CF}"/>
              </a:ext>
            </a:extLst>
          </p:cNvPr>
          <p:cNvSpPr/>
          <p:nvPr/>
        </p:nvSpPr>
        <p:spPr>
          <a:xfrm rot="16200000">
            <a:off x="4065498" y="4511027"/>
            <a:ext cx="257059" cy="296047"/>
          </a:xfrm>
          <a:prstGeom prst="downArrow">
            <a:avLst/>
          </a:prstGeom>
          <a:solidFill>
            <a:srgbClr val="36A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B33289-8DED-4C86-8555-DF7ACA9296D9}"/>
              </a:ext>
            </a:extLst>
          </p:cNvPr>
          <p:cNvSpPr txBox="1"/>
          <p:nvPr/>
        </p:nvSpPr>
        <p:spPr>
          <a:xfrm>
            <a:off x="930513" y="2325941"/>
            <a:ext cx="6823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 Time budget: faster models can generate more candidates</a:t>
            </a:r>
            <a:endParaRPr lang="ko-KR" altLang="en-US" sz="1600" i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F7E6C3E-6EC4-4898-ABFB-1663B1EE5BDD}"/>
              </a:ext>
            </a:extLst>
          </p:cNvPr>
          <p:cNvSpPr/>
          <p:nvPr/>
        </p:nvSpPr>
        <p:spPr>
          <a:xfrm rot="5400000">
            <a:off x="9930658" y="4171179"/>
            <a:ext cx="257059" cy="296047"/>
          </a:xfrm>
          <a:prstGeom prst="downArrow">
            <a:avLst/>
          </a:prstGeom>
          <a:solidFill>
            <a:srgbClr val="36A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07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3EE21-68D3-4FE2-A273-668012F9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Improvement of recent LLMs inference performance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9B4C6-DA20-4919-A274-EA244EEBE0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Problem of LLM</a:t>
            </a:r>
          </a:p>
          <a:p>
            <a:pPr lvl="1"/>
            <a:r>
              <a:rPr lang="en-US" altLang="ko-KR" dirty="0"/>
              <a:t>Large Language model (LLM) gains outstanding performance in recent studies, but it has clear limitation on complex inference.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Simply scaling up the model size is inefficient </a:t>
            </a:r>
            <a:r>
              <a:rPr lang="en-US" altLang="ko-KR" dirty="0"/>
              <a:t>from latency, memory, computational complexity perspective.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8E120E-8A4E-4CE9-8EB6-2370BCB0BA3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47E79A-5116-4C75-AC50-EE78EDB80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2054" name="Picture 6" descr="LLM performance and timeline comparison (Source: information is beautiful)">
            <a:extLst>
              <a:ext uri="{FF2B5EF4-FFF2-40B4-BE49-F238E27FC236}">
                <a16:creationId xmlns:a16="http://schemas.microsoft.com/office/drawing/2014/main" id="{1B2D23A5-DDDC-1D97-EF9D-B217440826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" t="5655" r="1600" b="5655"/>
          <a:stretch/>
        </p:blipFill>
        <p:spPr bwMode="auto">
          <a:xfrm>
            <a:off x="2332470" y="2771266"/>
            <a:ext cx="7804520" cy="379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8473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AB287-9598-4DEE-BD76-D0EE92E3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on Reasoning Tasks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7789D-9E1D-4492-9F3A-2F622A2744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Distilled Models Achieve Competitive Accuracy Under Fixed Time</a:t>
            </a:r>
          </a:p>
          <a:p>
            <a:pPr lvl="1"/>
            <a:r>
              <a:rPr lang="en-US" altLang="ko-KR" dirty="0"/>
              <a:t>Selection methods</a:t>
            </a:r>
          </a:p>
          <a:p>
            <a:pPr lvl="2"/>
            <a:r>
              <a:rPr lang="en-US" altLang="ko-KR" b="1" dirty="0"/>
              <a:t>Majority voting</a:t>
            </a:r>
            <a:r>
              <a:rPr lang="en-US" altLang="ko-KR" dirty="0"/>
              <a:t>: Selects the most frequently occurring final answer </a:t>
            </a:r>
          </a:p>
          <a:p>
            <a:pPr lvl="2"/>
            <a:r>
              <a:rPr lang="en-US" altLang="ko-KR" b="1" dirty="0"/>
              <a:t>Weighted Best-of-N</a:t>
            </a:r>
            <a:r>
              <a:rPr lang="en-US" altLang="ko-KR" dirty="0"/>
              <a:t>: Selects the answer with the highest score based on a reward model or evaluation function. (In this paper, Llama-3.1-8B-based reward model)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AE6CB9-1455-48FB-A6FE-98153313BAF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IV. Experimental Results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1844C3-9186-428E-8279-9C04362CF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pPr/>
              <a:t>40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9455C9-0F84-46C8-B9A0-F0F2A0F78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609" y="3416921"/>
            <a:ext cx="9743382" cy="3026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443F02-0170-4C8F-876F-6D2319E60053}"/>
              </a:ext>
            </a:extLst>
          </p:cNvPr>
          <p:cNvSpPr txBox="1"/>
          <p:nvPr/>
        </p:nvSpPr>
        <p:spPr>
          <a:xfrm>
            <a:off x="6612284" y="2955731"/>
            <a:ext cx="30352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i="1" dirty="0">
                <a:solidFill>
                  <a:srgbClr val="36A3A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Large time budget: </a:t>
            </a:r>
          </a:p>
          <a:p>
            <a:pPr algn="ctr"/>
            <a:r>
              <a:rPr lang="en-US" altLang="ko-KR" i="1" dirty="0">
                <a:solidFill>
                  <a:srgbClr val="36A3A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Teacher models dominate</a:t>
            </a:r>
            <a:endParaRPr lang="ko-KR" altLang="en-US" i="1" dirty="0">
              <a:solidFill>
                <a:srgbClr val="36A3A8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3456F7-EA98-4F57-A687-EEFD6FA3B297}"/>
              </a:ext>
            </a:extLst>
          </p:cNvPr>
          <p:cNvSpPr txBox="1"/>
          <p:nvPr/>
        </p:nvSpPr>
        <p:spPr>
          <a:xfrm>
            <a:off x="2652107" y="2913722"/>
            <a:ext cx="30352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i="1" dirty="0">
                <a:solidFill>
                  <a:srgbClr val="36A3A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Small time budget: </a:t>
            </a:r>
          </a:p>
          <a:p>
            <a:pPr algn="ctr"/>
            <a:r>
              <a:rPr lang="en-US" altLang="ko-KR" i="1" dirty="0">
                <a:solidFill>
                  <a:srgbClr val="36A3A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Distilled models dominate</a:t>
            </a:r>
            <a:endParaRPr lang="ko-KR" altLang="en-US" i="1" dirty="0">
              <a:solidFill>
                <a:srgbClr val="36A3A8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5EDE155-6D50-4EE1-A737-1CA6F9D6D4DC}"/>
              </a:ext>
            </a:extLst>
          </p:cNvPr>
          <p:cNvSpPr/>
          <p:nvPr/>
        </p:nvSpPr>
        <p:spPr>
          <a:xfrm>
            <a:off x="647700" y="5285056"/>
            <a:ext cx="2733675" cy="1188861"/>
          </a:xfrm>
          <a:prstGeom prst="roundRect">
            <a:avLst>
              <a:gd name="adj" fmla="val 719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Larger distilled model(still being faster!) can provide better accuracy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BCB0DCE-1C0D-4E6D-889B-20D204AE3ACD}"/>
              </a:ext>
            </a:extLst>
          </p:cNvPr>
          <p:cNvSpPr/>
          <p:nvPr/>
        </p:nvSpPr>
        <p:spPr>
          <a:xfrm>
            <a:off x="4791075" y="3800475"/>
            <a:ext cx="896331" cy="8763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2824B8A-C5ED-4F6F-8B42-93B257A73F4A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2014538" y="4238625"/>
            <a:ext cx="2776537" cy="1046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34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2B73C-65DF-4F08-A2C9-54EE1691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2E58D-9612-4B7E-9C9E-A8AFE1F13B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Larger Students are Better than Smaller Teachers</a:t>
            </a:r>
          </a:p>
          <a:p>
            <a:pPr lvl="1"/>
            <a:r>
              <a:rPr lang="en-US" altLang="ko-KR" dirty="0"/>
              <a:t>3B </a:t>
            </a:r>
            <a:r>
              <a:rPr lang="en-US" altLang="ko-KR" dirty="0" err="1"/>
              <a:t>Subquadratic</a:t>
            </a:r>
            <a:r>
              <a:rPr lang="en-US" altLang="ko-KR" dirty="0"/>
              <a:t> models are faster than 1B Transformer models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Proposed MambaInLlama-3B and Llamba-4B model outperforms Llama-1B baseline, in terms of coverage and accuracy while being faster</a:t>
            </a:r>
          </a:p>
          <a:p>
            <a:pPr lvl="1"/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19D277-6C6E-406C-A832-00114FFFDBB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IV. Experimental Results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859DF7-C041-4D5C-A9D6-E99BF030C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8412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2B73C-65DF-4F08-A2C9-54EE1691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2E58D-9612-4B7E-9C9E-A8AFE1F13B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Smaller Models have possibility to achieve better accuracy</a:t>
            </a:r>
          </a:p>
          <a:p>
            <a:pPr lvl="1"/>
            <a:r>
              <a:rPr lang="en-US" altLang="ko-KR" dirty="0"/>
              <a:t>Smaller models have great coverage, but gap between larger in accuracy test.</a:t>
            </a:r>
          </a:p>
          <a:p>
            <a:pPr lvl="1"/>
            <a:r>
              <a:rPr lang="en-US" altLang="ko-KR" dirty="0"/>
              <a:t>Smaller models have the ability to generate the correct answer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Developing better reward model can be helpful</a:t>
            </a:r>
            <a:endParaRPr lang="en-US" altLang="ko-KR" dirty="0"/>
          </a:p>
          <a:p>
            <a:pPr lvl="1"/>
            <a:r>
              <a:rPr lang="en-US" altLang="ko-KR" dirty="0"/>
              <a:t>For the tasks that coverage matters most(e.g. easily verifiable coding, mathematical proofs), smaller models can be preferred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19D277-6C6E-406C-A832-00114FFFDBB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IV. Experimental Results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859DF7-C041-4D5C-A9D6-E99BF030C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pPr/>
              <a:t>42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86923C-5871-41F9-9623-CE630F9C4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3554731"/>
            <a:ext cx="4953000" cy="2114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B08DF9-591A-43E8-B95C-20EACC8380F1}"/>
              </a:ext>
            </a:extLst>
          </p:cNvPr>
          <p:cNvSpPr txBox="1"/>
          <p:nvPr/>
        </p:nvSpPr>
        <p:spPr>
          <a:xfrm>
            <a:off x="2733675" y="5669281"/>
            <a:ext cx="2003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MATH coverage</a:t>
            </a:r>
            <a:endParaRPr lang="ko-KR" altLang="en-US" sz="2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62AD390-C2F7-4746-817D-904CEAE73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768" y="3429000"/>
            <a:ext cx="4848225" cy="2133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FE1F7A-2054-4389-B592-4583C5D0F629}"/>
              </a:ext>
            </a:extLst>
          </p:cNvPr>
          <p:cNvSpPr txBox="1"/>
          <p:nvPr/>
        </p:nvSpPr>
        <p:spPr>
          <a:xfrm>
            <a:off x="8743647" y="5669281"/>
            <a:ext cx="1968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MATH accuracy</a:t>
            </a:r>
            <a:endParaRPr lang="ko-KR" altLang="en-US" sz="20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" name="화살표: 위쪽/아래쪽 16">
            <a:extLst>
              <a:ext uri="{FF2B5EF4-FFF2-40B4-BE49-F238E27FC236}">
                <a16:creationId xmlns:a16="http://schemas.microsoft.com/office/drawing/2014/main" id="{43AE1CA5-1104-489B-83AF-EA7115854681}"/>
              </a:ext>
            </a:extLst>
          </p:cNvPr>
          <p:cNvSpPr/>
          <p:nvPr/>
        </p:nvSpPr>
        <p:spPr>
          <a:xfrm>
            <a:off x="3771900" y="3937794"/>
            <a:ext cx="101600" cy="177800"/>
          </a:xfrm>
          <a:prstGeom prst="upDownArrow">
            <a:avLst/>
          </a:prstGeom>
          <a:solidFill>
            <a:srgbClr val="36A3A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6A3A8"/>
              </a:solidFill>
            </a:endParaRPr>
          </a:p>
        </p:txBody>
      </p:sp>
      <p:sp>
        <p:nvSpPr>
          <p:cNvPr id="18" name="화살표: 위쪽/아래쪽 17">
            <a:extLst>
              <a:ext uri="{FF2B5EF4-FFF2-40B4-BE49-F238E27FC236}">
                <a16:creationId xmlns:a16="http://schemas.microsoft.com/office/drawing/2014/main" id="{1BCD2410-5C2C-4F1F-A70A-DA8DBFEDC7EE}"/>
              </a:ext>
            </a:extLst>
          </p:cNvPr>
          <p:cNvSpPr/>
          <p:nvPr/>
        </p:nvSpPr>
        <p:spPr>
          <a:xfrm>
            <a:off x="9281160" y="3937794"/>
            <a:ext cx="236220" cy="520700"/>
          </a:xfrm>
          <a:prstGeom prst="upDownArrow">
            <a:avLst/>
          </a:prstGeom>
          <a:solidFill>
            <a:srgbClr val="36A3A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6A3A8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9746F7-224B-420C-9F6E-4D7158524AD0}"/>
              </a:ext>
            </a:extLst>
          </p:cNvPr>
          <p:cNvSpPr txBox="1"/>
          <p:nvPr/>
        </p:nvSpPr>
        <p:spPr>
          <a:xfrm>
            <a:off x="1993769" y="3251954"/>
            <a:ext cx="3056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i="1" dirty="0" err="1">
                <a:solidFill>
                  <a:srgbClr val="36A3A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MambaInLlama</a:t>
            </a:r>
            <a:r>
              <a:rPr lang="en-US" altLang="ko-KR" sz="2000" i="1" dirty="0">
                <a:solidFill>
                  <a:srgbClr val="36A3A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1B vs 3B</a:t>
            </a:r>
          </a:p>
          <a:p>
            <a:pPr algn="ctr"/>
            <a:r>
              <a:rPr lang="en-US" altLang="ko-KR" sz="2000" i="1" dirty="0">
                <a:solidFill>
                  <a:srgbClr val="36A3A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Small Gap</a:t>
            </a:r>
            <a:endParaRPr lang="ko-KR" altLang="en-US" sz="2000" i="1" dirty="0">
              <a:solidFill>
                <a:srgbClr val="36A3A8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B2977E-CB9C-4421-BF65-49174D0B67F6}"/>
              </a:ext>
            </a:extLst>
          </p:cNvPr>
          <p:cNvSpPr txBox="1"/>
          <p:nvPr/>
        </p:nvSpPr>
        <p:spPr>
          <a:xfrm>
            <a:off x="7656041" y="3251954"/>
            <a:ext cx="3056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i="1" dirty="0" err="1">
                <a:solidFill>
                  <a:srgbClr val="36A3A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MambaInLlama</a:t>
            </a:r>
            <a:r>
              <a:rPr lang="en-US" altLang="ko-KR" sz="2000" i="1" dirty="0">
                <a:solidFill>
                  <a:srgbClr val="36A3A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1B vs 3B</a:t>
            </a:r>
          </a:p>
          <a:p>
            <a:pPr algn="ctr"/>
            <a:r>
              <a:rPr lang="en-US" altLang="ko-KR" sz="2000" i="1" dirty="0">
                <a:solidFill>
                  <a:srgbClr val="36A3A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Large Gap</a:t>
            </a:r>
            <a:endParaRPr lang="ko-KR" altLang="en-US" sz="2000" i="1" dirty="0">
              <a:solidFill>
                <a:srgbClr val="36A3A8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1276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2B73C-65DF-4F08-A2C9-54EE1691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Supervised Fine-Tuning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2E58D-9612-4B7E-9C9E-A8AFE1F13B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SFT improves the models significantly</a:t>
            </a:r>
          </a:p>
          <a:p>
            <a:pPr lvl="1"/>
            <a:r>
              <a:rPr lang="en-US" altLang="ko-KR" dirty="0"/>
              <a:t>While distillation effectively transfers knowledge from the teacher model, SFT further refines and aligns the model’s capabilities</a:t>
            </a:r>
          </a:p>
          <a:p>
            <a:pPr lvl="1"/>
            <a:r>
              <a:rPr lang="en-US" altLang="ko-KR" dirty="0"/>
              <a:t>With SFT, </a:t>
            </a:r>
            <a:r>
              <a:rPr lang="en-US" altLang="ko-KR" dirty="0" err="1"/>
              <a:t>subquadratic</a:t>
            </a:r>
            <a:r>
              <a:rPr lang="en-US" altLang="ko-KR" dirty="0"/>
              <a:t> architectures can surpass teachers!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19D277-6C6E-406C-A832-00114FFFDBB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IV. Experimental Results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859DF7-C041-4D5C-A9D6-E99BF030C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pPr/>
              <a:t>43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81C7EE-585A-47BA-A37A-BE235191F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3429000"/>
            <a:ext cx="8420100" cy="2457450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1FA5AA77-DB55-41E9-9EFA-2062474C0AA0}"/>
              </a:ext>
            </a:extLst>
          </p:cNvPr>
          <p:cNvSpPr/>
          <p:nvPr/>
        </p:nvSpPr>
        <p:spPr>
          <a:xfrm rot="10800000">
            <a:off x="8027193" y="3986212"/>
            <a:ext cx="159544" cy="554831"/>
          </a:xfrm>
          <a:prstGeom prst="downArrow">
            <a:avLst/>
          </a:prstGeom>
          <a:solidFill>
            <a:srgbClr val="36A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456D1090-87E5-4B43-8F8A-529BFB116E85}"/>
              </a:ext>
            </a:extLst>
          </p:cNvPr>
          <p:cNvSpPr/>
          <p:nvPr/>
        </p:nvSpPr>
        <p:spPr>
          <a:xfrm rot="10800000">
            <a:off x="8315323" y="3690938"/>
            <a:ext cx="159544" cy="207168"/>
          </a:xfrm>
          <a:prstGeom prst="downArrow">
            <a:avLst/>
          </a:prstGeom>
          <a:solidFill>
            <a:srgbClr val="36A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29F493-DFC0-4BD1-AD6A-69B4ECAAC43D}"/>
              </a:ext>
            </a:extLst>
          </p:cNvPr>
          <p:cNvSpPr txBox="1"/>
          <p:nvPr/>
        </p:nvSpPr>
        <p:spPr>
          <a:xfrm>
            <a:off x="8607859" y="3199766"/>
            <a:ext cx="3035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solidFill>
                  <a:srgbClr val="36A3A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High improvement in accuracy!</a:t>
            </a:r>
            <a:endParaRPr lang="ko-KR" altLang="en-US" sz="2000" i="1" dirty="0">
              <a:solidFill>
                <a:srgbClr val="36A3A8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78978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B8E16DB-5B5A-4C48-935A-1C8B3EAE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4CD6E8-4AC8-4C76-8B55-C3ADF4237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8568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3EE21-68D3-4FE2-A273-668012F9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9B4C6-DA20-4919-A274-EA244EEBE0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2000" b="0" dirty="0"/>
              <a:t>Investigated whether lower-complexity models can leverage their superior generation throughput to outperform similarly sized Transformers</a:t>
            </a:r>
          </a:p>
          <a:p>
            <a:endParaRPr lang="en-US" altLang="ko-KR" sz="2000" b="0" dirty="0"/>
          </a:p>
          <a:p>
            <a:r>
              <a:rPr lang="en-US" altLang="ko-KR" sz="2000" b="0" dirty="0"/>
              <a:t>Focused on reasoning tasks to scale test-time computation</a:t>
            </a:r>
          </a:p>
          <a:p>
            <a:endParaRPr lang="en-US" altLang="ko-KR" sz="2000" b="0" dirty="0"/>
          </a:p>
          <a:p>
            <a:r>
              <a:rPr lang="en-US" altLang="ko-KR" sz="2000" b="0" dirty="0"/>
              <a:t>In fixed memory and computation source, proposed models achieve better coverage and accuracy for most time budgets compared to Transformers</a:t>
            </a:r>
          </a:p>
          <a:p>
            <a:endParaRPr lang="en-US" altLang="ko-KR" sz="2000" b="0" dirty="0"/>
          </a:p>
          <a:p>
            <a:r>
              <a:rPr lang="en-US" altLang="ko-KR" sz="2000" b="0" dirty="0"/>
              <a:t>The paper highlights the potential of Mamba and other attention alternatives</a:t>
            </a:r>
            <a:endParaRPr lang="ko-KR" altLang="en-US" sz="2000" b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8E120E-8A4E-4CE9-8EB6-2370BCB0BA3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V. Conclusion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47E79A-5116-4C75-AC50-EE78EDB80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0503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3EE21-68D3-4FE2-A273-668012F9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Limitation and Future Research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9B4C6-DA20-4919-A274-EA244EEBE0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Lack of proposed method</a:t>
            </a:r>
          </a:p>
          <a:p>
            <a:pPr lvl="1"/>
            <a:r>
              <a:rPr lang="en-US" altLang="ko-KR" dirty="0"/>
              <a:t>Propose new distilling method</a:t>
            </a:r>
            <a:r>
              <a:rPr lang="en-US" altLang="ko-KR"/>
              <a:t>, Develop </a:t>
            </a:r>
            <a:r>
              <a:rPr lang="en-US" altLang="ko-KR" dirty="0"/>
              <a:t>better reward model, …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Need to compare with existing KD models</a:t>
            </a:r>
          </a:p>
          <a:p>
            <a:pPr lvl="1"/>
            <a:r>
              <a:rPr lang="en-US" altLang="ko-KR" dirty="0"/>
              <a:t>What is the exact limitation of existing models?</a:t>
            </a:r>
          </a:p>
          <a:p>
            <a:pPr lvl="1"/>
            <a:r>
              <a:rPr lang="en-US" altLang="ko-KR" dirty="0"/>
              <a:t>What is the difference between the existing models and proposed models?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Need to analyze the reason of improvement</a:t>
            </a:r>
          </a:p>
          <a:p>
            <a:pPr lvl="1"/>
            <a:r>
              <a:rPr lang="en-US" altLang="ko-KR" dirty="0"/>
              <a:t>Why the Mamba model is superior?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</a:rPr>
              <a:t>Why was the proposed model able to achieve this performance?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8E120E-8A4E-4CE9-8EB6-2370BCB0BA3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V. Conclusion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47E79A-5116-4C75-AC50-EE78EDB80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909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62DC18-233E-985F-DA87-3CAD512CEB50}"/>
              </a:ext>
            </a:extLst>
          </p:cNvPr>
          <p:cNvSpPr txBox="1"/>
          <p:nvPr/>
        </p:nvSpPr>
        <p:spPr>
          <a:xfrm>
            <a:off x="4000458" y="3872984"/>
            <a:ext cx="419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Chanhee</a:t>
            </a:r>
            <a:r>
              <a:rPr kumimoji="1" lang="en-US" altLang="ko-Kore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Lee, </a:t>
            </a:r>
            <a:r>
              <a:rPr kumimoji="1" lang="en-US" altLang="ko-Kore-KR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Yongjun</a:t>
            </a:r>
            <a:r>
              <a:rPr kumimoji="1" lang="en-US" altLang="ko-Kore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1" lang="en-US" altLang="ko-Kore-KR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Kim,</a:t>
            </a:r>
            <a:r>
              <a:rPr kumimoji="1" lang="en-US" altLang="ko-Kore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Jiwoo Kim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B8FD05A-3380-433B-8A98-E6E73A076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4993" y="6496684"/>
            <a:ext cx="647007" cy="365125"/>
          </a:xfrm>
          <a:prstGeom prst="rect">
            <a:avLst/>
          </a:prstGeom>
        </p:spPr>
        <p:txBody>
          <a:bodyPr/>
          <a:lstStyle/>
          <a:p>
            <a:fld id="{FD5DA08E-D24C-4277-BB0B-1DBA16DA3F62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B3621BA-B6FB-4E8F-8048-A55185E9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Thank You!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0098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120A4-7910-A2B4-2EB5-65C7BC683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9E88-A21D-435A-3F6F-F1B7EBF5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Improvement of recent LLM inference performance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22BA3-7343-0932-97B8-F04844D5EE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Overcome the limitation</a:t>
            </a:r>
          </a:p>
          <a:p>
            <a:pPr lvl="1"/>
            <a:r>
              <a:rPr lang="en-US" altLang="ko-KR" dirty="0"/>
              <a:t>Test-time compute is one of the solution of these problems.</a:t>
            </a:r>
          </a:p>
          <a:p>
            <a:pPr lvl="1"/>
            <a:r>
              <a:rPr lang="en-US" altLang="ko-KR" dirty="0"/>
              <a:t>o1 model of OpenAI has proven usefulness of </a:t>
            </a:r>
            <a:r>
              <a:rPr lang="en-US" altLang="ko-KR" b="1" dirty="0">
                <a:solidFill>
                  <a:srgbClr val="0070C0"/>
                </a:solidFill>
              </a:rPr>
              <a:t>test-time compute</a:t>
            </a:r>
          </a:p>
          <a:p>
            <a:pPr lvl="1"/>
            <a:r>
              <a:rPr lang="en-US" altLang="ko-KR" dirty="0"/>
              <a:t>It gives outstanding performance than original models.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BEADCA-E792-7909-C356-278ABCA935E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2F20D-6540-BD97-6249-1B97FDA26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1026" name="Picture 2" descr="OpenAI O1: A Newer AI Model From the Maker of ChatGPT | What is OpenAI O1">
            <a:extLst>
              <a:ext uri="{FF2B5EF4-FFF2-40B4-BE49-F238E27FC236}">
                <a16:creationId xmlns:a16="http://schemas.microsoft.com/office/drawing/2014/main" id="{64734FA2-2AF8-8832-83D3-AC16FB2C3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48" y="3131706"/>
            <a:ext cx="3981562" cy="223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D465BD6-8169-0460-56A2-B2A8F9C9C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075" y="2537021"/>
            <a:ext cx="49879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1EA010-C01E-FA4E-958F-B2B0B6D51BE4}"/>
              </a:ext>
            </a:extLst>
          </p:cNvPr>
          <p:cNvSpPr txBox="1"/>
          <p:nvPr/>
        </p:nvSpPr>
        <p:spPr>
          <a:xfrm>
            <a:off x="4642996" y="5927276"/>
            <a:ext cx="2074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[R1] GPT-o1, OpenAI, 2024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1620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3EE21-68D3-4FE2-A273-668012F9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Optimal architecture for test-time compute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9B4C6-DA20-4919-A274-EA244EEBE0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Disadvantage of test-time compute</a:t>
            </a:r>
          </a:p>
          <a:p>
            <a:pPr lvl="1"/>
            <a:r>
              <a:rPr lang="en-US" altLang="ko-KR" dirty="0"/>
              <a:t>In transformer architecture, </a:t>
            </a:r>
            <a:r>
              <a:rPr lang="en-US" altLang="ko-KR" b="1" dirty="0">
                <a:solidFill>
                  <a:srgbClr val="FF0000"/>
                </a:solidFill>
              </a:rPr>
              <a:t>High memory usage and slow inference,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Due to their long sequence length.</a:t>
            </a:r>
          </a:p>
          <a:p>
            <a:pPr lvl="1"/>
            <a:r>
              <a:rPr lang="en-US" altLang="ko-KR" dirty="0"/>
              <a:t>This is especially noticeable in transformer structures where a lot of cost is required in the inference step.</a:t>
            </a:r>
          </a:p>
          <a:p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8E120E-8A4E-4CE9-8EB6-2370BCB0BA3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47E79A-5116-4C75-AC50-EE78EDB80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3074" name="Picture 2" descr="image/png">
            <a:extLst>
              <a:ext uri="{FF2B5EF4-FFF2-40B4-BE49-F238E27FC236}">
                <a16:creationId xmlns:a16="http://schemas.microsoft.com/office/drawing/2014/main" id="{2997EF23-1497-812B-0E92-7FDCC6494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405" y="2661713"/>
            <a:ext cx="6479190" cy="360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70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0F7DB-3A52-F57A-1164-E3836BA90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3BAF2-43D3-F805-5F9B-4FCF1A30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Optimal architecture for test-time compute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CFEBC-8233-5A62-8134-0D1C7DEC2A2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 err="1"/>
              <a:t>Subquadratic</a:t>
            </a:r>
            <a:r>
              <a:rPr lang="en-US" altLang="ko-KR" dirty="0"/>
              <a:t> models</a:t>
            </a:r>
          </a:p>
          <a:p>
            <a:pPr lvl="1"/>
            <a:r>
              <a:rPr lang="en-US" altLang="ko-KR" b="1" dirty="0">
                <a:solidFill>
                  <a:srgbClr val="0070C0"/>
                </a:solidFill>
              </a:rPr>
              <a:t>Faster, less memory usage</a:t>
            </a:r>
            <a:r>
              <a:rPr lang="en-US" altLang="ko-KR" b="1" dirty="0"/>
              <a:t> </a:t>
            </a:r>
            <a:r>
              <a:rPr lang="en-US" altLang="ko-KR" dirty="0"/>
              <a:t>than transformer, which is foundation model of LLMs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Inefficient well-trained </a:t>
            </a:r>
            <a:r>
              <a:rPr lang="en-US" altLang="ko-KR" b="1" dirty="0" err="1">
                <a:solidFill>
                  <a:srgbClr val="FF0000"/>
                </a:solidFill>
              </a:rPr>
              <a:t>subquadratic</a:t>
            </a:r>
            <a:r>
              <a:rPr lang="en-US" altLang="ko-KR" b="1" dirty="0">
                <a:solidFill>
                  <a:srgbClr val="FF0000"/>
                </a:solidFill>
              </a:rPr>
              <a:t> models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b="1" dirty="0">
                <a:sym typeface="Wingdings" pitchFamily="2" charset="2"/>
              </a:rPr>
              <a:t>distillation</a:t>
            </a:r>
            <a:endParaRPr lang="en-US" altLang="ko-KR" b="1" dirty="0"/>
          </a:p>
          <a:p>
            <a:pPr lvl="1"/>
            <a:r>
              <a:rPr lang="en-US" altLang="ko-KR" dirty="0"/>
              <a:t>Mamba is well-known </a:t>
            </a:r>
            <a:r>
              <a:rPr lang="en-US" altLang="ko-KR" dirty="0" err="1"/>
              <a:t>subquadratic</a:t>
            </a:r>
            <a:r>
              <a:rPr lang="en-US" altLang="ko-KR" dirty="0"/>
              <a:t> model.</a:t>
            </a:r>
          </a:p>
          <a:p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ED7FA-6844-CD88-BB5D-55BB40CB2BD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E8D5BC-CAC1-386F-D576-E08C8CE2C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A0969A-4F9B-90C5-8865-A6074A3EC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950" y="2788771"/>
            <a:ext cx="66421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25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3B583-9DE9-E3F5-E502-B3B386644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F74A5-7B6D-BDA6-6AE6-2AAE7360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What the author do?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249CB4-DDC3-CAEF-6F86-EE9DE36659B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Problems and solutions summary</a:t>
            </a:r>
          </a:p>
          <a:p>
            <a:pPr lvl="1"/>
            <a:r>
              <a:rPr lang="en-US" altLang="ko-KR" dirty="0"/>
              <a:t>Test time compute needs long context	</a:t>
            </a:r>
            <a:r>
              <a:rPr lang="en-US" altLang="ko-KR" dirty="0">
                <a:sym typeface="Wingdings" pitchFamily="2" charset="2"/>
              </a:rPr>
              <a:t> Use </a:t>
            </a:r>
            <a:r>
              <a:rPr lang="en-US" altLang="ko-KR" dirty="0" err="1">
                <a:sym typeface="Wingdings" pitchFamily="2" charset="2"/>
              </a:rPr>
              <a:t>subquadratic</a:t>
            </a:r>
            <a:r>
              <a:rPr lang="en-US" altLang="ko-KR" dirty="0">
                <a:sym typeface="Wingdings" pitchFamily="2" charset="2"/>
              </a:rPr>
              <a:t> model</a:t>
            </a:r>
            <a:endParaRPr lang="en-US" altLang="ko-KR" dirty="0"/>
          </a:p>
          <a:p>
            <a:pPr lvl="1"/>
            <a:r>
              <a:rPr lang="en-US" altLang="ko-KR" dirty="0"/>
              <a:t>Lack of well-trained </a:t>
            </a:r>
            <a:r>
              <a:rPr lang="en-US" altLang="ko-KR" dirty="0" err="1"/>
              <a:t>subquadratic</a:t>
            </a:r>
            <a:r>
              <a:rPr lang="en-US" altLang="ko-KR" dirty="0"/>
              <a:t> model 	</a:t>
            </a:r>
            <a:r>
              <a:rPr lang="en-US" altLang="ko-KR" dirty="0">
                <a:sym typeface="Wingdings" pitchFamily="2" charset="2"/>
              </a:rPr>
              <a:t> Distill transformer to </a:t>
            </a:r>
            <a:r>
              <a:rPr lang="en-US" altLang="ko-KR" dirty="0" err="1">
                <a:sym typeface="Wingdings" pitchFamily="2" charset="2"/>
              </a:rPr>
              <a:t>subquadratic</a:t>
            </a:r>
            <a:r>
              <a:rPr lang="en-US" altLang="ko-KR" dirty="0">
                <a:sym typeface="Wingdings" pitchFamily="2" charset="2"/>
              </a:rPr>
              <a:t> model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FA4E1A-5EEA-84D1-9C45-4ECCAFBEBFB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6F5B65-31E1-56CD-9567-2F796A0BE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244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B8E16DB-5B5A-4C48-935A-1C8B3EAE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4CD6E8-4AC8-4C76-8B55-C3ADF4237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5DA08E-D24C-4277-BB0B-1DBA16DA3F6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15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12926</TotalTime>
  <Words>4521</Words>
  <Application>Microsoft Office PowerPoint</Application>
  <PresentationFormat>와이드스크린</PresentationFormat>
  <Paragraphs>618</Paragraphs>
  <Slides>47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KoPub돋움체 Bold</vt:lpstr>
      <vt:lpstr>KoPub돋움체 Medium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Introduction</vt:lpstr>
      <vt:lpstr>Improvement of recent LLMs inference performance</vt:lpstr>
      <vt:lpstr>Improvement of recent LLM inference performance</vt:lpstr>
      <vt:lpstr>Optimal architecture for test-time compute</vt:lpstr>
      <vt:lpstr>Optimal architecture for test-time compute</vt:lpstr>
      <vt:lpstr>What the author do?</vt:lpstr>
      <vt:lpstr>Background</vt:lpstr>
      <vt:lpstr>Chain of Thought (CoT)</vt:lpstr>
      <vt:lpstr>Chain of Thought (CoT)</vt:lpstr>
      <vt:lpstr>Chain of Thought (CoT)</vt:lpstr>
      <vt:lpstr>Test time compute with CoT</vt:lpstr>
      <vt:lpstr>Subquadratic model</vt:lpstr>
      <vt:lpstr>Subquadratic model</vt:lpstr>
      <vt:lpstr>SSM block of Mamba</vt:lpstr>
      <vt:lpstr>SSM block of Mamba</vt:lpstr>
      <vt:lpstr>SSM block of Mamba</vt:lpstr>
      <vt:lpstr>Distillation</vt:lpstr>
      <vt:lpstr>Method</vt:lpstr>
      <vt:lpstr>MOHAWK: Distill Llama to Mamba</vt:lpstr>
      <vt:lpstr>Sequence transformation &amp; matrix mixer</vt:lpstr>
      <vt:lpstr>Causal variants of sequence transformation</vt:lpstr>
      <vt:lpstr>Relation between Mamba-2 &amp; causal linear attention</vt:lpstr>
      <vt:lpstr>Why Mamba-2 can be the causal linear attention?</vt:lpstr>
      <vt:lpstr>Why Mamba-2 can be the causal linear attention?</vt:lpstr>
      <vt:lpstr>Why Mamba-2 can be the causal linear attention?</vt:lpstr>
      <vt:lpstr>Distillation Llama into Llamba</vt:lpstr>
      <vt:lpstr>MOHAWK Stage 1: Matrix Orientation</vt:lpstr>
      <vt:lpstr>Distillation Llama into Llamba</vt:lpstr>
      <vt:lpstr>MOHAWK Stage 2: Hidden-State Alignment</vt:lpstr>
      <vt:lpstr>MOHAWK Stage 3: Weight transfer &amp; End-to-End KD</vt:lpstr>
      <vt:lpstr>Experimental Results</vt:lpstr>
      <vt:lpstr>Experimental Results Overview</vt:lpstr>
      <vt:lpstr>Inference Time Results</vt:lpstr>
      <vt:lpstr>Inference Time Results</vt:lpstr>
      <vt:lpstr>Results on Reasoning Tasks</vt:lpstr>
      <vt:lpstr>Results on Reasoning Tasks</vt:lpstr>
      <vt:lpstr>Results on Reasoning Tasks</vt:lpstr>
      <vt:lpstr>Results on Reasoning Tasks</vt:lpstr>
      <vt:lpstr>Result Analysis</vt:lpstr>
      <vt:lpstr>Result Analysis</vt:lpstr>
      <vt:lpstr>Supervised Fine-Tuning</vt:lpstr>
      <vt:lpstr>Conclusion</vt:lpstr>
      <vt:lpstr>Conclusion</vt:lpstr>
      <vt:lpstr>Limitation and Future Research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김지우(전자전기공학과)</dc:creator>
  <cp:lastModifiedBy>이찬희(전자전기공학과)</cp:lastModifiedBy>
  <cp:revision>77</cp:revision>
  <dcterms:created xsi:type="dcterms:W3CDTF">2025-04-18T08:32:20Z</dcterms:created>
  <dcterms:modified xsi:type="dcterms:W3CDTF">2025-05-13T14:27:43Z</dcterms:modified>
</cp:coreProperties>
</file>