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41FD86-E2D0-4D46-8CA4-421170307A6F}">
  <a:tblStyle styleId="{7D41FD86-E2D0-4D46-8CA4-421170307A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beb9c7b3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beb9c7b3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be907e5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be907e5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be907e5e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be907e5e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bb06c45e8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bb06c45e8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beb9c7b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beb9c7b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beb9c7b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beb9c7b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beb9c7b3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beb9c7b3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beb9c7b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beb9c7b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beb9c7b3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beb9c7b3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beb9c7b3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beb9c7b3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e9d796a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e9d796a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beb9c7b3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beb9c7b3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beb9c7b3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beb9c7b3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4beb9c7b3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4beb9c7b3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4bb06c45e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4bb06c45e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bfe36e36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bfe36e36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4bfe36e36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4bfe36e36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ba4a8e6c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4ba4a8e6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bfe36e36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4bfe36e36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bfe36e36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bfe36e36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bad09607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4bad09607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b06c45e8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b06c45e8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bad09607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4bad09607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bad09607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bad09607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4bad0960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4bad0960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4bad09607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4bad09607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bad09607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4bad09607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bad0960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4bad0960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4bad09607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4bad09607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4bad09607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4bad09607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4bad09607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4bad09607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Math </a:t>
            </a:r>
            <a:r>
              <a:rPr lang="en-GB"/>
              <a:t>언급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e9d796a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4e9d796a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beb9c7b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beb9c7b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4c0bc712b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4c0bc712b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4c0bc712b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4c0bc712b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4bf5c3de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4bf5c3de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4bb06c45e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4bb06c45e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bb06c45e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4bb06c45e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4bb06c45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4bb06c45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4bb06c45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4bb06c45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4bb06c45e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4bb06c45e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4bb06c45e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4bb06c45e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4bb06c45e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4bb06c45e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beb9c7b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beb9c7b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4e9d796a5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4e9d796a5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4bf5c3deb1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4bf5c3deb1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bb06c45e8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bb06c45e8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be907e5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be907e5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be907e5e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be907e5e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e9d796a5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e9d796a5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28.png"/><Relationship Id="rId5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2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Relationship Id="rId7" Type="http://schemas.openxmlformats.org/officeDocument/2006/relationships/image" Target="../media/image25.png"/><Relationship Id="rId8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All Tokens Are What You Need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Lin et al., NeurIPS 2024*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Kwanhee Lee, Wonjun Jo, Wonseok Choi</a:t>
            </a:r>
            <a:endParaRPr sz="140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4807100"/>
            <a:ext cx="82977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* this paper was selected as an oral presentation, and runner-up for the best paper award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Large Language Models are trained on vast amount of corpus via casual language modeling, using up to billions and trillions of tokens collected from the internet [1,2]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e.g.) GPT-3 used 300B tokens [1], </a:t>
            </a:r>
            <a:r>
              <a:rPr lang="en-GB" sz="1400"/>
              <a:t>Chinchilla</a:t>
            </a:r>
            <a:r>
              <a:rPr lang="en-GB" sz="1400"/>
              <a:t> used 1.4T tokens [2]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Large Language Models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Large Language Models are trained on vast amount of corpus via casual language modeling, using up to billions and trillions of tokens collected from the internet [1,2]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e.g.) GPT-3 used 300B tokens [1], Chinchilla used 1.4T tokens [2]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&gt; extremely large corpus are </a:t>
            </a:r>
            <a:r>
              <a:rPr i="1" lang="en-GB" sz="1400"/>
              <a:t>noisy</a:t>
            </a:r>
            <a:r>
              <a:rPr lang="en-GB" sz="1400"/>
              <a:t> 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Training Large Language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Large Language Models are trained on vast amount of corpus via casual language modeling, using up to billions and trillions of tokens collected from the internet [1,2]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e.g.) GPT-3 used 300B tokens [1], Chinchilla used 1.4T tokens [2]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&gt; extremely large corpus are </a:t>
            </a:r>
            <a:r>
              <a:rPr i="1" lang="en-GB" sz="1400"/>
              <a:t>noisy</a:t>
            </a:r>
            <a:r>
              <a:rPr lang="en-GB" sz="14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e.g. low-information, redundancy, mixed language, random words, etc.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 "asdfasdfasdfasdfasdfasdf..."(e.g., keyboard mashing, filler content)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This article is about deep learning. Deep learning is a type of machine learning. Deep learning is…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오늘은 good day for learning! TensorFlowを使って..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i want  hefawef ew&gt;&lt;&lt;3 to fjweoifajwemn eat banana.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Training Large Language 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Removing noisy data - also known as </a:t>
            </a:r>
            <a:r>
              <a:rPr i="1" lang="en-GB" sz="1400"/>
              <a:t>data filtering</a:t>
            </a:r>
            <a:r>
              <a:rPr lang="en-GB" sz="1400"/>
              <a:t> - is crucial for improving LLM </a:t>
            </a:r>
            <a:r>
              <a:rPr lang="en-GB" sz="1400"/>
              <a:t>training performance/efficiency.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Filtering</a:t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Removing noisy data - also known as </a:t>
            </a:r>
            <a:r>
              <a:rPr i="1" lang="en-GB" sz="1400"/>
              <a:t>data filtering</a:t>
            </a:r>
            <a:r>
              <a:rPr lang="en-GB" sz="1400"/>
              <a:t> - is crucial for improving LLM training performance/efficiency.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document level filtering : removes entire low-quality documents based on repetition, content safety, etc. [3,4]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Data Filtering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Removing noisy data - also known as </a:t>
            </a:r>
            <a:r>
              <a:rPr i="1" lang="en-GB" sz="1400"/>
              <a:t>data filtering</a:t>
            </a:r>
            <a:r>
              <a:rPr lang="en-GB" sz="1400"/>
              <a:t> - is crucial for improving LLM training performance/efficiency.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document level filtering : removes entire low-quality documents based on repetition, content safety, etc. [3,4]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Data Filtering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/>
          <p:nvPr/>
        </p:nvSpPr>
        <p:spPr>
          <a:xfrm>
            <a:off x="929225" y="3050425"/>
            <a:ext cx="20931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My name is kwanhee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Hi this is kwanhee speaking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Deep learning is fun!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This article is about deep learning. Deep learning is a type of machine learning. Dee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오늘은 good day for learning! TensorFlowを使って..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i want  hefawef ew&gt;&lt;&lt;3 to fjweoifajwemn eat banana.</a:t>
            </a:r>
            <a:endParaRPr sz="600"/>
          </a:p>
        </p:txBody>
      </p:sp>
      <p:sp>
        <p:nvSpPr>
          <p:cNvPr id="158" name="Google Shape;158;p27"/>
          <p:cNvSpPr/>
          <p:nvPr/>
        </p:nvSpPr>
        <p:spPr>
          <a:xfrm>
            <a:off x="1081625" y="3202825"/>
            <a:ext cx="20931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 "asdfasdfasdfasdfasdfasdf..."(e.g., keyboard mashing, filler content)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This article is about deep learning. Deep learning is a type of machine learning. Deep learning is…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오늘은 good day for learning! TensorFlowを使って..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i want  hefawef ew&gt;&lt;&lt;3 to fjweoifajwemn eat banana.</a:t>
            </a:r>
            <a:endParaRPr sz="600"/>
          </a:p>
        </p:txBody>
      </p:sp>
      <p:sp>
        <p:nvSpPr>
          <p:cNvPr id="159" name="Google Shape;159;p27"/>
          <p:cNvSpPr/>
          <p:nvPr/>
        </p:nvSpPr>
        <p:spPr>
          <a:xfrm>
            <a:off x="1234025" y="3355225"/>
            <a:ext cx="20931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 "asdfasdfasdfasdfasdfasdf..."(e.g., keyboard mashing, filler content)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This article is about deep learning. Deep learning is a type of machine learning. Deep learning is…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오늘은 good day for learning! TensorFlowを使って..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i want  hefawef ew&gt;&lt;&lt;3 to fjweoifajwemn eat banana.</a:t>
            </a:r>
            <a:endParaRPr sz="600"/>
          </a:p>
        </p:txBody>
      </p:sp>
      <p:sp>
        <p:nvSpPr>
          <p:cNvPr id="160" name="Google Shape;160;p27"/>
          <p:cNvSpPr/>
          <p:nvPr/>
        </p:nvSpPr>
        <p:spPr>
          <a:xfrm>
            <a:off x="1386425" y="3507625"/>
            <a:ext cx="20931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 "asdfasdfasdfasdfasdfasdf..."(e.g., keyboard mashing, filler content)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This article is about deep learning. Deep learning is a type of machine learning. Deep learning is…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오늘은 good day for learning! TensorFlowを使って..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i want  hefawef ew&gt;&lt;&lt;3 to fjweoifajwemn eat banana.</a:t>
            </a:r>
            <a:endParaRPr sz="600"/>
          </a:p>
        </p:txBody>
      </p:sp>
      <p:sp>
        <p:nvSpPr>
          <p:cNvPr id="161" name="Google Shape;161;p27"/>
          <p:cNvSpPr/>
          <p:nvPr/>
        </p:nvSpPr>
        <p:spPr>
          <a:xfrm>
            <a:off x="1386425" y="3507625"/>
            <a:ext cx="20931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It was constructed in 1889 as the entrance arch to the World’s Fair.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Today, it attracts millions of tourists each year and offers a stunning view of the city.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The tower stands approximately 300 meters tall and was the tallest structure in the world when it was built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Its design, by Gustave Eiffel, has become an iconic symbol of French architecture and engineering.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Removing noisy data - also known as </a:t>
            </a:r>
            <a:r>
              <a:rPr i="1" lang="en-GB" sz="1400"/>
              <a:t>data filtering</a:t>
            </a:r>
            <a:r>
              <a:rPr lang="en-GB" sz="1400"/>
              <a:t> - is crucial for improving LLM training performance/efficiency.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document level filtering : removes entire low-quality documents based on repetition, content safety, etc. [3,4]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Filtering</a:t>
            </a:r>
            <a:endParaRPr/>
          </a:p>
        </p:txBody>
      </p:sp>
      <p:sp>
        <p:nvSpPr>
          <p:cNvPr id="169" name="Google Shape;169;p28"/>
          <p:cNvSpPr/>
          <p:nvPr/>
        </p:nvSpPr>
        <p:spPr>
          <a:xfrm>
            <a:off x="929225" y="3050425"/>
            <a:ext cx="20931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My name is kwanhee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Hi this is kwanhee speaking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Deep learning is fun!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This article is about deep learning. Deep learning is a type of machine learning. Dee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오늘은 good day for learning! TensorFlowを使って..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i want  hefawef ew&gt;&lt;&lt;3 to fjweoifajwemn eat banana.</a:t>
            </a:r>
            <a:endParaRPr sz="600"/>
          </a:p>
        </p:txBody>
      </p:sp>
      <p:sp>
        <p:nvSpPr>
          <p:cNvPr id="170" name="Google Shape;170;p28"/>
          <p:cNvSpPr/>
          <p:nvPr/>
        </p:nvSpPr>
        <p:spPr>
          <a:xfrm>
            <a:off x="1081625" y="3202825"/>
            <a:ext cx="20931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 "asdfasdfasdfasdfasdfasdf..."(e.g., keyboard mashing, filler content)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This article is about deep learning. Deep learning is a type of machine learning. Deep learning is…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오늘은 good day for learning! TensorFlowを使って..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i want  hefawef ew&gt;&lt;&lt;3 to fjweoifajwemn eat banana.</a:t>
            </a:r>
            <a:endParaRPr sz="600"/>
          </a:p>
        </p:txBody>
      </p:sp>
      <p:sp>
        <p:nvSpPr>
          <p:cNvPr id="171" name="Google Shape;171;p28"/>
          <p:cNvSpPr/>
          <p:nvPr/>
        </p:nvSpPr>
        <p:spPr>
          <a:xfrm>
            <a:off x="1234025" y="3355225"/>
            <a:ext cx="20931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 "asdfasdfasdfasdfasdfasdf..."(e.g., keyboard mashing, filler content)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This article is about deep learning. Deep learning is a type of machine learning. Deep learning is…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오늘은 good day for learning! TensorFlowを使って..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i want  hefawef ew&gt;&lt;&lt;3 to fjweoifajwemn eat banana.</a:t>
            </a:r>
            <a:endParaRPr sz="600"/>
          </a:p>
        </p:txBody>
      </p:sp>
      <p:sp>
        <p:nvSpPr>
          <p:cNvPr id="172" name="Google Shape;172;p28"/>
          <p:cNvSpPr/>
          <p:nvPr/>
        </p:nvSpPr>
        <p:spPr>
          <a:xfrm>
            <a:off x="1386425" y="3507625"/>
            <a:ext cx="20931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 "asdfasdfasdfasdfasdfasdf..."(e.g., keyboard mashing, filler content)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This article is about deep learning. Deep learning is a type of machine learning. Deep learning is…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오늘은 good day for learning! TensorFlowを使って..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i want  hefawef ew&gt;&lt;&lt;3 to fjweoifajwemn eat banana.</a:t>
            </a:r>
            <a:endParaRPr sz="600"/>
          </a:p>
        </p:txBody>
      </p:sp>
      <p:sp>
        <p:nvSpPr>
          <p:cNvPr id="173" name="Google Shape;173;p28"/>
          <p:cNvSpPr/>
          <p:nvPr/>
        </p:nvSpPr>
        <p:spPr>
          <a:xfrm>
            <a:off x="4233050" y="3507625"/>
            <a:ext cx="7368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8"/>
          <p:cNvSpPr/>
          <p:nvPr/>
        </p:nvSpPr>
        <p:spPr>
          <a:xfrm>
            <a:off x="5563400" y="3021025"/>
            <a:ext cx="20931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My name is kwanhee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Hi this is kwanhee speaking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Deep learning is fun!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오늘은 good day for learning! TensorFlowを使って..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i want  hefawef ew&gt;&lt;&lt;3 to fjweoifajwemn eat banana.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6020600" y="3478225"/>
            <a:ext cx="20931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It was constructed in 1889 as the entrance arch to the World’s Fair.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Today, it attracts millions of tourists each year and offers a stunning view of the city.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The tower stands approximately 300 meters tall and was the tallest structure in the world when it was built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Its design, by Gustave Eiffel, has become an iconic symbol of French architecture and engineering.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1386425" y="3507625"/>
            <a:ext cx="20931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It was constructed in 1889 as the entrance arch to the World’s Fair.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Today, it attracts millions of tourists each year and offers a stunning view of the city.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The tower stands approximately 300 meters tall and was the tallest structure in the world when it was built</a:t>
            </a:r>
            <a:endParaRPr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-GB" sz="600">
                <a:solidFill>
                  <a:schemeClr val="dk1"/>
                </a:solidFill>
              </a:rPr>
              <a:t>Its design, by Gustave Eiffel, has become an iconic symbol of French architecture and engineering.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Removing noisy data - also known as </a:t>
            </a:r>
            <a:r>
              <a:rPr i="1" lang="en-GB" sz="1400"/>
              <a:t>data filtering</a:t>
            </a:r>
            <a:r>
              <a:rPr lang="en-GB" sz="1400"/>
              <a:t> - is crucial for improving LLM training performance/efficiency.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line level filtering : removes individual data points (e.g., sentences) [5]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Filtering</a:t>
            </a:r>
            <a:endParaRPr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Removing noisy data - also known as </a:t>
            </a:r>
            <a:r>
              <a:rPr i="1" lang="en-GB" sz="1400"/>
              <a:t>data filtering</a:t>
            </a:r>
            <a:r>
              <a:rPr lang="en-GB" sz="1400"/>
              <a:t> - is crucial for improving LLM training performance/efficiency.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line level filtering : removes individual data points (e.g., sentences) [5]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Filtering</a:t>
            </a: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1006525" y="2960025"/>
            <a:ext cx="20931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My name is kwanhee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Hi this is kwanhee speaking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Deep learning is fun!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오늘은 good day for learning! TensorFlowを使って..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i want  hefawef ew&gt;&lt;&lt;3 to fjweoifajwemn eat banana.</a:t>
            </a:r>
            <a:endParaRPr sz="600"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Removing noisy data - also known as </a:t>
            </a:r>
            <a:r>
              <a:rPr i="1" lang="en-GB" sz="1400"/>
              <a:t>data filtering</a:t>
            </a:r>
            <a:r>
              <a:rPr lang="en-GB" sz="1400"/>
              <a:t> - is crucial for improving LLM training performance/efficiency.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line level filtering : removes individual data points (e.g., sentences) [5]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Filtering</a:t>
            </a:r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1006525" y="2960025"/>
            <a:ext cx="20931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My name is kwanhee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Hi this is kwanhee speaking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Deep learning is fun!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오늘은 good day for learning! TensorFlowを使って..</a:t>
            </a:r>
            <a:endParaRPr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lang="en-GB" sz="600">
                <a:solidFill>
                  <a:schemeClr val="dk2"/>
                </a:solidFill>
              </a:rPr>
              <a:t>i want  hefawef ew&gt;&lt;&lt;3 to fjweoifajwemn eat banana.</a:t>
            </a:r>
            <a:endParaRPr sz="600"/>
          </a:p>
        </p:txBody>
      </p:sp>
      <p:sp>
        <p:nvSpPr>
          <p:cNvPr id="200" name="Google Shape;200;p31"/>
          <p:cNvSpPr/>
          <p:nvPr/>
        </p:nvSpPr>
        <p:spPr>
          <a:xfrm>
            <a:off x="4203600" y="3218025"/>
            <a:ext cx="736800" cy="57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5856600" y="2960025"/>
            <a:ext cx="2093100" cy="108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b="1" lang="en-GB" sz="600">
                <a:solidFill>
                  <a:schemeClr val="dk2"/>
                </a:solidFill>
              </a:rPr>
              <a:t>My name is kwanhee</a:t>
            </a:r>
            <a:endParaRPr b="1"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"/>
              <a:buChar char="●"/>
            </a:pPr>
            <a:r>
              <a:rPr b="1" lang="en-GB" sz="600">
                <a:solidFill>
                  <a:schemeClr val="dk2"/>
                </a:solidFill>
              </a:rPr>
              <a:t>Hi this is kwanhee speaking</a:t>
            </a:r>
            <a:endParaRPr b="1" sz="600">
              <a:solidFill>
                <a:schemeClr val="dk2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b="1" lang="en-GB" sz="600">
                <a:solidFill>
                  <a:schemeClr val="dk1"/>
                </a:solidFill>
              </a:rPr>
              <a:t>Deep learning is fun!</a:t>
            </a:r>
            <a:endParaRPr b="1" sz="600">
              <a:solidFill>
                <a:schemeClr val="dk1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600"/>
              <a:buChar char="●"/>
            </a:pPr>
            <a:r>
              <a:rPr lang="en-GB" sz="600">
                <a:solidFill>
                  <a:srgbClr val="9E9E9E"/>
                </a:solidFill>
              </a:rPr>
              <a:t>오늘은 good day for learning! TensorFlowを使って..</a:t>
            </a:r>
            <a:endParaRPr sz="600">
              <a:solidFill>
                <a:srgbClr val="9E9E9E"/>
              </a:solidFill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600"/>
              <a:buChar char="●"/>
            </a:pPr>
            <a:r>
              <a:rPr lang="en-GB" sz="600">
                <a:solidFill>
                  <a:srgbClr val="9E9E9E"/>
                </a:solidFill>
              </a:rPr>
              <a:t>i want  hefawef ew&gt;&lt;&lt;3 to fjweoifajwemn eat banana.</a:t>
            </a:r>
            <a:endParaRPr sz="600">
              <a:solidFill>
                <a:srgbClr val="9E9E9E"/>
              </a:solidFill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Preliminaries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Introduction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Method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Experiments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Discussion &amp; Limitations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Reference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Rho-loss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Removing noisy data - also known as </a:t>
            </a:r>
            <a:r>
              <a:rPr i="1" lang="en-GB" sz="1400"/>
              <a:t>data filtering</a:t>
            </a:r>
            <a:r>
              <a:rPr lang="en-GB" sz="1400"/>
              <a:t> - is crucial for improving LLM training performance/efficiency.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line level filtering : removes individual data points (e.g., sentences) [5]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Rho-loss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robust data selection method that filters data points based on reducible holdout loss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</a:t>
            </a:r>
            <a:r>
              <a:rPr lang="en-GB" sz="1400"/>
              <a:t>emoving noisy data - also known as </a:t>
            </a:r>
            <a:r>
              <a:rPr i="1" lang="en-GB" sz="1400"/>
              <a:t>data filtering</a:t>
            </a:r>
            <a:r>
              <a:rPr lang="en-GB" sz="1400"/>
              <a:t> - is crucial for improving LLM training performance/efficiency.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-GB" sz="1400"/>
              <a:t>line level filtering : removes individual data points (e.g., sentences) [5]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Rho-loss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robust data selection method that filters data points based on reducible holdout loss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15" name="Google Shape;21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Rho-loss</a:t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5538" y="2811375"/>
            <a:ext cx="4486275" cy="11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R</a:t>
            </a:r>
            <a:r>
              <a:rPr lang="en-GB" sz="1400"/>
              <a:t>emoving noisy data - also known as </a:t>
            </a:r>
            <a:r>
              <a:rPr i="1" lang="en-GB" sz="1400"/>
              <a:t>data filtering</a:t>
            </a:r>
            <a:r>
              <a:rPr lang="en-GB" sz="1400"/>
              <a:t> - is crucial for improving LLM training performance/efficiency.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&gt; is there more </a:t>
            </a:r>
            <a:r>
              <a:rPr i="1" lang="en-GB" sz="1400"/>
              <a:t>fine-grained</a:t>
            </a:r>
            <a:r>
              <a:rPr lang="en-GB" sz="1400"/>
              <a:t> approach?</a:t>
            </a:r>
            <a:endParaRPr sz="1400"/>
          </a:p>
        </p:txBody>
      </p:sp>
      <p:sp>
        <p:nvSpPr>
          <p:cNvPr id="223" name="Google Shape;22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 Fine-grained Filtering?</a:t>
            </a:r>
            <a:endParaRPr/>
          </a:p>
        </p:txBody>
      </p:sp>
      <p:sp>
        <p:nvSpPr>
          <p:cNvPr id="224" name="Google Shape;22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430"/>
              <a:t>e.g. </a:t>
            </a:r>
            <a:r>
              <a:rPr lang="en-GB" sz="1430"/>
              <a:t>i want  hefawef ew&gt;&lt;&lt;3 to fjweoifajwemn eat banana.</a:t>
            </a:r>
            <a:endParaRPr sz="143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30">
              <a:highlight>
                <a:srgbClr val="C9DAF8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30"/>
          </a:p>
        </p:txBody>
      </p:sp>
      <p:sp>
        <p:nvSpPr>
          <p:cNvPr id="230" name="Google Shape;23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Nature of Causal Language Modeling</a:t>
            </a:r>
            <a:endParaRPr/>
          </a:p>
        </p:txBody>
      </p:sp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430"/>
              <a:t>e.g.</a:t>
            </a:r>
            <a:r>
              <a:rPr lang="en-GB" sz="1430">
                <a:highlight>
                  <a:srgbClr val="E06666"/>
                </a:highlight>
              </a:rPr>
              <a:t> i want</a:t>
            </a:r>
            <a:r>
              <a:rPr lang="en-GB" sz="1430"/>
              <a:t>  hefawef ew&gt;&lt;&lt;3 </a:t>
            </a:r>
            <a:r>
              <a:rPr lang="en-GB" sz="1430">
                <a:highlight>
                  <a:srgbClr val="E06666"/>
                </a:highlight>
              </a:rPr>
              <a:t>to</a:t>
            </a:r>
            <a:r>
              <a:rPr lang="en-GB" sz="1430"/>
              <a:t> fjweoifajwemn </a:t>
            </a:r>
            <a:r>
              <a:rPr lang="en-GB" sz="1430">
                <a:highlight>
                  <a:srgbClr val="E06666"/>
                </a:highlight>
              </a:rPr>
              <a:t>eat banana.</a:t>
            </a:r>
            <a:endParaRPr sz="1430"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30"/>
          </a:p>
          <a:p>
            <a:pPr indent="-3194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30"/>
              <a:buChar char="●"/>
            </a:pPr>
            <a:r>
              <a:rPr lang="en-GB" sz="1430">
                <a:highlight>
                  <a:srgbClr val="E06666"/>
                </a:highlight>
              </a:rPr>
              <a:t>Humans </a:t>
            </a:r>
            <a:r>
              <a:rPr lang="en-GB" sz="1430"/>
              <a:t>can focus on important tokens to process the sentence</a:t>
            </a:r>
            <a:endParaRPr sz="143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430"/>
              <a:t>&gt; I want to eat banana</a:t>
            </a:r>
            <a:endParaRPr sz="1430">
              <a:highlight>
                <a:srgbClr val="C9DAF8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30"/>
          </a:p>
        </p:txBody>
      </p:sp>
      <p:sp>
        <p:nvSpPr>
          <p:cNvPr id="237" name="Google Shape;23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Nature of Causal Language Modeling</a:t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430"/>
              <a:t>e.g. </a:t>
            </a:r>
            <a:r>
              <a:rPr lang="en-GB" sz="1430">
                <a:highlight>
                  <a:srgbClr val="E06666"/>
                </a:highlight>
              </a:rPr>
              <a:t>i want</a:t>
            </a:r>
            <a:r>
              <a:rPr lang="en-GB" sz="1430">
                <a:highlight>
                  <a:srgbClr val="C9DAF8"/>
                </a:highlight>
              </a:rPr>
              <a:t>  hefawef ew&gt;&lt;&lt;3 </a:t>
            </a:r>
            <a:r>
              <a:rPr lang="en-GB" sz="1430">
                <a:highlight>
                  <a:srgbClr val="E06666"/>
                </a:highlight>
              </a:rPr>
              <a:t>to</a:t>
            </a:r>
            <a:r>
              <a:rPr lang="en-GB" sz="1430">
                <a:highlight>
                  <a:srgbClr val="C9DAF8"/>
                </a:highlight>
              </a:rPr>
              <a:t> fjweoifajwemn </a:t>
            </a:r>
            <a:r>
              <a:rPr lang="en-GB" sz="1430">
                <a:highlight>
                  <a:srgbClr val="E06666"/>
                </a:highlight>
              </a:rPr>
              <a:t>eat banana.</a:t>
            </a:r>
            <a:endParaRPr sz="1430">
              <a:highlight>
                <a:srgbClr val="E06666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30"/>
          </a:p>
          <a:p>
            <a:pPr indent="-3194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30"/>
              <a:buChar char="●"/>
            </a:pPr>
            <a:r>
              <a:rPr lang="en-GB" sz="1430">
                <a:highlight>
                  <a:srgbClr val="E06666"/>
                </a:highlight>
              </a:rPr>
              <a:t>Humans </a:t>
            </a:r>
            <a:r>
              <a:rPr lang="en-GB" sz="1430"/>
              <a:t>can focus on important tokens to process the sentence</a:t>
            </a:r>
            <a:endParaRPr sz="1430"/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430"/>
              <a:t>&gt; I want to eat banana</a:t>
            </a:r>
            <a:endParaRPr sz="1430"/>
          </a:p>
          <a:p>
            <a:pPr indent="-31940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30"/>
              <a:buChar char="●"/>
            </a:pPr>
            <a:r>
              <a:rPr lang="en-GB" sz="1430">
                <a:highlight>
                  <a:srgbClr val="C9DAF8"/>
                </a:highlight>
              </a:rPr>
              <a:t>Language models</a:t>
            </a:r>
            <a:r>
              <a:rPr lang="en-GB" sz="1430"/>
              <a:t> can’t do this!</a:t>
            </a:r>
            <a:endParaRPr sz="143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30"/>
              <a:t>&gt; </a:t>
            </a:r>
            <a:r>
              <a:rPr lang="en-GB" sz="1430">
                <a:highlight>
                  <a:srgbClr val="C9DAF8"/>
                </a:highlight>
              </a:rPr>
              <a:t>i want  hefawef ew&gt;&lt;&lt;3 to fjweoifajwemn eat banana.</a:t>
            </a:r>
            <a:endParaRPr sz="1430">
              <a:highlight>
                <a:srgbClr val="C9DAF8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430"/>
          </a:p>
        </p:txBody>
      </p:sp>
      <p:sp>
        <p:nvSpPr>
          <p:cNvPr id="244" name="Google Shape;24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Nature of Causal Language Modeling</a:t>
            </a:r>
            <a:endParaRPr/>
          </a:p>
        </p:txBody>
      </p:sp>
      <p:sp>
        <p:nvSpPr>
          <p:cNvPr id="245" name="Google Shape;24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311700" y="1137050"/>
            <a:ext cx="817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Given that data filtering can improve performance and considering the nature of causal language modeling,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Q) Are all tokens necessary for pretraining?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1" name="Google Shape;25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Question</a:t>
            </a:r>
            <a:endParaRPr/>
          </a:p>
        </p:txBody>
      </p:sp>
      <p:sp>
        <p:nvSpPr>
          <p:cNvPr id="252" name="Google Shape;25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1137050"/>
            <a:ext cx="817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Given that data filtering can improve performance and considering the nature of causal language modeling,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Q) Are all tokens necessary for pretraining?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A) No!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58" name="Google Shape;25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Question</a:t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11700" y="1137050"/>
            <a:ext cx="817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Given that data filtering can improve performance and considering the nature of causal language modeling,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Q) Are all tokens necessary for pretraining?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A) No!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Q)Then, how can we select tokens?</a:t>
            </a:r>
            <a:endParaRPr sz="1400"/>
          </a:p>
        </p:txBody>
      </p:sp>
      <p:sp>
        <p:nvSpPr>
          <p:cNvPr id="265" name="Google Shape;26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Question</a:t>
            </a:r>
            <a:endParaRPr/>
          </a:p>
        </p:txBody>
      </p:sp>
      <p:sp>
        <p:nvSpPr>
          <p:cNvPr id="266" name="Google Shape;26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Training Dynamics of Token Loss</a:t>
            </a:r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91613"/>
            <a:ext cx="8578450" cy="381747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74" name="Google Shape;27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71996"/>
            <a:ext cx="9144003" cy="3656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Tokenization</a:t>
            </a:r>
            <a:r>
              <a:rPr b="1" lang="en-GB" sz="1500"/>
              <a:t> 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00" y="1545650"/>
            <a:ext cx="68389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17675" y="4692975"/>
            <a:ext cx="6593700" cy="1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https://platform.openai.com/tokenizer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2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All Tokens Are Equal</a:t>
            </a:r>
            <a:endParaRPr/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250" y="789125"/>
            <a:ext cx="4216925" cy="3711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21811"/>
            <a:ext cx="4216925" cy="302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83" name="Google Shape;28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96764"/>
            <a:ext cx="9144003" cy="349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All Tokens Are Equal</a:t>
            </a:r>
            <a:endParaRPr/>
          </a:p>
        </p:txBody>
      </p:sp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463" y="847676"/>
            <a:ext cx="7633087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1123" y="4308300"/>
            <a:ext cx="4081749" cy="41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7950" y="4334488"/>
            <a:ext cx="3954929" cy="3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We Select Useful Tokens?</a:t>
            </a:r>
            <a:endParaRPr/>
          </a:p>
        </p:txBody>
      </p:sp>
      <p:pic>
        <p:nvPicPr>
          <p:cNvPr id="298" name="Google Shape;2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152475"/>
            <a:ext cx="8153400" cy="13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00" name="Google Shape;30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300" y="725100"/>
            <a:ext cx="8153400" cy="421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We Select Useful Tokens?</a:t>
            </a:r>
            <a:endParaRPr/>
          </a:p>
        </p:txBody>
      </p:sp>
      <p:grpSp>
        <p:nvGrpSpPr>
          <p:cNvPr id="306" name="Google Shape;306;p45"/>
          <p:cNvGrpSpPr/>
          <p:nvPr/>
        </p:nvGrpSpPr>
        <p:grpSpPr>
          <a:xfrm>
            <a:off x="495300" y="1117263"/>
            <a:ext cx="8153400" cy="3879560"/>
            <a:chOff x="495300" y="1193463"/>
            <a:chExt cx="8153400" cy="3879560"/>
          </a:xfrm>
        </p:grpSpPr>
        <p:pic>
          <p:nvPicPr>
            <p:cNvPr id="307" name="Google Shape;307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95300" y="1193463"/>
              <a:ext cx="8153400" cy="134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94713" y="2408298"/>
              <a:ext cx="4754574" cy="2664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9" name="Google Shape;30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10" name="Google Shape;310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300" y="707825"/>
            <a:ext cx="8073400" cy="428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Selective Language Modeling (SLM)</a:t>
            </a:r>
            <a:endParaRPr/>
          </a:p>
        </p:txBody>
      </p:sp>
      <p:sp>
        <p:nvSpPr>
          <p:cNvPr id="316" name="Google Shape;31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Selective Language Modeling (SLM)</a:t>
            </a:r>
            <a:endParaRPr/>
          </a:p>
        </p:txBody>
      </p:sp>
      <p:sp>
        <p:nvSpPr>
          <p:cNvPr id="322" name="Google Shape;32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8" name="Google Shape;328;p4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Selective Language Modeling (SLM)</a:t>
            </a:r>
            <a:endParaRPr/>
          </a:p>
        </p:txBody>
      </p:sp>
      <p:sp>
        <p:nvSpPr>
          <p:cNvPr id="329" name="Google Shape;329;p48"/>
          <p:cNvSpPr/>
          <p:nvPr/>
        </p:nvSpPr>
        <p:spPr>
          <a:xfrm>
            <a:off x="5770500" y="2885250"/>
            <a:ext cx="601200" cy="2775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Selective Language Modeling (SLM)</a:t>
            </a:r>
            <a:endParaRPr/>
          </a:p>
        </p:txBody>
      </p:sp>
      <p:sp>
        <p:nvSpPr>
          <p:cNvPr id="335" name="Google Shape;33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36" name="Google Shape;336;p49"/>
          <p:cNvSpPr/>
          <p:nvPr/>
        </p:nvSpPr>
        <p:spPr>
          <a:xfrm>
            <a:off x="5141675" y="2876000"/>
            <a:ext cx="471600" cy="2775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0"/>
          <p:cNvSpPr txBox="1"/>
          <p:nvPr>
            <p:ph type="title"/>
          </p:nvPr>
        </p:nvSpPr>
        <p:spPr>
          <a:xfrm>
            <a:off x="3402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Token Selection Example</a:t>
            </a:r>
            <a:endParaRPr/>
          </a:p>
        </p:txBody>
      </p:sp>
      <p:sp>
        <p:nvSpPr>
          <p:cNvPr id="342" name="Google Shape;342;p50"/>
          <p:cNvSpPr txBox="1"/>
          <p:nvPr/>
        </p:nvSpPr>
        <p:spPr>
          <a:xfrm>
            <a:off x="1910250" y="847675"/>
            <a:ext cx="5323500" cy="6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“</a:t>
            </a:r>
            <a:r>
              <a:rPr lang="en-GB" sz="1800">
                <a:solidFill>
                  <a:schemeClr val="dk2"/>
                </a:solidFill>
                <a:highlight>
                  <a:srgbClr val="F6B26B"/>
                </a:highlight>
              </a:rPr>
              <a:t>Tom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>
                <a:solidFill>
                  <a:schemeClr val="dk2"/>
                </a:solidFill>
                <a:highlight>
                  <a:srgbClr val="F6B26B"/>
                </a:highlight>
              </a:rPr>
              <a:t>had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>
                <a:solidFill>
                  <a:schemeClr val="dk2"/>
                </a:solidFill>
                <a:highlight>
                  <a:srgbClr val="93C47D"/>
                </a:highlight>
              </a:rPr>
              <a:t>4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>
                <a:solidFill>
                  <a:schemeClr val="dk2"/>
                </a:solidFill>
                <a:highlight>
                  <a:srgbClr val="93C47D"/>
                </a:highlight>
              </a:rPr>
              <a:t>apples</a:t>
            </a:r>
            <a:r>
              <a:rPr lang="en-GB" sz="1800">
                <a:solidFill>
                  <a:schemeClr val="dk2"/>
                </a:solidFill>
                <a:highlight>
                  <a:srgbClr val="F6B26B"/>
                </a:highlight>
              </a:rPr>
              <a:t>.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>
                <a:solidFill>
                  <a:schemeClr val="dk2"/>
                </a:solidFill>
                <a:highlight>
                  <a:srgbClr val="F6B26B"/>
                </a:highlight>
              </a:rPr>
              <a:t>He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>
                <a:solidFill>
                  <a:schemeClr val="dk2"/>
                </a:solidFill>
                <a:highlight>
                  <a:srgbClr val="F6B26B"/>
                </a:highlight>
              </a:rPr>
              <a:t>ate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>
                <a:solidFill>
                  <a:schemeClr val="dk2"/>
                </a:solidFill>
                <a:highlight>
                  <a:srgbClr val="93C47D"/>
                </a:highlight>
              </a:rPr>
              <a:t>2</a:t>
            </a:r>
            <a:r>
              <a:rPr lang="en-GB" sz="1800">
                <a:solidFill>
                  <a:schemeClr val="dk2"/>
                </a:solidFill>
                <a:highlight>
                  <a:srgbClr val="F6B26B"/>
                </a:highlight>
              </a:rPr>
              <a:t>.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>
                <a:solidFill>
                  <a:schemeClr val="dk2"/>
                </a:solidFill>
                <a:highlight>
                  <a:srgbClr val="93C47D"/>
                </a:highlight>
              </a:rPr>
              <a:t>How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>
                <a:solidFill>
                  <a:schemeClr val="dk2"/>
                </a:solidFill>
                <a:highlight>
                  <a:srgbClr val="93C47D"/>
                </a:highlight>
              </a:rPr>
              <a:t>many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>
                <a:solidFill>
                  <a:schemeClr val="dk2"/>
                </a:solidFill>
                <a:highlight>
                  <a:srgbClr val="F6B26B"/>
                </a:highlight>
              </a:rPr>
              <a:t>are</a:t>
            </a:r>
            <a:r>
              <a:rPr lang="en-GB" sz="1800">
                <a:solidFill>
                  <a:schemeClr val="dk2"/>
                </a:solidFill>
              </a:rPr>
              <a:t> </a:t>
            </a:r>
            <a:r>
              <a:rPr lang="en-GB" sz="1800">
                <a:solidFill>
                  <a:schemeClr val="dk2"/>
                </a:solidFill>
                <a:highlight>
                  <a:srgbClr val="93C47D"/>
                </a:highlight>
              </a:rPr>
              <a:t>left</a:t>
            </a:r>
            <a:r>
              <a:rPr lang="en-GB" sz="1800">
                <a:solidFill>
                  <a:schemeClr val="dk2"/>
                </a:solidFill>
                <a:highlight>
                  <a:srgbClr val="F6B26B"/>
                </a:highlight>
              </a:rPr>
              <a:t>?</a:t>
            </a:r>
            <a:r>
              <a:rPr lang="en-GB" sz="1800">
                <a:solidFill>
                  <a:schemeClr val="dk2"/>
                </a:solidFill>
              </a:rPr>
              <a:t>”</a:t>
            </a: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343" name="Google Shape;343;p50"/>
          <p:cNvGraphicFramePr/>
          <p:nvPr/>
        </p:nvGraphicFramePr>
        <p:xfrm>
          <a:off x="952500" y="152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{7D41FD86-E2D0-4D46-8CA4-421170307A6F}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Selected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apples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1.95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How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0.70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left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Tom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44" name="Google Shape;34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4250" y="1582450"/>
            <a:ext cx="32663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7225" y="1582450"/>
            <a:ext cx="40955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8725" y="1582450"/>
            <a:ext cx="251216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50" title="check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5425" y="1976574"/>
            <a:ext cx="251226" cy="25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50" title="check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5438" y="2381399"/>
            <a:ext cx="251226" cy="25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50" title="check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5425" y="2786212"/>
            <a:ext cx="251226" cy="25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50" title="check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5425" y="3191024"/>
            <a:ext cx="251226" cy="25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50" title="check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55425" y="3595837"/>
            <a:ext cx="251226" cy="251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0" title="clos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6275" y="4018163"/>
            <a:ext cx="2095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50" title="clos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76263" y="4398825"/>
            <a:ext cx="2095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55" name="Google Shape;355;p5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26775" y="9874"/>
            <a:ext cx="3117225" cy="8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Experimental Setup</a:t>
            </a:r>
            <a:endParaRPr/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62" name="Google Shape;362;p51"/>
          <p:cNvSpPr txBox="1"/>
          <p:nvPr>
            <p:ph idx="1" type="body"/>
          </p:nvPr>
        </p:nvSpPr>
        <p:spPr>
          <a:xfrm>
            <a:off x="311700" y="863550"/>
            <a:ext cx="85206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Reference Model (</a:t>
            </a:r>
            <a:r>
              <a:rPr b="1" lang="en-GB">
                <a:solidFill>
                  <a:schemeClr val="dk1"/>
                </a:solidFill>
              </a:rPr>
              <a:t>RM</a:t>
            </a:r>
            <a:r>
              <a:rPr lang="en-GB">
                <a:solidFill>
                  <a:schemeClr val="dk1"/>
                </a:solidFill>
              </a:rPr>
              <a:t>) Training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Math domain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0.5B</a:t>
            </a:r>
            <a:r>
              <a:rPr lang="en-GB">
                <a:solidFill>
                  <a:schemeClr val="dk1"/>
                </a:solidFill>
              </a:rPr>
              <a:t> data from GPT and manually curated data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General domain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1.9B</a:t>
            </a:r>
            <a:r>
              <a:rPr lang="en-GB">
                <a:solidFill>
                  <a:schemeClr val="dk1"/>
                </a:solidFill>
              </a:rPr>
              <a:t> tokens from open-source datasets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Model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Tinyllama-1.1B (Pre-trained)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Mistral-7B (Pre-trained)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Language Model (</a:t>
            </a:r>
            <a:r>
              <a:rPr b="1" lang="en-GB">
                <a:solidFill>
                  <a:schemeClr val="dk1"/>
                </a:solidFill>
              </a:rPr>
              <a:t>LM</a:t>
            </a:r>
            <a:r>
              <a:rPr lang="en-GB">
                <a:solidFill>
                  <a:schemeClr val="dk1"/>
                </a:solidFill>
              </a:rPr>
              <a:t>) Training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Math domain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14B</a:t>
            </a:r>
            <a:r>
              <a:rPr lang="en-GB">
                <a:solidFill>
                  <a:schemeClr val="dk1"/>
                </a:solidFill>
              </a:rPr>
              <a:t> OpenWebMath (OWM) dataset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General domain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80B</a:t>
            </a:r>
            <a:r>
              <a:rPr lang="en-GB">
                <a:solidFill>
                  <a:schemeClr val="dk1"/>
                </a:solidFill>
              </a:rPr>
              <a:t> tokens from open-source datasets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400">
                <a:solidFill>
                  <a:schemeClr val="dk1"/>
                </a:solidFill>
              </a:rPr>
              <a:t>Model</a:t>
            </a:r>
            <a:endParaRPr sz="1400"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Tinyllama-1.1B (Pre-trained)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Mistral-7B (Pre-trained)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3" name="Google Shape;363;p51"/>
          <p:cNvSpPr/>
          <p:nvPr/>
        </p:nvSpPr>
        <p:spPr>
          <a:xfrm>
            <a:off x="347425" y="2654850"/>
            <a:ext cx="4681500" cy="207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Tokenization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50" y="1622425"/>
            <a:ext cx="68199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Experimental Setup</a:t>
            </a:r>
            <a:endParaRPr/>
          </a:p>
        </p:txBody>
      </p:sp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0" name="Google Shape;370;p52"/>
          <p:cNvSpPr txBox="1"/>
          <p:nvPr>
            <p:ph idx="1" type="body"/>
          </p:nvPr>
        </p:nvSpPr>
        <p:spPr>
          <a:xfrm>
            <a:off x="311700" y="863550"/>
            <a:ext cx="85206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Reference Model (</a:t>
            </a:r>
            <a:r>
              <a:rPr b="1" lang="en-GB">
                <a:solidFill>
                  <a:schemeClr val="dk1"/>
                </a:solidFill>
              </a:rPr>
              <a:t>RM</a:t>
            </a:r>
            <a:r>
              <a:rPr lang="en-GB">
                <a:solidFill>
                  <a:schemeClr val="dk1"/>
                </a:solidFill>
              </a:rPr>
              <a:t>) Training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Math domain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0.5B</a:t>
            </a:r>
            <a:r>
              <a:rPr lang="en-GB">
                <a:solidFill>
                  <a:schemeClr val="dk1"/>
                </a:solidFill>
              </a:rPr>
              <a:t> data from GPT and manually curated data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General domain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1.9B</a:t>
            </a:r>
            <a:r>
              <a:rPr lang="en-GB">
                <a:solidFill>
                  <a:schemeClr val="dk1"/>
                </a:solidFill>
              </a:rPr>
              <a:t> tokens from open-source datasets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Model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Tinyllama-1.1B (Pre-trained)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Mistral-7B (Pre-trained)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Language Model (</a:t>
            </a:r>
            <a:r>
              <a:rPr b="1" lang="en-GB">
                <a:solidFill>
                  <a:schemeClr val="dk1"/>
                </a:solidFill>
              </a:rPr>
              <a:t>LM</a:t>
            </a:r>
            <a:r>
              <a:rPr lang="en-GB">
                <a:solidFill>
                  <a:schemeClr val="dk1"/>
                </a:solidFill>
              </a:rPr>
              <a:t>) Training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Math domain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14B</a:t>
            </a:r>
            <a:r>
              <a:rPr lang="en-GB">
                <a:solidFill>
                  <a:schemeClr val="dk1"/>
                </a:solidFill>
              </a:rPr>
              <a:t> OpenWebMath (OWM) dataset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General domain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80B</a:t>
            </a:r>
            <a:r>
              <a:rPr lang="en-GB">
                <a:solidFill>
                  <a:schemeClr val="dk1"/>
                </a:solidFill>
              </a:rPr>
              <a:t> tokens from open-source datasets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400">
                <a:solidFill>
                  <a:schemeClr val="dk1"/>
                </a:solidFill>
              </a:rPr>
              <a:t>Model</a:t>
            </a:r>
            <a:endParaRPr sz="1400"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Tinyllama-1.1B (Pre-trained)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Mistral-7B (Pre-trained)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Experimental Setup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7" name="Google Shape;377;p53"/>
          <p:cNvSpPr txBox="1"/>
          <p:nvPr>
            <p:ph idx="1" type="body"/>
          </p:nvPr>
        </p:nvSpPr>
        <p:spPr>
          <a:xfrm>
            <a:off x="311700" y="863550"/>
            <a:ext cx="8520600" cy="38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Reference Model (</a:t>
            </a:r>
            <a:r>
              <a:rPr b="1" lang="en-GB">
                <a:solidFill>
                  <a:schemeClr val="dk1"/>
                </a:solidFill>
              </a:rPr>
              <a:t>RM</a:t>
            </a:r>
            <a:r>
              <a:rPr lang="en-GB">
                <a:solidFill>
                  <a:schemeClr val="dk1"/>
                </a:solidFill>
              </a:rPr>
              <a:t>) Training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Math domain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0.5B</a:t>
            </a:r>
            <a:r>
              <a:rPr lang="en-GB">
                <a:solidFill>
                  <a:schemeClr val="dk1"/>
                </a:solidFill>
              </a:rPr>
              <a:t> data from GPT and manually curated data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General domain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1.9B</a:t>
            </a:r>
            <a:r>
              <a:rPr lang="en-GB">
                <a:solidFill>
                  <a:schemeClr val="dk1"/>
                </a:solidFill>
              </a:rPr>
              <a:t> tokens from open-source datasets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Model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Tinyllama-1.1B (Pre-trained)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Mistral-7B (Pre-trained)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Language Model (</a:t>
            </a:r>
            <a:r>
              <a:rPr b="1" lang="en-GB">
                <a:solidFill>
                  <a:schemeClr val="dk1"/>
                </a:solidFill>
              </a:rPr>
              <a:t>LM</a:t>
            </a:r>
            <a:r>
              <a:rPr lang="en-GB">
                <a:solidFill>
                  <a:schemeClr val="dk1"/>
                </a:solidFill>
              </a:rPr>
              <a:t>) Training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Math domain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14B</a:t>
            </a:r>
            <a:r>
              <a:rPr lang="en-GB">
                <a:solidFill>
                  <a:schemeClr val="dk1"/>
                </a:solidFill>
              </a:rPr>
              <a:t> OpenWebMath (OWM) dataset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General domain</a:t>
            </a:r>
            <a:endParaRPr>
              <a:solidFill>
                <a:schemeClr val="dk1"/>
              </a:solidFill>
            </a:endParaRPr>
          </a:p>
          <a:p>
            <a:pPr indent="-297497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>
                <a:solidFill>
                  <a:schemeClr val="dk1"/>
                </a:solidFill>
              </a:rPr>
              <a:t>80B</a:t>
            </a:r>
            <a:r>
              <a:rPr lang="en-GB">
                <a:solidFill>
                  <a:schemeClr val="dk1"/>
                </a:solidFill>
              </a:rPr>
              <a:t> tokens from open-source datasets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400">
                <a:solidFill>
                  <a:schemeClr val="dk1"/>
                </a:solidFill>
              </a:rPr>
              <a:t>Model</a:t>
            </a:r>
            <a:endParaRPr sz="1400"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Tinyllama-1.1B (Pre-trained)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-GB">
                <a:solidFill>
                  <a:schemeClr val="dk1"/>
                </a:solidFill>
              </a:rPr>
              <a:t>Mistral-7B (Pre-trained)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8" name="Google Shape;378;p53"/>
          <p:cNvSpPr/>
          <p:nvPr/>
        </p:nvSpPr>
        <p:spPr>
          <a:xfrm>
            <a:off x="5020275" y="3459425"/>
            <a:ext cx="852000" cy="45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3"/>
          <p:cNvSpPr txBox="1"/>
          <p:nvPr/>
        </p:nvSpPr>
        <p:spPr>
          <a:xfrm>
            <a:off x="6212950" y="3206375"/>
            <a:ext cx="26622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GB" sz="1350">
                <a:solidFill>
                  <a:schemeClr val="dk1"/>
                </a:solidFill>
              </a:rPr>
              <a:t>Baseline (-CT)</a:t>
            </a:r>
            <a:endParaRPr sz="135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GB" sz="1050">
                <a:solidFill>
                  <a:schemeClr val="dk1"/>
                </a:solidFill>
              </a:rPr>
              <a:t>Without token selection</a:t>
            </a:r>
            <a:endParaRPr sz="1050">
              <a:solidFill>
                <a:schemeClr val="dk1"/>
              </a:solidFill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Char char="●"/>
            </a:pPr>
            <a:r>
              <a:rPr lang="en-GB" sz="1350">
                <a:solidFill>
                  <a:schemeClr val="dk1"/>
                </a:solidFill>
              </a:rPr>
              <a:t>RHO-1</a:t>
            </a:r>
            <a:endParaRPr sz="1350">
              <a:solidFill>
                <a:schemeClr val="dk1"/>
              </a:solidFill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○"/>
            </a:pPr>
            <a:r>
              <a:rPr lang="en-GB" sz="1050">
                <a:solidFill>
                  <a:schemeClr val="dk1"/>
                </a:solidFill>
              </a:rPr>
              <a:t>With token selection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idx="1" type="body"/>
          </p:nvPr>
        </p:nvSpPr>
        <p:spPr>
          <a:xfrm>
            <a:off x="6031925" y="863550"/>
            <a:ext cx="311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Experimental Setup</a:t>
            </a:r>
            <a:endParaRPr sz="2400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600">
                <a:solidFill>
                  <a:schemeClr val="dk1"/>
                </a:solidFill>
              </a:rPr>
              <a:t>14B OpenWebMath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2305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750">
                <a:solidFill>
                  <a:schemeClr val="dk1"/>
                </a:solidFill>
              </a:rPr>
              <a:t>Model</a:t>
            </a:r>
            <a:endParaRPr sz="1750">
              <a:solidFill>
                <a:schemeClr val="dk1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600">
                <a:solidFill>
                  <a:schemeClr val="dk1"/>
                </a:solidFill>
              </a:rPr>
              <a:t>Tinyllama-1.1B</a:t>
            </a:r>
            <a:endParaRPr sz="1600">
              <a:solidFill>
                <a:schemeClr val="dk1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600">
                <a:solidFill>
                  <a:schemeClr val="dk1"/>
                </a:solidFill>
              </a:rPr>
              <a:t>Mistral-7B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305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750">
                <a:solidFill>
                  <a:schemeClr val="dk1"/>
                </a:solidFill>
              </a:rPr>
              <a:t>Task</a:t>
            </a:r>
            <a:endParaRPr sz="1750">
              <a:solidFill>
                <a:schemeClr val="dk1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600">
                <a:solidFill>
                  <a:schemeClr val="dk1"/>
                </a:solidFill>
              </a:rPr>
              <a:t>Few-shot CoT Reasoning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85" name="Google Shape;385;p54" title="Screenshot 2025-04-14 at 7.37.0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675" y="1003513"/>
            <a:ext cx="5111499" cy="37143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Pre-training Results on Math Domain</a:t>
            </a:r>
            <a:endParaRPr/>
          </a:p>
        </p:txBody>
      </p:sp>
      <p:sp>
        <p:nvSpPr>
          <p:cNvPr id="387" name="Google Shape;387;p54"/>
          <p:cNvSpPr/>
          <p:nvPr/>
        </p:nvSpPr>
        <p:spPr>
          <a:xfrm>
            <a:off x="422075" y="2309200"/>
            <a:ext cx="5168700" cy="37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4"/>
          <p:cNvSpPr/>
          <p:nvPr/>
        </p:nvSpPr>
        <p:spPr>
          <a:xfrm>
            <a:off x="422075" y="4339525"/>
            <a:ext cx="5168700" cy="37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>
            <p:ph idx="1" type="body"/>
          </p:nvPr>
        </p:nvSpPr>
        <p:spPr>
          <a:xfrm>
            <a:off x="5989350" y="863550"/>
            <a:ext cx="3154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</a:rPr>
              <a:t>Experimental Setup</a:t>
            </a:r>
            <a:endParaRPr b="1" sz="2400">
              <a:solidFill>
                <a:schemeClr val="dk1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Dataset</a:t>
            </a:r>
            <a:endParaRPr>
              <a:solidFill>
                <a:schemeClr val="dk1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600">
                <a:solidFill>
                  <a:schemeClr val="dk1"/>
                </a:solidFill>
              </a:rPr>
              <a:t>ToRA-69k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305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750">
                <a:solidFill>
                  <a:schemeClr val="dk1"/>
                </a:solidFill>
              </a:rPr>
              <a:t>Model</a:t>
            </a:r>
            <a:endParaRPr sz="1750">
              <a:solidFill>
                <a:schemeClr val="dk1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600">
                <a:solidFill>
                  <a:schemeClr val="dk1"/>
                </a:solidFill>
              </a:rPr>
              <a:t>Rho-1-Math-1B</a:t>
            </a:r>
            <a:endParaRPr sz="1600">
              <a:solidFill>
                <a:schemeClr val="dk1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600">
                <a:solidFill>
                  <a:schemeClr val="dk1"/>
                </a:solidFill>
              </a:rPr>
              <a:t>Rho-1-Math-7B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23056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750">
                <a:solidFill>
                  <a:schemeClr val="dk1"/>
                </a:solidFill>
              </a:rPr>
              <a:t>Task</a:t>
            </a:r>
            <a:endParaRPr sz="1750">
              <a:solidFill>
                <a:schemeClr val="dk1"/>
              </a:solidFill>
            </a:endParaRPr>
          </a:p>
          <a:p>
            <a:pPr indent="-31496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 sz="1600">
                <a:solidFill>
                  <a:schemeClr val="dk1"/>
                </a:solidFill>
              </a:rPr>
              <a:t>Tool-Integrated Reasoning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95" name="Google Shape;395;p5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Supervised Fine-Tuning Results on Math Domain</a:t>
            </a:r>
            <a:endParaRPr/>
          </a:p>
        </p:txBody>
      </p:sp>
      <p:pic>
        <p:nvPicPr>
          <p:cNvPr id="396" name="Google Shape;396;p55" title="Screenshot 2025-04-14 at 7.48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0187"/>
            <a:ext cx="6032348" cy="2523139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55"/>
          <p:cNvSpPr/>
          <p:nvPr/>
        </p:nvSpPr>
        <p:spPr>
          <a:xfrm>
            <a:off x="0" y="2908850"/>
            <a:ext cx="6032400" cy="450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55"/>
          <p:cNvSpPr/>
          <p:nvPr/>
        </p:nvSpPr>
        <p:spPr>
          <a:xfrm>
            <a:off x="-25" y="3359750"/>
            <a:ext cx="6032400" cy="450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on General Domain</a:t>
            </a:r>
            <a:endParaRPr/>
          </a:p>
        </p:txBody>
      </p:sp>
      <p:pic>
        <p:nvPicPr>
          <p:cNvPr id="405" name="Google Shape;405;p56" title="Screenshot 2025-04-14 at 7.51.4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712" y="1945525"/>
            <a:ext cx="5577085" cy="30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Around 6% average boost in performance in general domain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Improvement is significant on math-related benchmarks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</a:pPr>
            <a:r>
              <a:rPr lang="en-GB">
                <a:solidFill>
                  <a:schemeClr val="accent1"/>
                </a:solidFill>
              </a:rPr>
              <a:t>Likely due to clear structure and explicit attention targets such as formulas.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7" name="Google Shape;407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08" name="Google Shape;408;p56"/>
          <p:cNvSpPr/>
          <p:nvPr/>
        </p:nvSpPr>
        <p:spPr>
          <a:xfrm>
            <a:off x="1514401" y="1945525"/>
            <a:ext cx="5718600" cy="1634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SLM Works w/o High-Quality Corpus?</a:t>
            </a:r>
            <a:endParaRPr/>
          </a:p>
        </p:txBody>
      </p:sp>
      <p:sp>
        <p:nvSpPr>
          <p:cNvPr id="414" name="Google Shape;414;p5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 can’t always assume there is a high-quality corpus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What if there is no high-quality data?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We cannot do step 1 and 2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15" name="Google Shape;415;p57"/>
          <p:cNvPicPr preferRelativeResize="0"/>
          <p:nvPr/>
        </p:nvPicPr>
        <p:blipFill rotWithShape="1">
          <a:blip r:embed="rId3">
            <a:alphaModFix/>
          </a:blip>
          <a:srcRect b="55726" l="0" r="0" t="0"/>
          <a:stretch/>
        </p:blipFill>
        <p:spPr>
          <a:xfrm>
            <a:off x="714025" y="2415875"/>
            <a:ext cx="7715950" cy="15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7" name="Google Shape;417;p57"/>
          <p:cNvSpPr/>
          <p:nvPr/>
        </p:nvSpPr>
        <p:spPr>
          <a:xfrm>
            <a:off x="-585700" y="2337875"/>
            <a:ext cx="7160700" cy="1668600"/>
          </a:xfrm>
          <a:prstGeom prst="mathMultiply">
            <a:avLst>
              <a:gd fmla="val 10211" name="adj1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SLM Works w/o High-Quality Corpus?</a:t>
            </a:r>
            <a:endParaRPr/>
          </a:p>
        </p:txBody>
      </p:sp>
      <p:sp>
        <p:nvSpPr>
          <p:cNvPr id="423" name="Google Shape;423;p58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Self-reference scenario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-GB">
                <a:solidFill>
                  <a:schemeClr val="dk1"/>
                </a:solidFill>
              </a:rPr>
              <a:t>Case1</a:t>
            </a:r>
            <a:r>
              <a:rPr lang="en-GB">
                <a:solidFill>
                  <a:schemeClr val="dk1"/>
                </a:solidFill>
              </a:rPr>
              <a:t>: Train a model with full data to the end first, and use it as the reference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Case2: </a:t>
            </a:r>
            <a:r>
              <a:rPr lang="en-GB">
                <a:solidFill>
                  <a:schemeClr val="dk1"/>
                </a:solidFill>
              </a:rPr>
              <a:t>Use different previous checkpoints as reference model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24" name="Google Shape;424;p58" title="Screenshot 2025-04-14 at 7.58.5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650" y="1955077"/>
            <a:ext cx="1919700" cy="2365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58" title="Screenshot 2025-04-14 at 7.59.52 PM.png"/>
          <p:cNvPicPr preferRelativeResize="0"/>
          <p:nvPr/>
        </p:nvPicPr>
        <p:blipFill rotWithShape="1">
          <a:blip r:embed="rId4">
            <a:alphaModFix/>
          </a:blip>
          <a:srcRect b="0" l="1229" r="1229" t="0"/>
          <a:stretch/>
        </p:blipFill>
        <p:spPr>
          <a:xfrm>
            <a:off x="6090000" y="2478838"/>
            <a:ext cx="1975650" cy="131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8"/>
          <p:cNvSpPr/>
          <p:nvPr/>
        </p:nvSpPr>
        <p:spPr>
          <a:xfrm flipH="1" rot="-5400000">
            <a:off x="4128250" y="1701488"/>
            <a:ext cx="541800" cy="1919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8"/>
          <p:cNvSpPr/>
          <p:nvPr/>
        </p:nvSpPr>
        <p:spPr>
          <a:xfrm flipH="1" rot="5400000">
            <a:off x="4128250" y="2654913"/>
            <a:ext cx="541800" cy="1919700"/>
          </a:xfrm>
          <a:prstGeom prst="curvedRight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8"/>
          <p:cNvSpPr txBox="1"/>
          <p:nvPr/>
        </p:nvSpPr>
        <p:spPr>
          <a:xfrm>
            <a:off x="3439300" y="2923100"/>
            <a:ext cx="1919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Self-Reference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29" name="Google Shape;429;p58"/>
          <p:cNvSpPr txBox="1"/>
          <p:nvPr/>
        </p:nvSpPr>
        <p:spPr>
          <a:xfrm>
            <a:off x="3439300" y="1888550"/>
            <a:ext cx="1919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Scoring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30" name="Google Shape;430;p58"/>
          <p:cNvSpPr txBox="1"/>
          <p:nvPr/>
        </p:nvSpPr>
        <p:spPr>
          <a:xfrm>
            <a:off x="3439300" y="3957650"/>
            <a:ext cx="19197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SLM Pre-training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31" name="Google Shape;431;p58"/>
          <p:cNvSpPr/>
          <p:nvPr/>
        </p:nvSpPr>
        <p:spPr>
          <a:xfrm>
            <a:off x="621750" y="2562325"/>
            <a:ext cx="732600" cy="278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59" title="Screenshot 2025-04-15 at 5.57.55 PM.png"/>
          <p:cNvPicPr preferRelativeResize="0"/>
          <p:nvPr/>
        </p:nvPicPr>
        <p:blipFill rotWithShape="1">
          <a:blip r:embed="rId3">
            <a:alphaModFix/>
          </a:blip>
          <a:srcRect b="6354" l="0" r="0" t="6354"/>
          <a:stretch/>
        </p:blipFill>
        <p:spPr>
          <a:xfrm>
            <a:off x="1259375" y="1856125"/>
            <a:ext cx="21725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SLM Works w/o High-Quality Corpus?</a:t>
            </a:r>
            <a:endParaRPr/>
          </a:p>
        </p:txBody>
      </p:sp>
      <p:sp>
        <p:nvSpPr>
          <p:cNvPr id="439" name="Google Shape;439;p59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SLM also performs well in self-reference scenarios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With information entropy scoring function, SLM achieves better results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Higher information entropy indicates greater uncertainty of a token in its context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40" name="Google Shape;440;p59" title="Screenshot 2025-04-14 at 8.32.06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850" y="2322525"/>
            <a:ext cx="8832302" cy="2048506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59"/>
          <p:cNvSpPr/>
          <p:nvPr/>
        </p:nvSpPr>
        <p:spPr>
          <a:xfrm>
            <a:off x="155850" y="2894200"/>
            <a:ext cx="8832300" cy="450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Take-Home Message</a:t>
            </a:r>
            <a:endParaRPr/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Not all tokens are useful during language model (LM) pretraining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Some tokens are already learned or noisy, and training on them is a waste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SLM enhances data efficiency in LM training through token selection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It selects tokens based on how much they help the model improve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SLM is more efficient and works better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GB">
                <a:solidFill>
                  <a:schemeClr val="dk1"/>
                </a:solidFill>
              </a:rPr>
              <a:t>It needs fewer tokens but gives higher or comparable performance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49" name="Google Shape;44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Limitation &amp; Discussion</a:t>
            </a:r>
            <a:endParaRPr/>
          </a:p>
        </p:txBody>
      </p:sp>
      <p:sp>
        <p:nvSpPr>
          <p:cNvPr id="455" name="Google Shape;455;p61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>
                <a:solidFill>
                  <a:schemeClr val="dk1"/>
                </a:solidFill>
              </a:rPr>
              <a:t>SLM has only been validated on 1B and 7B models with &lt;100B tokens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-GB">
                <a:solidFill>
                  <a:schemeClr val="dk1"/>
                </a:solidFill>
              </a:rPr>
              <a:t>Scalability to larger models and corpora remains an open question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GB">
                <a:solidFill>
                  <a:schemeClr val="accent1"/>
                </a:solidFill>
              </a:rPr>
              <a:t>SLM needs many steps like reference model training and scoring</a:t>
            </a:r>
            <a:endParaRPr>
              <a:solidFill>
                <a:schemeClr val="accent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n-GB">
                <a:solidFill>
                  <a:schemeClr val="accent1"/>
                </a:solidFill>
              </a:rPr>
              <a:t>Real training efficiency may not always improve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GB">
                <a:solidFill>
                  <a:schemeClr val="accent1"/>
                </a:solidFill>
              </a:rPr>
              <a:t>Instead of training a LM after scoring, why not just use the RM directly? </a:t>
            </a:r>
            <a:endParaRPr>
              <a:solidFill>
                <a:schemeClr val="accent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n-GB">
                <a:solidFill>
                  <a:schemeClr val="accent1"/>
                </a:solidFill>
              </a:rPr>
              <a:t>The RM is only used for scoring, but its performance is not shown in the result tables.</a:t>
            </a:r>
            <a:endParaRPr>
              <a:solidFill>
                <a:schemeClr val="accent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n-GB">
                <a:solidFill>
                  <a:schemeClr val="accent1"/>
                </a:solidFill>
              </a:rPr>
              <a:t>Including RM’s result  and analysis would help clarify whether SLM truly improves over it.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●"/>
            </a:pPr>
            <a:r>
              <a:rPr lang="en-GB">
                <a:solidFill>
                  <a:schemeClr val="accent1"/>
                </a:solidFill>
              </a:rPr>
              <a:t>SLM does not work for specific downstream tasks</a:t>
            </a:r>
            <a:endParaRPr>
              <a:solidFill>
                <a:schemeClr val="accent1"/>
              </a:solidFill>
            </a:endParaRPr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○"/>
            </a:pPr>
            <a:r>
              <a:rPr lang="en-GB">
                <a:solidFill>
                  <a:schemeClr val="accent1"/>
                </a:solidFill>
              </a:rPr>
              <a:t>Token selection is not directly based on downstream task performance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56" name="Google Shape;45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57" name="Google Shape;457;p61"/>
          <p:cNvSpPr txBox="1"/>
          <p:nvPr/>
        </p:nvSpPr>
        <p:spPr>
          <a:xfrm>
            <a:off x="-432050" y="467050"/>
            <a:ext cx="61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Tokenization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00" y="1631775"/>
            <a:ext cx="681990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</a:t>
            </a:r>
            <a:endParaRPr/>
          </a:p>
        </p:txBody>
      </p:sp>
      <p:sp>
        <p:nvSpPr>
          <p:cNvPr id="463" name="Google Shape;46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Brown, T. et al., Language Models are Few-shot Learners, NeurIPS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Training Compute-Optimal Large Language Models, NeurIPS 2022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Raffel, C. et al., Exploring the Limits of Transfer Learning with a Unified Text-to-Text Transformer, JMLR 2020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Penedo et al., The RefinedWeb Dataset for Falcon LLM: Outperforming Curated Corpora with Web Data, and Web Data Only, NeurIPS 2023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Mindermann et al., Prioritized Training on Points that are Learnable, Worth Learning, and Not Yet Learnt, ICML 2022</a:t>
            </a:r>
            <a:endParaRPr/>
          </a:p>
        </p:txBody>
      </p:sp>
      <p:sp>
        <p:nvSpPr>
          <p:cNvPr id="464" name="Google Shape;46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Appendix: What Tokens are Selected with SLM?</a:t>
            </a:r>
            <a:endParaRPr/>
          </a:p>
        </p:txBody>
      </p:sp>
      <p:sp>
        <p:nvSpPr>
          <p:cNvPr id="470" name="Google Shape;470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1" name="Google Shape;471;p63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Visualization of token selection during the training on OpenWebMath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accent1"/>
                </a:solidFill>
              </a:rPr>
              <a:t>Blue</a:t>
            </a:r>
            <a:r>
              <a:rPr lang="en-GB">
                <a:solidFill>
                  <a:schemeClr val="dk1"/>
                </a:solidFill>
              </a:rPr>
              <a:t> tokens are </a:t>
            </a:r>
            <a:r>
              <a:rPr lang="en-GB">
                <a:solidFill>
                  <a:schemeClr val="dk1"/>
                </a:solidFill>
              </a:rPr>
              <a:t>retained</a:t>
            </a:r>
            <a:r>
              <a:rPr lang="en-GB">
                <a:solidFill>
                  <a:schemeClr val="dk1"/>
                </a:solidFill>
              </a:rPr>
              <a:t> during actual pretraining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majority of tokens chosen by the SLM method are closely related to math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72" name="Google Shape;472;p63" title="Screenshot 2025-04-15 at 7.34.26 PM.png"/>
          <p:cNvPicPr preferRelativeResize="0"/>
          <p:nvPr/>
        </p:nvPicPr>
        <p:blipFill rotWithShape="1">
          <a:blip r:embed="rId3">
            <a:alphaModFix/>
          </a:blip>
          <a:srcRect b="42857" l="0" r="0" t="0"/>
          <a:stretch/>
        </p:blipFill>
        <p:spPr>
          <a:xfrm>
            <a:off x="1385575" y="1915350"/>
            <a:ext cx="6372826" cy="305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Causal Language Modeling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596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Given a language model M parameterized by θ, and a tokenized input sequence X = {x₁, x₂, ..., xₙ}, CLM aims to minimize the next-token prediction loss: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  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Causal Language Modeling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596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Given a language model M parameterized by θ, and a tokenized input sequence X = {x₁, x₂, ..., xₙ}, CLM aims to minimize the next-token prediction loss: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  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9100" y="2085275"/>
            <a:ext cx="4480400" cy="5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Causal Language Modeling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596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 Given a language model M parameterized by θ, and a tokenized input sequence X = {x₁, x₂, ..., xₙ}, CLM aims to minimize the next-token prediction loss: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This objective encourages the model to assign high likelihood to the (probably) correct next token, given the preceding context (left-to-right)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* Perplexity = exp(L)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00" y="1997925"/>
            <a:ext cx="4480400" cy="52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Large Language Models are trained on vast amount of corpus via </a:t>
            </a:r>
            <a:r>
              <a:rPr lang="en-GB" sz="1400"/>
              <a:t>casual language modeling</a:t>
            </a:r>
            <a:r>
              <a:rPr lang="en-GB" sz="1400"/>
              <a:t>, using up to b</a:t>
            </a:r>
            <a:r>
              <a:rPr lang="en-GB" sz="1400"/>
              <a:t>illions and trillions of tokens collected from the internet [1,2]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