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2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9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5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1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6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8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7012B-5DD6-43CB-BD81-655B55A2C453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E4AB-3FD7-460D-BDE3-C29E8A2B6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685660000">
            <a:extLst>
              <a:ext uri="{FF2B5EF4-FFF2-40B4-BE49-F238E27FC236}">
                <a16:creationId xmlns:a16="http://schemas.microsoft.com/office/drawing/2014/main" id="{09B9773F-4236-AC65-1F3D-15D009745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53" y="2632507"/>
            <a:ext cx="2447493" cy="244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B22198-089B-825C-4EC7-AE22BFD030A6}"/>
              </a:ext>
            </a:extLst>
          </p:cNvPr>
          <p:cNvSpPr txBox="1"/>
          <p:nvPr/>
        </p:nvSpPr>
        <p:spPr>
          <a:xfrm>
            <a:off x="1193799" y="767528"/>
            <a:ext cx="6756400" cy="177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문제해결 규칙 수집</a:t>
            </a:r>
            <a:endParaRPr lang="en-US" altLang="ko-K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</a:t>
            </a:r>
            <a:r>
              <a:rPr lang="ko-KR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현장문제 해결 규칙 </a:t>
            </a:r>
            <a:r>
              <a:rPr lang="en-US" altLang="ko-K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ko-KR" alt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E5993-8CF6-76EC-1BAD-BB7C46E9C6A5}"/>
              </a:ext>
            </a:extLst>
          </p:cNvPr>
          <p:cNvSpPr txBox="1"/>
          <p:nvPr/>
        </p:nvSpPr>
        <p:spPr>
          <a:xfrm>
            <a:off x="5560347" y="4320116"/>
            <a:ext cx="3307821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제출일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: 2023.04.10 (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월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marR="0" indent="0" algn="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과목명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산업인공지능 개론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담당교수 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600" kern="0" dirty="0" err="1">
                <a:solidFill>
                  <a:srgbClr val="000000"/>
                </a:solidFill>
                <a:latin typeface="+mn-ea"/>
              </a:rPr>
              <a:t>이건명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 교수님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학과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산업인공지능학 </a:t>
            </a:r>
          </a:p>
          <a:p>
            <a:pPr marL="0" marR="0" indent="0" algn="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학번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: 2023254003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r" fontAlgn="base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이름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n-ea"/>
              </a:rPr>
              <a:t>윤재호 </a:t>
            </a:r>
          </a:p>
        </p:txBody>
      </p:sp>
    </p:spTree>
    <p:extLst>
      <p:ext uri="{BB962C8B-B14F-4D97-AF65-F5344CB8AC3E}">
        <p14:creationId xmlns:p14="http://schemas.microsoft.com/office/powerpoint/2010/main" val="3475841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5" y="827569"/>
            <a:ext cx="2995760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3. </a:t>
            </a:r>
            <a:r>
              <a:rPr lang="ko-KR" altLang="en-US" sz="1600" b="1" dirty="0">
                <a:solidFill>
                  <a:schemeClr val="tx1"/>
                </a:solidFill>
              </a:rPr>
              <a:t>현장문제 해결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66466-ACBC-7B80-394E-41DD404DEC4E}"/>
              </a:ext>
            </a:extLst>
          </p:cNvPr>
          <p:cNvSpPr txBox="1"/>
          <p:nvPr/>
        </p:nvSpPr>
        <p:spPr>
          <a:xfrm>
            <a:off x="588590" y="1507514"/>
            <a:ext cx="8259077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16.  </a:t>
            </a:r>
            <a:r>
              <a:rPr lang="ko-KR" altLang="en-US" sz="1600" dirty="0"/>
              <a:t>거래명세표가 발행되면 영업관리팀에서 출고서류를 준비한다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거래명세표가 발행된다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영업관리팀에서 출고서류를 준비한다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EB66E-71A2-A69E-CED7-2D0AEFD43B0D}"/>
              </a:ext>
            </a:extLst>
          </p:cNvPr>
          <p:cNvSpPr txBox="1"/>
          <p:nvPr/>
        </p:nvSpPr>
        <p:spPr>
          <a:xfrm>
            <a:off x="588589" y="3014581"/>
            <a:ext cx="7818811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17.  </a:t>
            </a:r>
            <a:r>
              <a:rPr lang="ko-KR" altLang="en-US" sz="1600" dirty="0"/>
              <a:t>출고서류가 준비되면 품질팀에서 품질확인서를 발행한다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출고서류가 준비된다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품질팀에서 품질확인서를 발행한다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84FB9-2ED9-D15E-EBC1-A365101C5299}"/>
              </a:ext>
            </a:extLst>
          </p:cNvPr>
          <p:cNvSpPr txBox="1"/>
          <p:nvPr/>
        </p:nvSpPr>
        <p:spPr>
          <a:xfrm>
            <a:off x="588589" y="4521648"/>
            <a:ext cx="8462278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18.   </a:t>
            </a:r>
            <a:r>
              <a:rPr lang="ko-KR" altLang="en-US" sz="1600" dirty="0"/>
              <a:t>품질확인서가 발행되면 한국건설기술연구원에 품질확인서를 등록한다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품질확인서가 발행된다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한국건설기술원에 품질확인서를 등록한다</a:t>
            </a:r>
          </a:p>
        </p:txBody>
      </p:sp>
      <p:pic>
        <p:nvPicPr>
          <p:cNvPr id="2" name="_x685660000">
            <a:extLst>
              <a:ext uri="{FF2B5EF4-FFF2-40B4-BE49-F238E27FC236}">
                <a16:creationId xmlns:a16="http://schemas.microsoft.com/office/drawing/2014/main" id="{2860C746-00FC-5350-167F-2109C9823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5475FC-7801-BE90-ED89-23406A16C603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</p:spTree>
    <p:extLst>
      <p:ext uri="{BB962C8B-B14F-4D97-AF65-F5344CB8AC3E}">
        <p14:creationId xmlns:p14="http://schemas.microsoft.com/office/powerpoint/2010/main" val="392162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5" y="827569"/>
            <a:ext cx="2995760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3. </a:t>
            </a:r>
            <a:r>
              <a:rPr lang="ko-KR" altLang="en-US" sz="1600" b="1" dirty="0">
                <a:solidFill>
                  <a:schemeClr val="tx1"/>
                </a:solidFill>
              </a:rPr>
              <a:t>현장문제 해결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66466-ACBC-7B80-394E-41DD404DEC4E}"/>
              </a:ext>
            </a:extLst>
          </p:cNvPr>
          <p:cNvSpPr txBox="1"/>
          <p:nvPr/>
        </p:nvSpPr>
        <p:spPr>
          <a:xfrm>
            <a:off x="588590" y="1507514"/>
            <a:ext cx="8259077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19.  </a:t>
            </a:r>
            <a:r>
              <a:rPr lang="ko-KR" altLang="en-US" sz="1600" dirty="0"/>
              <a:t>품질확인서 등록을 확인하면 패널제품을 출하한다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품질확인서를 등록을 확인한다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패널 제품을 출하한다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EB66E-71A2-A69E-CED7-2D0AEFD43B0D}"/>
              </a:ext>
            </a:extLst>
          </p:cNvPr>
          <p:cNvSpPr txBox="1"/>
          <p:nvPr/>
        </p:nvSpPr>
        <p:spPr>
          <a:xfrm>
            <a:off x="588589" y="3014581"/>
            <a:ext cx="7818811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20.  </a:t>
            </a:r>
            <a:r>
              <a:rPr lang="ko-KR" altLang="en-US" sz="1600" dirty="0"/>
              <a:t>패널 제품이 출하되면 납품처에 입고 확인을 받는다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패널제품을 출하한다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납품처에 입고 확인을 받는다</a:t>
            </a:r>
          </a:p>
        </p:txBody>
      </p:sp>
      <p:pic>
        <p:nvPicPr>
          <p:cNvPr id="2" name="_x685660000">
            <a:extLst>
              <a:ext uri="{FF2B5EF4-FFF2-40B4-BE49-F238E27FC236}">
                <a16:creationId xmlns:a16="http://schemas.microsoft.com/office/drawing/2014/main" id="{1859CE6C-98AC-5F4D-B3A0-CD6A7ADB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899E4-CFA7-0AD0-A67B-2AAA58E7955A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41CB1-2244-79B7-D579-0F5C22BE218B}"/>
              </a:ext>
            </a:extLst>
          </p:cNvPr>
          <p:cNvSpPr txBox="1"/>
          <p:nvPr/>
        </p:nvSpPr>
        <p:spPr>
          <a:xfrm>
            <a:off x="588588" y="4521648"/>
            <a:ext cx="7818811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21.  </a:t>
            </a:r>
            <a:r>
              <a:rPr lang="ko-KR" altLang="en-US" sz="1600" dirty="0"/>
              <a:t>납품처의 확인을 받으면 세금계산서를 발행한다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 err="1"/>
              <a:t>납품처</a:t>
            </a:r>
            <a:r>
              <a:rPr lang="ko-KR" altLang="en-US" sz="1600" dirty="0"/>
              <a:t> 입고 확인된다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세금계산서를 발행한다</a:t>
            </a:r>
          </a:p>
        </p:txBody>
      </p:sp>
    </p:spTree>
    <p:extLst>
      <p:ext uri="{BB962C8B-B14F-4D97-AF65-F5344CB8AC3E}">
        <p14:creationId xmlns:p14="http://schemas.microsoft.com/office/powerpoint/2010/main" val="8379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7DFD01-2FBF-3334-B247-D1C67CDF3BFB}"/>
              </a:ext>
            </a:extLst>
          </p:cNvPr>
          <p:cNvSpPr txBox="1"/>
          <p:nvPr/>
        </p:nvSpPr>
        <p:spPr>
          <a:xfrm>
            <a:off x="2425700" y="1038541"/>
            <a:ext cx="429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목  차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CF79B-0B04-C4A7-76C5-7DE374D4ADBF}"/>
              </a:ext>
            </a:extLst>
          </p:cNvPr>
          <p:cNvSpPr txBox="1"/>
          <p:nvPr/>
        </p:nvSpPr>
        <p:spPr>
          <a:xfrm>
            <a:off x="1597093" y="2263942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1. </a:t>
            </a:r>
            <a:r>
              <a:rPr lang="ko-KR" altLang="en-US" sz="2400" dirty="0"/>
              <a:t>샌드위치 패널 생산 </a:t>
            </a:r>
            <a:r>
              <a:rPr lang="en-US" altLang="ko-KR" sz="2400" dirty="0"/>
              <a:t>Process </a:t>
            </a:r>
            <a:r>
              <a:rPr lang="ko-KR" altLang="en-US" sz="2400" dirty="0"/>
              <a:t>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4D444-D545-3743-E460-2766FC42DAAC}"/>
              </a:ext>
            </a:extLst>
          </p:cNvPr>
          <p:cNvSpPr txBox="1"/>
          <p:nvPr/>
        </p:nvSpPr>
        <p:spPr>
          <a:xfrm>
            <a:off x="1261533" y="3164367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                  2. </a:t>
            </a:r>
            <a:r>
              <a:rPr lang="ko-KR" altLang="en-US" sz="2400" dirty="0"/>
              <a:t>현장문제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00B7A-72EC-907D-B8D1-52B94932F432}"/>
              </a:ext>
            </a:extLst>
          </p:cNvPr>
          <p:cNvSpPr txBox="1"/>
          <p:nvPr/>
        </p:nvSpPr>
        <p:spPr>
          <a:xfrm>
            <a:off x="1261533" y="4073392"/>
            <a:ext cx="675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                   3. </a:t>
            </a:r>
            <a:r>
              <a:rPr lang="ko-KR" altLang="en-US" sz="2400" dirty="0"/>
              <a:t>현장문제 해결 규칙 </a:t>
            </a:r>
          </a:p>
        </p:txBody>
      </p:sp>
      <p:pic>
        <p:nvPicPr>
          <p:cNvPr id="8" name="_x685660000">
            <a:extLst>
              <a:ext uri="{FF2B5EF4-FFF2-40B4-BE49-F238E27FC236}">
                <a16:creationId xmlns:a16="http://schemas.microsoft.com/office/drawing/2014/main" id="{6A515EF7-ADC2-AB83-43C7-4D58F005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A4255-FC2C-1E07-D6E5-9615D861E8C9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</p:spTree>
    <p:extLst>
      <p:ext uri="{BB962C8B-B14F-4D97-AF65-F5344CB8AC3E}">
        <p14:creationId xmlns:p14="http://schemas.microsoft.com/office/powerpoint/2010/main" val="391981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4" y="827569"/>
            <a:ext cx="3483875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1. </a:t>
            </a:r>
            <a:r>
              <a:rPr lang="ko-KR" altLang="en-US" sz="1600" b="1" dirty="0">
                <a:solidFill>
                  <a:schemeClr val="tx1"/>
                </a:solidFill>
              </a:rPr>
              <a:t>샌드위치 패널 생산 </a:t>
            </a:r>
            <a:r>
              <a:rPr lang="en-US" altLang="ko-KR" sz="1600" b="1" dirty="0">
                <a:solidFill>
                  <a:schemeClr val="tx1"/>
                </a:solidFill>
              </a:rPr>
              <a:t>Process </a:t>
            </a:r>
            <a:r>
              <a:rPr lang="ko-KR" altLang="en-US" sz="1600" b="1" dirty="0">
                <a:solidFill>
                  <a:schemeClr val="tx1"/>
                </a:solidFill>
              </a:rPr>
              <a:t>요약</a:t>
            </a:r>
          </a:p>
        </p:txBody>
      </p:sp>
      <p:pic>
        <p:nvPicPr>
          <p:cNvPr id="1030" name="_x685660000">
            <a:extLst>
              <a:ext uri="{FF2B5EF4-FFF2-40B4-BE49-F238E27FC236}">
                <a16:creationId xmlns:a16="http://schemas.microsoft.com/office/drawing/2014/main" id="{E2319274-BCC8-756F-872E-7540CA46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36C1B0-8703-54A3-B744-D80CBABA16CF}"/>
              </a:ext>
            </a:extLst>
          </p:cNvPr>
          <p:cNvGrpSpPr/>
          <p:nvPr/>
        </p:nvGrpSpPr>
        <p:grpSpPr>
          <a:xfrm>
            <a:off x="535052" y="1478881"/>
            <a:ext cx="8073895" cy="4777364"/>
            <a:chOff x="357041" y="1411768"/>
            <a:chExt cx="8312698" cy="5149495"/>
          </a:xfrm>
        </p:grpSpPr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2D07FB97-1876-773F-4F97-F9823C68A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041" y="1411768"/>
              <a:ext cx="2817755" cy="202012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7C873A1-C40A-7294-E14D-9C07E827A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4474" y="3921139"/>
              <a:ext cx="2365075" cy="223068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CE298BD-AFD9-F054-BB6B-AA5CD1AFE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4597" y="1411768"/>
              <a:ext cx="2475142" cy="197845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B1D18C7-52A4-F9A3-ABE5-465C39E8A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54474" y="1413627"/>
              <a:ext cx="2468912" cy="19784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B268384-0A5C-905B-D93C-0592A0C3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6925" y="3921139"/>
              <a:ext cx="2730204" cy="2212165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3C59A16-C93E-4D8B-2F63-87F6ABBFE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94597" y="3943997"/>
              <a:ext cx="2475142" cy="1971950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2C3B838-FC22-0DF8-2750-A5F31C603954}"/>
                </a:ext>
              </a:extLst>
            </p:cNvPr>
            <p:cNvSpPr/>
            <p:nvPr/>
          </p:nvSpPr>
          <p:spPr>
            <a:xfrm>
              <a:off x="731543" y="3479498"/>
              <a:ext cx="1981200" cy="303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강판 준비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5307ED-1284-9830-8775-781BF57BA75D}"/>
                </a:ext>
              </a:extLst>
            </p:cNvPr>
            <p:cNvSpPr/>
            <p:nvPr/>
          </p:nvSpPr>
          <p:spPr>
            <a:xfrm>
              <a:off x="3650574" y="3479498"/>
              <a:ext cx="1981200" cy="303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심재 준비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4E72CB-51E7-C837-529F-AB26226DC0CE}"/>
                </a:ext>
              </a:extLst>
            </p:cNvPr>
            <p:cNvSpPr/>
            <p:nvPr/>
          </p:nvSpPr>
          <p:spPr>
            <a:xfrm>
              <a:off x="6518805" y="3479498"/>
              <a:ext cx="1981200" cy="303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파형 성형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5680EAE-E595-D036-0164-747BAB5369A0}"/>
                </a:ext>
              </a:extLst>
            </p:cNvPr>
            <p:cNvSpPr/>
            <p:nvPr/>
          </p:nvSpPr>
          <p:spPr>
            <a:xfrm>
              <a:off x="707653" y="6257840"/>
              <a:ext cx="1981200" cy="303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강판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+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심재 부착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AE28F8-C18B-875A-F24E-07F29A0EE98B}"/>
                </a:ext>
              </a:extLst>
            </p:cNvPr>
            <p:cNvSpPr/>
            <p:nvPr/>
          </p:nvSpPr>
          <p:spPr>
            <a:xfrm>
              <a:off x="3626684" y="6257840"/>
              <a:ext cx="1981200" cy="303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샌드위치 패널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FC8A65-8221-C212-17FB-CD9B90957143}"/>
                </a:ext>
              </a:extLst>
            </p:cNvPr>
            <p:cNvSpPr/>
            <p:nvPr/>
          </p:nvSpPr>
          <p:spPr>
            <a:xfrm>
              <a:off x="6494915" y="6257840"/>
              <a:ext cx="1981200" cy="303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시공</a:t>
              </a:r>
            </a:p>
          </p:txBody>
        </p:sp>
        <p:sp>
          <p:nvSpPr>
            <p:cNvPr id="1026" name="화살표: 오른쪽 1025">
              <a:extLst>
                <a:ext uri="{FF2B5EF4-FFF2-40B4-BE49-F238E27FC236}">
                  <a16:creationId xmlns:a16="http://schemas.microsoft.com/office/drawing/2014/main" id="{67C12938-57DC-3092-4F7B-8D19BA362C12}"/>
                </a:ext>
              </a:extLst>
            </p:cNvPr>
            <p:cNvSpPr/>
            <p:nvPr/>
          </p:nvSpPr>
          <p:spPr>
            <a:xfrm>
              <a:off x="3246869" y="1973612"/>
              <a:ext cx="143999" cy="1007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27" name="화살표: 오른쪽 1026">
              <a:extLst>
                <a:ext uri="{FF2B5EF4-FFF2-40B4-BE49-F238E27FC236}">
                  <a16:creationId xmlns:a16="http://schemas.microsoft.com/office/drawing/2014/main" id="{E457C341-7F63-F05A-5CFF-B22EEF4CA271}"/>
                </a:ext>
              </a:extLst>
            </p:cNvPr>
            <p:cNvSpPr/>
            <p:nvPr/>
          </p:nvSpPr>
          <p:spPr>
            <a:xfrm>
              <a:off x="5986992" y="1897230"/>
              <a:ext cx="143999" cy="1007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28" name="화살표: 오른쪽 1027">
              <a:extLst>
                <a:ext uri="{FF2B5EF4-FFF2-40B4-BE49-F238E27FC236}">
                  <a16:creationId xmlns:a16="http://schemas.microsoft.com/office/drawing/2014/main" id="{56024D26-E1BE-495B-B220-11CE607E3B05}"/>
                </a:ext>
              </a:extLst>
            </p:cNvPr>
            <p:cNvSpPr/>
            <p:nvPr/>
          </p:nvSpPr>
          <p:spPr>
            <a:xfrm>
              <a:off x="3208802" y="4523454"/>
              <a:ext cx="143999" cy="1007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29" name="화살표: 오른쪽 1028">
              <a:extLst>
                <a:ext uri="{FF2B5EF4-FFF2-40B4-BE49-F238E27FC236}">
                  <a16:creationId xmlns:a16="http://schemas.microsoft.com/office/drawing/2014/main" id="{373957F3-B64D-90A4-46B7-56D756633052}"/>
                </a:ext>
              </a:extLst>
            </p:cNvPr>
            <p:cNvSpPr/>
            <p:nvPr/>
          </p:nvSpPr>
          <p:spPr>
            <a:xfrm>
              <a:off x="5986991" y="4523453"/>
              <a:ext cx="143999" cy="10075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71CBCCB9-C989-AFE7-F56B-B5C4C4E406C6}"/>
                </a:ext>
              </a:extLst>
            </p:cNvPr>
            <p:cNvSpPr/>
            <p:nvPr/>
          </p:nvSpPr>
          <p:spPr>
            <a:xfrm>
              <a:off x="897622" y="2738356"/>
              <a:ext cx="494951" cy="228675"/>
            </a:xfrm>
            <a:prstGeom prst="downArrow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DE1F93-9E75-CB69-7A68-0D6E8A0AC89D}"/>
                </a:ext>
              </a:extLst>
            </p:cNvPr>
            <p:cNvSpPr/>
            <p:nvPr/>
          </p:nvSpPr>
          <p:spPr>
            <a:xfrm>
              <a:off x="844974" y="2521615"/>
              <a:ext cx="635949" cy="22867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강판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(Coil)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53CB4E11-F8D7-4171-D0AB-1C3E222A5397}"/>
                </a:ext>
              </a:extLst>
            </p:cNvPr>
            <p:cNvSpPr/>
            <p:nvPr/>
          </p:nvSpPr>
          <p:spPr>
            <a:xfrm>
              <a:off x="5231728" y="1803533"/>
              <a:ext cx="494951" cy="228675"/>
            </a:xfrm>
            <a:prstGeom prst="downArrow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EFFFA20-BB1D-9676-F5CE-01E79E6EEFFC}"/>
                </a:ext>
              </a:extLst>
            </p:cNvPr>
            <p:cNvSpPr/>
            <p:nvPr/>
          </p:nvSpPr>
          <p:spPr>
            <a:xfrm>
              <a:off x="4756558" y="1574858"/>
              <a:ext cx="850859" cy="22867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심재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600" b="1" dirty="0" err="1">
                  <a:solidFill>
                    <a:schemeClr val="tx1"/>
                  </a:solidFill>
                </a:rPr>
                <a:t>그라스울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)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763E46D4-67CF-E6A5-183F-AAD7E8928877}"/>
                </a:ext>
              </a:extLst>
            </p:cNvPr>
            <p:cNvSpPr/>
            <p:nvPr/>
          </p:nvSpPr>
          <p:spPr>
            <a:xfrm>
              <a:off x="7658606" y="2172321"/>
              <a:ext cx="494951" cy="228675"/>
            </a:xfrm>
            <a:prstGeom prst="downArrow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EFCC26-9C6E-1A12-F4B7-4344F07FBCB2}"/>
                </a:ext>
              </a:extLst>
            </p:cNvPr>
            <p:cNvSpPr/>
            <p:nvPr/>
          </p:nvSpPr>
          <p:spPr>
            <a:xfrm>
              <a:off x="7784318" y="1968385"/>
              <a:ext cx="768242" cy="22867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tx1"/>
                  </a:solidFill>
                </a:rPr>
                <a:t>파형 골 </a:t>
              </a:r>
              <a:r>
                <a:rPr lang="ko-KR" altLang="en-US" sz="600" b="1" dirty="0" err="1">
                  <a:solidFill>
                    <a:schemeClr val="tx1"/>
                  </a:solidFill>
                </a:rPr>
                <a:t>게이터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2EF72A-2644-30A2-E5EC-94A32E67F295}"/>
                </a:ext>
              </a:extLst>
            </p:cNvPr>
            <p:cNvSpPr/>
            <p:nvPr/>
          </p:nvSpPr>
          <p:spPr>
            <a:xfrm>
              <a:off x="2220029" y="5822363"/>
              <a:ext cx="651031" cy="22867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>
                  <a:solidFill>
                    <a:schemeClr val="tx1"/>
                  </a:solidFill>
                </a:rPr>
                <a:t>부착 로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FD6D12A1-1AA0-B0DD-8C19-A2989B88378D}"/>
                </a:ext>
              </a:extLst>
            </p:cNvPr>
            <p:cNvSpPr/>
            <p:nvPr/>
          </p:nvSpPr>
          <p:spPr>
            <a:xfrm rot="9176260">
              <a:off x="1976137" y="5664820"/>
              <a:ext cx="494951" cy="228675"/>
            </a:xfrm>
            <a:prstGeom prst="downArrow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5FFA53-B962-2915-847F-188C6E580BDF}"/>
                </a:ext>
              </a:extLst>
            </p:cNvPr>
            <p:cNvSpPr/>
            <p:nvPr/>
          </p:nvSpPr>
          <p:spPr>
            <a:xfrm>
              <a:off x="3318868" y="4201954"/>
              <a:ext cx="442783" cy="22867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>
                  <a:solidFill>
                    <a:schemeClr val="tx1"/>
                  </a:solidFill>
                </a:rPr>
                <a:t>파형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13F4876E-1494-5583-94A1-4C44C3F1D845}"/>
                </a:ext>
              </a:extLst>
            </p:cNvPr>
            <p:cNvSpPr/>
            <p:nvPr/>
          </p:nvSpPr>
          <p:spPr>
            <a:xfrm rot="20227706">
              <a:off x="3452671" y="4389395"/>
              <a:ext cx="494951" cy="228675"/>
            </a:xfrm>
            <a:prstGeom prst="downArrow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4D2A2434-1C3D-4899-C604-0C5BAEA0D323}"/>
                </a:ext>
              </a:extLst>
            </p:cNvPr>
            <p:cNvSpPr/>
            <p:nvPr/>
          </p:nvSpPr>
          <p:spPr>
            <a:xfrm rot="18182915">
              <a:off x="1272498" y="2573872"/>
              <a:ext cx="494951" cy="228675"/>
            </a:xfrm>
            <a:prstGeom prst="downArrow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0652C0-3AB4-B81F-1944-3BA5ACF2D984}"/>
                </a:ext>
              </a:extLst>
            </p:cNvPr>
            <p:cNvSpPr/>
            <p:nvPr/>
          </p:nvSpPr>
          <p:spPr>
            <a:xfrm>
              <a:off x="6494915" y="4108017"/>
              <a:ext cx="866443" cy="22867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>
                  <a:solidFill>
                    <a:schemeClr val="tx1"/>
                  </a:solidFill>
                </a:rPr>
                <a:t>샌드위치 패널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C132AC4-BCAC-566B-F14E-411FC1E91D1D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</p:spTree>
    <p:extLst>
      <p:ext uri="{BB962C8B-B14F-4D97-AF65-F5344CB8AC3E}">
        <p14:creationId xmlns:p14="http://schemas.microsoft.com/office/powerpoint/2010/main" val="40663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5" y="827569"/>
            <a:ext cx="2995760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2. </a:t>
            </a:r>
            <a:r>
              <a:rPr lang="ko-KR" altLang="en-US" sz="1600" b="1" dirty="0">
                <a:solidFill>
                  <a:schemeClr val="tx1"/>
                </a:solidFill>
              </a:rPr>
              <a:t>현장문제</a:t>
            </a:r>
          </a:p>
        </p:txBody>
      </p:sp>
      <p:pic>
        <p:nvPicPr>
          <p:cNvPr id="2" name="_x685660000">
            <a:extLst>
              <a:ext uri="{FF2B5EF4-FFF2-40B4-BE49-F238E27FC236}">
                <a16:creationId xmlns:a16="http://schemas.microsoft.com/office/drawing/2014/main" id="{867CF598-79E5-35E3-0940-900EA63C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39E30-8E1A-7B87-964D-B234E95728B7}"/>
              </a:ext>
            </a:extLst>
          </p:cNvPr>
          <p:cNvSpPr txBox="1"/>
          <p:nvPr/>
        </p:nvSpPr>
        <p:spPr>
          <a:xfrm>
            <a:off x="452581" y="1484629"/>
            <a:ext cx="568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solidFill>
                  <a:srgbClr val="FF0000"/>
                </a:solidFill>
              </a:rPr>
              <a:t>제품 생산 시스템 </a:t>
            </a:r>
            <a:r>
              <a:rPr lang="en-US" altLang="ko-KR" sz="2400" b="1" dirty="0">
                <a:solidFill>
                  <a:srgbClr val="FF0000"/>
                </a:solidFill>
              </a:rPr>
              <a:t>Process </a:t>
            </a:r>
            <a:r>
              <a:rPr lang="ko-KR" altLang="en-US" sz="2400" b="1" dirty="0">
                <a:solidFill>
                  <a:srgbClr val="FF0000"/>
                </a:solidFill>
              </a:rPr>
              <a:t>구축 미흡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7FF606-7AB0-4DD4-968B-CD08C4CC38F8}"/>
              </a:ext>
            </a:extLst>
          </p:cNvPr>
          <p:cNvSpPr/>
          <p:nvPr/>
        </p:nvSpPr>
        <p:spPr>
          <a:xfrm>
            <a:off x="723899" y="2187162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수주접수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0691A-AE0C-4BED-CB05-F4C3BD0FF79E}"/>
              </a:ext>
            </a:extLst>
          </p:cNvPr>
          <p:cNvSpPr/>
          <p:nvPr/>
        </p:nvSpPr>
        <p:spPr>
          <a:xfrm>
            <a:off x="717726" y="3242862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생산계획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26842-0C15-A5A4-7AF9-ED86F6A6D212}"/>
              </a:ext>
            </a:extLst>
          </p:cNvPr>
          <p:cNvSpPr/>
          <p:nvPr/>
        </p:nvSpPr>
        <p:spPr>
          <a:xfrm>
            <a:off x="723899" y="4316963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자재발주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D27F2B-09AC-1482-1E8E-E78E10A659B9}"/>
              </a:ext>
            </a:extLst>
          </p:cNvPr>
          <p:cNvSpPr/>
          <p:nvPr/>
        </p:nvSpPr>
        <p:spPr>
          <a:xfrm>
            <a:off x="723899" y="5437637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입고검사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16C51-C7A2-8E9F-2D59-5E1CBAE84857}"/>
              </a:ext>
            </a:extLst>
          </p:cNvPr>
          <p:cNvSpPr/>
          <p:nvPr/>
        </p:nvSpPr>
        <p:spPr>
          <a:xfrm>
            <a:off x="3564466" y="2187162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생산준비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F382F-2994-900D-9094-F3F227A0A4C8}"/>
              </a:ext>
            </a:extLst>
          </p:cNvPr>
          <p:cNvSpPr/>
          <p:nvPr/>
        </p:nvSpPr>
        <p:spPr>
          <a:xfrm>
            <a:off x="3564466" y="3248404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패널생산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7C6710-2A7C-3DD2-3B08-2894ADBFD98E}"/>
              </a:ext>
            </a:extLst>
          </p:cNvPr>
          <p:cNvSpPr/>
          <p:nvPr/>
        </p:nvSpPr>
        <p:spPr>
          <a:xfrm>
            <a:off x="3564466" y="4316963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공정검사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326574-4EF5-DC3B-2282-884EE8712E3D}"/>
              </a:ext>
            </a:extLst>
          </p:cNvPr>
          <p:cNvSpPr/>
          <p:nvPr/>
        </p:nvSpPr>
        <p:spPr>
          <a:xfrm>
            <a:off x="3564466" y="5437637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제품검사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A04D1D-7714-C777-EDDB-1F7C1E7CED9B}"/>
              </a:ext>
            </a:extLst>
          </p:cNvPr>
          <p:cNvSpPr/>
          <p:nvPr/>
        </p:nvSpPr>
        <p:spPr>
          <a:xfrm>
            <a:off x="6485465" y="2183092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출하성적서</a:t>
            </a: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3986841F-8247-0DB9-2D7C-CAB15D83D9B4}"/>
              </a:ext>
            </a:extLst>
          </p:cNvPr>
          <p:cNvSpPr/>
          <p:nvPr/>
        </p:nvSpPr>
        <p:spPr>
          <a:xfrm>
            <a:off x="6482512" y="3250623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출고배차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C002FFE4-4562-10B1-D633-107E4AED7FF8}"/>
              </a:ext>
            </a:extLst>
          </p:cNvPr>
          <p:cNvSpPr/>
          <p:nvPr/>
        </p:nvSpPr>
        <p:spPr>
          <a:xfrm>
            <a:off x="6485466" y="4316963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출고서류발행</a:t>
            </a: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7C38884D-C7E7-4EE3-971C-05642AA52A33}"/>
              </a:ext>
            </a:extLst>
          </p:cNvPr>
          <p:cNvSpPr/>
          <p:nvPr/>
        </p:nvSpPr>
        <p:spPr>
          <a:xfrm>
            <a:off x="6482512" y="5433567"/>
            <a:ext cx="2015067" cy="764036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납품</a:t>
            </a:r>
          </a:p>
        </p:txBody>
      </p:sp>
      <p:sp>
        <p:nvSpPr>
          <p:cNvPr id="1032" name="화살표: 아래쪽 1031">
            <a:extLst>
              <a:ext uri="{FF2B5EF4-FFF2-40B4-BE49-F238E27FC236}">
                <a16:creationId xmlns:a16="http://schemas.microsoft.com/office/drawing/2014/main" id="{7A33246F-E5E9-DC5C-BBE6-8E24CCECF564}"/>
              </a:ext>
            </a:extLst>
          </p:cNvPr>
          <p:cNvSpPr/>
          <p:nvPr/>
        </p:nvSpPr>
        <p:spPr>
          <a:xfrm>
            <a:off x="1138768" y="3015580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1033" name="화살표: 아래쪽 1032">
            <a:extLst>
              <a:ext uri="{FF2B5EF4-FFF2-40B4-BE49-F238E27FC236}">
                <a16:creationId xmlns:a16="http://schemas.microsoft.com/office/drawing/2014/main" id="{6164C98E-5E2D-FFB0-99A1-5B218F6D6ADD}"/>
              </a:ext>
            </a:extLst>
          </p:cNvPr>
          <p:cNvSpPr/>
          <p:nvPr/>
        </p:nvSpPr>
        <p:spPr>
          <a:xfrm>
            <a:off x="1141719" y="4097584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1034" name="화살표: 아래쪽 1033">
            <a:extLst>
              <a:ext uri="{FF2B5EF4-FFF2-40B4-BE49-F238E27FC236}">
                <a16:creationId xmlns:a16="http://schemas.microsoft.com/office/drawing/2014/main" id="{D054842F-55A9-B998-8445-B79024BD510F}"/>
              </a:ext>
            </a:extLst>
          </p:cNvPr>
          <p:cNvSpPr/>
          <p:nvPr/>
        </p:nvSpPr>
        <p:spPr>
          <a:xfrm>
            <a:off x="1141719" y="5171685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1037" name="화살표: 아래쪽 1036">
            <a:extLst>
              <a:ext uri="{FF2B5EF4-FFF2-40B4-BE49-F238E27FC236}">
                <a16:creationId xmlns:a16="http://schemas.microsoft.com/office/drawing/2014/main" id="{061BCD45-A3F9-9CA4-1E79-BF4EF2E977AF}"/>
              </a:ext>
            </a:extLst>
          </p:cNvPr>
          <p:cNvSpPr/>
          <p:nvPr/>
        </p:nvSpPr>
        <p:spPr>
          <a:xfrm>
            <a:off x="3992033" y="3015580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1038" name="화살표: 아래쪽 1037">
            <a:extLst>
              <a:ext uri="{FF2B5EF4-FFF2-40B4-BE49-F238E27FC236}">
                <a16:creationId xmlns:a16="http://schemas.microsoft.com/office/drawing/2014/main" id="{4C3EEAC7-A24A-168D-A005-F3F4DD3B307D}"/>
              </a:ext>
            </a:extLst>
          </p:cNvPr>
          <p:cNvSpPr/>
          <p:nvPr/>
        </p:nvSpPr>
        <p:spPr>
          <a:xfrm>
            <a:off x="3979334" y="4112821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1039" name="화살표: 아래쪽 1038">
            <a:extLst>
              <a:ext uri="{FF2B5EF4-FFF2-40B4-BE49-F238E27FC236}">
                <a16:creationId xmlns:a16="http://schemas.microsoft.com/office/drawing/2014/main" id="{85BE81A1-4178-8625-A173-E984C059B5D4}"/>
              </a:ext>
            </a:extLst>
          </p:cNvPr>
          <p:cNvSpPr/>
          <p:nvPr/>
        </p:nvSpPr>
        <p:spPr>
          <a:xfrm>
            <a:off x="3979334" y="5187586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1042" name="화살표: 아래쪽 1041">
            <a:extLst>
              <a:ext uri="{FF2B5EF4-FFF2-40B4-BE49-F238E27FC236}">
                <a16:creationId xmlns:a16="http://schemas.microsoft.com/office/drawing/2014/main" id="{E53740CD-AD9D-F600-83B2-0C7A22EAB369}"/>
              </a:ext>
            </a:extLst>
          </p:cNvPr>
          <p:cNvSpPr/>
          <p:nvPr/>
        </p:nvSpPr>
        <p:spPr>
          <a:xfrm>
            <a:off x="6925732" y="3015581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1043" name="화살표: 아래쪽 1042">
            <a:extLst>
              <a:ext uri="{FF2B5EF4-FFF2-40B4-BE49-F238E27FC236}">
                <a16:creationId xmlns:a16="http://schemas.microsoft.com/office/drawing/2014/main" id="{8651833A-567F-E280-CE8F-97637558AD96}"/>
              </a:ext>
            </a:extLst>
          </p:cNvPr>
          <p:cNvSpPr/>
          <p:nvPr/>
        </p:nvSpPr>
        <p:spPr>
          <a:xfrm>
            <a:off x="6925732" y="4097583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1044" name="화살표: 아래쪽 1043">
            <a:extLst>
              <a:ext uri="{FF2B5EF4-FFF2-40B4-BE49-F238E27FC236}">
                <a16:creationId xmlns:a16="http://schemas.microsoft.com/office/drawing/2014/main" id="{A930AC98-267E-2E62-405B-1871F161D7C4}"/>
              </a:ext>
            </a:extLst>
          </p:cNvPr>
          <p:cNvSpPr/>
          <p:nvPr/>
        </p:nvSpPr>
        <p:spPr>
          <a:xfrm>
            <a:off x="6951130" y="5171685"/>
            <a:ext cx="1134534" cy="158233"/>
          </a:xfrm>
          <a:prstGeom prst="downArrow">
            <a:avLst/>
          </a:prstGeom>
          <a:solidFill>
            <a:srgbClr val="0000FF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cxnSp>
        <p:nvCxnSpPr>
          <p:cNvPr id="1046" name="연결선: 꺾임 1045">
            <a:extLst>
              <a:ext uri="{FF2B5EF4-FFF2-40B4-BE49-F238E27FC236}">
                <a16:creationId xmlns:a16="http://schemas.microsoft.com/office/drawing/2014/main" id="{B0900C7F-587D-F974-64AF-552F06A3E287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2738966" y="2569180"/>
            <a:ext cx="825500" cy="3250475"/>
          </a:xfrm>
          <a:prstGeom prst="bentConnector3">
            <a:avLst>
              <a:gd name="adj1" fmla="val 50000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꺾임 1046">
            <a:extLst>
              <a:ext uri="{FF2B5EF4-FFF2-40B4-BE49-F238E27FC236}">
                <a16:creationId xmlns:a16="http://schemas.microsoft.com/office/drawing/2014/main" id="{BD7D5D96-30EA-E73B-984E-2E397324202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5579533" y="2565110"/>
            <a:ext cx="905932" cy="3254545"/>
          </a:xfrm>
          <a:prstGeom prst="bentConnector3">
            <a:avLst>
              <a:gd name="adj1" fmla="val 50000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FAAF98-1B62-2150-4EB1-14913A27AD33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</p:spTree>
    <p:extLst>
      <p:ext uri="{BB962C8B-B14F-4D97-AF65-F5344CB8AC3E}">
        <p14:creationId xmlns:p14="http://schemas.microsoft.com/office/powerpoint/2010/main" val="125627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5" y="827569"/>
            <a:ext cx="2995760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3. </a:t>
            </a:r>
            <a:r>
              <a:rPr lang="ko-KR" altLang="en-US" sz="1600" b="1" dirty="0">
                <a:solidFill>
                  <a:schemeClr val="tx1"/>
                </a:solidFill>
              </a:rPr>
              <a:t>현장문제 해결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66466-ACBC-7B80-394E-41DD404DEC4E}"/>
              </a:ext>
            </a:extLst>
          </p:cNvPr>
          <p:cNvSpPr txBox="1"/>
          <p:nvPr/>
        </p:nvSpPr>
        <p:spPr>
          <a:xfrm>
            <a:off x="588590" y="1507514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/>
              <a:t>영업팀에서 수주를 접수하면 수주등록을 한다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영업팀에서 수주 접수한다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수주등록을 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EB66E-71A2-A69E-CED7-2D0AEFD43B0D}"/>
              </a:ext>
            </a:extLst>
          </p:cNvPr>
          <p:cNvSpPr txBox="1"/>
          <p:nvPr/>
        </p:nvSpPr>
        <p:spPr>
          <a:xfrm>
            <a:off x="588589" y="3014581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2.  </a:t>
            </a:r>
            <a:r>
              <a:rPr lang="ko-KR" altLang="en-US" sz="1600" dirty="0"/>
              <a:t>수주등록을 하면 생산팀에서 생산계획을 수립을 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수주 등록을 확인한다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생산팀에서 생산계획을 수립한다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84FB9-2ED9-D15E-EBC1-A365101C5299}"/>
              </a:ext>
            </a:extLst>
          </p:cNvPr>
          <p:cNvSpPr txBox="1"/>
          <p:nvPr/>
        </p:nvSpPr>
        <p:spPr>
          <a:xfrm>
            <a:off x="588589" y="4521648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3.  </a:t>
            </a:r>
            <a:r>
              <a:rPr lang="ko-KR" altLang="en-US" sz="1600" dirty="0"/>
              <a:t>생산계획이 수립되면 자재팀에서 자재 발주를 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생산계획 확인한다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자재팀에서 자재 발주를 한다</a:t>
            </a:r>
          </a:p>
        </p:txBody>
      </p:sp>
      <p:pic>
        <p:nvPicPr>
          <p:cNvPr id="2" name="_x685660000">
            <a:extLst>
              <a:ext uri="{FF2B5EF4-FFF2-40B4-BE49-F238E27FC236}">
                <a16:creationId xmlns:a16="http://schemas.microsoft.com/office/drawing/2014/main" id="{343A1E39-4F42-6407-3A8B-844F0D0A7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9CABAD-3CC8-9103-6D5C-1CB8226E9945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</p:spTree>
    <p:extLst>
      <p:ext uri="{BB962C8B-B14F-4D97-AF65-F5344CB8AC3E}">
        <p14:creationId xmlns:p14="http://schemas.microsoft.com/office/powerpoint/2010/main" val="90114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5" y="827569"/>
            <a:ext cx="2995760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3. </a:t>
            </a:r>
            <a:r>
              <a:rPr lang="ko-KR" altLang="en-US" sz="1600" b="1" dirty="0">
                <a:solidFill>
                  <a:schemeClr val="tx1"/>
                </a:solidFill>
              </a:rPr>
              <a:t>현장문제 해결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66466-ACBC-7B80-394E-41DD404DEC4E}"/>
              </a:ext>
            </a:extLst>
          </p:cNvPr>
          <p:cNvSpPr txBox="1"/>
          <p:nvPr/>
        </p:nvSpPr>
        <p:spPr>
          <a:xfrm>
            <a:off x="588590" y="1507514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4.  </a:t>
            </a:r>
            <a:r>
              <a:rPr lang="ko-KR" altLang="en-US" sz="1600" dirty="0"/>
              <a:t>자재팀에서 자재발주를 하면 외주 자재가 입고된다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자재팀에서 자재를 발주한다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외주 자재가 입고된다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EB66E-71A2-A69E-CED7-2D0AEFD43B0D}"/>
              </a:ext>
            </a:extLst>
          </p:cNvPr>
          <p:cNvSpPr txBox="1"/>
          <p:nvPr/>
        </p:nvSpPr>
        <p:spPr>
          <a:xfrm>
            <a:off x="588589" y="3014581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5.  </a:t>
            </a:r>
            <a:r>
              <a:rPr lang="ko-KR" altLang="en-US" sz="1600" dirty="0"/>
              <a:t>외주 자재가 입고되면 품질팀에서 입고검사를 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외주 자재가 입고된다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품질팀에서 입고검사를 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84FB9-2ED9-D15E-EBC1-A365101C5299}"/>
              </a:ext>
            </a:extLst>
          </p:cNvPr>
          <p:cNvSpPr txBox="1"/>
          <p:nvPr/>
        </p:nvSpPr>
        <p:spPr>
          <a:xfrm>
            <a:off x="588589" y="4521648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6.  </a:t>
            </a:r>
            <a:r>
              <a:rPr lang="ko-KR" altLang="en-US" sz="1600" dirty="0"/>
              <a:t>입고검사가 합격이면 자재입고 등록을 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입고검사가 합격이다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자재입고 등록을 한다</a:t>
            </a:r>
          </a:p>
        </p:txBody>
      </p:sp>
      <p:pic>
        <p:nvPicPr>
          <p:cNvPr id="2" name="_x685660000">
            <a:extLst>
              <a:ext uri="{FF2B5EF4-FFF2-40B4-BE49-F238E27FC236}">
                <a16:creationId xmlns:a16="http://schemas.microsoft.com/office/drawing/2014/main" id="{0294916E-156F-AB3A-651F-DD8A87AE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E49CC0-7D80-D7B0-F5ED-5316D0CD876B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</p:spTree>
    <p:extLst>
      <p:ext uri="{BB962C8B-B14F-4D97-AF65-F5344CB8AC3E}">
        <p14:creationId xmlns:p14="http://schemas.microsoft.com/office/powerpoint/2010/main" val="233970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5" y="827569"/>
            <a:ext cx="2995760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3. </a:t>
            </a:r>
            <a:r>
              <a:rPr lang="ko-KR" altLang="en-US" sz="1600" b="1" dirty="0">
                <a:solidFill>
                  <a:schemeClr val="tx1"/>
                </a:solidFill>
              </a:rPr>
              <a:t>현장문제 해결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66466-ACBC-7B80-394E-41DD404DEC4E}"/>
              </a:ext>
            </a:extLst>
          </p:cNvPr>
          <p:cNvSpPr txBox="1"/>
          <p:nvPr/>
        </p:nvSpPr>
        <p:spPr>
          <a:xfrm>
            <a:off x="588590" y="1507514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7.  </a:t>
            </a:r>
            <a:r>
              <a:rPr lang="ko-KR" altLang="en-US" sz="1600" dirty="0"/>
              <a:t>입고된 자재를 준비하면 패널 생산을 준비한다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입고된 자재를 준비한다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패널 생산을 준비한다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EB66E-71A2-A69E-CED7-2D0AEFD43B0D}"/>
              </a:ext>
            </a:extLst>
          </p:cNvPr>
          <p:cNvSpPr txBox="1"/>
          <p:nvPr/>
        </p:nvSpPr>
        <p:spPr>
          <a:xfrm>
            <a:off x="588589" y="3014581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8.  </a:t>
            </a:r>
            <a:r>
              <a:rPr lang="ko-KR" altLang="en-US" sz="1600" dirty="0"/>
              <a:t>생산 준비가 완료되면 패널 </a:t>
            </a:r>
            <a:r>
              <a:rPr lang="ko-KR" altLang="en-US" sz="1600" dirty="0" err="1"/>
              <a:t>초품</a:t>
            </a:r>
            <a:r>
              <a:rPr lang="ko-KR" altLang="en-US" sz="1600" dirty="0"/>
              <a:t> 생산을 시작한다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생산준비를 완료한다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패널 </a:t>
            </a:r>
            <a:r>
              <a:rPr lang="ko-KR" altLang="en-US" sz="1600" dirty="0" err="1"/>
              <a:t>초품</a:t>
            </a:r>
            <a:r>
              <a:rPr lang="ko-KR" altLang="en-US" sz="1600" dirty="0"/>
              <a:t> 생산을 시작한다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84FB9-2ED9-D15E-EBC1-A365101C5299}"/>
              </a:ext>
            </a:extLst>
          </p:cNvPr>
          <p:cNvSpPr txBox="1"/>
          <p:nvPr/>
        </p:nvSpPr>
        <p:spPr>
          <a:xfrm>
            <a:off x="588589" y="4521648"/>
            <a:ext cx="7776478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9.  </a:t>
            </a:r>
            <a:r>
              <a:rPr lang="ko-KR" altLang="en-US" sz="1600" dirty="0"/>
              <a:t>패널 </a:t>
            </a:r>
            <a:r>
              <a:rPr lang="ko-KR" altLang="en-US" sz="1600" dirty="0" err="1"/>
              <a:t>초품</a:t>
            </a:r>
            <a:r>
              <a:rPr lang="ko-KR" altLang="en-US" sz="1600" dirty="0"/>
              <a:t> 생산을 시작하면 품질팀에서 공정검사를 진행한다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>
                <a:solidFill>
                  <a:srgbClr val="0000FF"/>
                </a:solidFill>
              </a:rPr>
              <a:t>  </a:t>
            </a:r>
            <a:r>
              <a:rPr lang="ko-KR" altLang="en-US" sz="1600" dirty="0"/>
              <a:t>패널 </a:t>
            </a:r>
            <a:r>
              <a:rPr lang="ko-KR" altLang="en-US" sz="1600" dirty="0" err="1"/>
              <a:t>초품</a:t>
            </a:r>
            <a:r>
              <a:rPr lang="ko-KR" altLang="en-US" sz="1600" dirty="0"/>
              <a:t> 생산을 시작한다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품질팀에서 공정검사를 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5E74B-E102-A4A6-2E72-73BD87292D42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  <p:pic>
        <p:nvPicPr>
          <p:cNvPr id="2" name="_x685660000">
            <a:extLst>
              <a:ext uri="{FF2B5EF4-FFF2-40B4-BE49-F238E27FC236}">
                <a16:creationId xmlns:a16="http://schemas.microsoft.com/office/drawing/2014/main" id="{066ECD6D-00A0-3C0B-68DD-D4D74054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4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5" y="827569"/>
            <a:ext cx="2995760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3. </a:t>
            </a:r>
            <a:r>
              <a:rPr lang="ko-KR" altLang="en-US" sz="1600" b="1" dirty="0">
                <a:solidFill>
                  <a:schemeClr val="tx1"/>
                </a:solidFill>
              </a:rPr>
              <a:t>현장문제 해결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66466-ACBC-7B80-394E-41DD404DEC4E}"/>
              </a:ext>
            </a:extLst>
          </p:cNvPr>
          <p:cNvSpPr txBox="1"/>
          <p:nvPr/>
        </p:nvSpPr>
        <p:spPr>
          <a:xfrm>
            <a:off x="588590" y="1507514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10.  </a:t>
            </a:r>
            <a:r>
              <a:rPr lang="ko-KR" altLang="en-US" sz="1600" dirty="0" err="1"/>
              <a:t>품질팀</a:t>
            </a:r>
            <a:r>
              <a:rPr lang="ko-KR" altLang="en-US" sz="1600" dirty="0"/>
              <a:t> 공정검사가 합격이면 패널 양산생산을 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 err="1"/>
              <a:t>품질팀</a:t>
            </a:r>
            <a:r>
              <a:rPr lang="ko-KR" altLang="en-US" sz="1600" dirty="0"/>
              <a:t> 공정검사가 합격이다</a:t>
            </a:r>
            <a:r>
              <a:rPr lang="en-US" altLang="ko-KR" sz="1600" dirty="0"/>
              <a:t> </a:t>
            </a:r>
            <a:r>
              <a:rPr lang="ko-KR" altLang="en-US" sz="1600" dirty="0"/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패널 양산생산을 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EB66E-71A2-A69E-CED7-2D0AEFD43B0D}"/>
              </a:ext>
            </a:extLst>
          </p:cNvPr>
          <p:cNvSpPr txBox="1"/>
          <p:nvPr/>
        </p:nvSpPr>
        <p:spPr>
          <a:xfrm>
            <a:off x="588589" y="3014581"/>
            <a:ext cx="7966822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11.  </a:t>
            </a:r>
            <a:r>
              <a:rPr lang="ko-KR" altLang="en-US" sz="1600" dirty="0"/>
              <a:t>패널 양산생산 하면 품질팀에서 제품 검사를 실시한다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패널 양산 생산을 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품질팀에서 제품검사를 실시한다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84FB9-2ED9-D15E-EBC1-A365101C5299}"/>
              </a:ext>
            </a:extLst>
          </p:cNvPr>
          <p:cNvSpPr txBox="1"/>
          <p:nvPr/>
        </p:nvSpPr>
        <p:spPr>
          <a:xfrm>
            <a:off x="588589" y="4521648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12.   </a:t>
            </a:r>
            <a:r>
              <a:rPr lang="ko-KR" altLang="en-US" sz="1600" dirty="0" err="1"/>
              <a:t>품질팀</a:t>
            </a:r>
            <a:r>
              <a:rPr lang="ko-KR" altLang="en-US" sz="1600" dirty="0"/>
              <a:t> 제품검사가 합격이면 패널 제품을 포장을 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 err="1"/>
              <a:t>품질팀</a:t>
            </a:r>
            <a:r>
              <a:rPr lang="ko-KR" altLang="en-US" sz="1600" dirty="0"/>
              <a:t> 제품검사가 합격이다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패널 제품을 포장한다</a:t>
            </a:r>
          </a:p>
        </p:txBody>
      </p:sp>
      <p:pic>
        <p:nvPicPr>
          <p:cNvPr id="2" name="_x685660000">
            <a:extLst>
              <a:ext uri="{FF2B5EF4-FFF2-40B4-BE49-F238E27FC236}">
                <a16:creationId xmlns:a16="http://schemas.microsoft.com/office/drawing/2014/main" id="{736CF365-F97F-B2BF-8A50-6A9A0BED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CA6F97-BD78-1DB1-0705-688BDB2EDA34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</p:spTree>
    <p:extLst>
      <p:ext uri="{BB962C8B-B14F-4D97-AF65-F5344CB8AC3E}">
        <p14:creationId xmlns:p14="http://schemas.microsoft.com/office/powerpoint/2010/main" val="39267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7C5F95B-3376-D4B5-258E-B59572A0F541}"/>
              </a:ext>
            </a:extLst>
          </p:cNvPr>
          <p:cNvCxnSpPr/>
          <p:nvPr/>
        </p:nvCxnSpPr>
        <p:spPr>
          <a:xfrm>
            <a:off x="0" y="668867"/>
            <a:ext cx="9144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1B55A-AB6C-4D51-BA4A-B54B5F7FA1EB}"/>
              </a:ext>
            </a:extLst>
          </p:cNvPr>
          <p:cNvSpPr txBox="1"/>
          <p:nvPr/>
        </p:nvSpPr>
        <p:spPr>
          <a:xfrm>
            <a:off x="313267" y="17093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■ 문제해결 규칙 수집</a:t>
            </a:r>
            <a:endParaRPr lang="ko-KR" altLang="en-US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0CB3E722-8364-BC43-C355-D54C1099C838}"/>
              </a:ext>
            </a:extLst>
          </p:cNvPr>
          <p:cNvSpPr/>
          <p:nvPr/>
        </p:nvSpPr>
        <p:spPr>
          <a:xfrm>
            <a:off x="376925" y="827569"/>
            <a:ext cx="2995760" cy="4202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3. </a:t>
            </a:r>
            <a:r>
              <a:rPr lang="ko-KR" altLang="en-US" sz="1600" b="1" dirty="0">
                <a:solidFill>
                  <a:schemeClr val="tx1"/>
                </a:solidFill>
              </a:rPr>
              <a:t>현장문제 해결 규칙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66466-ACBC-7B80-394E-41DD404DEC4E}"/>
              </a:ext>
            </a:extLst>
          </p:cNvPr>
          <p:cNvSpPr txBox="1"/>
          <p:nvPr/>
        </p:nvSpPr>
        <p:spPr>
          <a:xfrm>
            <a:off x="588590" y="1507514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13.  </a:t>
            </a:r>
            <a:r>
              <a:rPr lang="ko-KR" altLang="en-US" sz="1600" dirty="0"/>
              <a:t>패널 제품이 포장이 완료되면 야적장에 보관한다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패널 제품 포장이 완료된다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야적장에 보관한다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EB66E-71A2-A69E-CED7-2D0AEFD43B0D}"/>
              </a:ext>
            </a:extLst>
          </p:cNvPr>
          <p:cNvSpPr txBox="1"/>
          <p:nvPr/>
        </p:nvSpPr>
        <p:spPr>
          <a:xfrm>
            <a:off x="588589" y="3014581"/>
            <a:ext cx="7818811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14.  </a:t>
            </a:r>
            <a:r>
              <a:rPr lang="ko-KR" altLang="en-US" sz="1600" dirty="0"/>
              <a:t>야적장에 보관되면 출고팀에서 출고 배차를 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야적장에 보관한다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/>
              <a:t>  </a:t>
            </a:r>
            <a:r>
              <a:rPr lang="ko-KR" altLang="en-US" sz="1600" dirty="0"/>
              <a:t>출고팀에서 출고 배차를 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84FB9-2ED9-D15E-EBC1-A365101C5299}"/>
              </a:ext>
            </a:extLst>
          </p:cNvPr>
          <p:cNvSpPr txBox="1"/>
          <p:nvPr/>
        </p:nvSpPr>
        <p:spPr>
          <a:xfrm>
            <a:off x="588589" y="4521648"/>
            <a:ext cx="7285409" cy="100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15.   </a:t>
            </a:r>
            <a:r>
              <a:rPr lang="ko-KR" altLang="en-US" sz="1600" dirty="0"/>
              <a:t>출고 배차를 하면 거래명세표를 발행한다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            </a:t>
            </a:r>
            <a:r>
              <a:rPr lang="en-US" altLang="ko-KR" sz="1600" b="1" dirty="0">
                <a:solidFill>
                  <a:srgbClr val="0000FF"/>
                </a:solidFill>
              </a:rPr>
              <a:t>IF</a:t>
            </a:r>
            <a:r>
              <a:rPr lang="en-US" altLang="ko-KR" sz="1600" dirty="0"/>
              <a:t>  </a:t>
            </a:r>
            <a:r>
              <a:rPr lang="ko-KR" altLang="en-US" sz="1600" dirty="0"/>
              <a:t>출고 배차를 한다  </a:t>
            </a:r>
            <a:r>
              <a:rPr lang="en-US" altLang="ko-KR" sz="1600" b="1" dirty="0">
                <a:solidFill>
                  <a:srgbClr val="0000FF"/>
                </a:solidFill>
              </a:rPr>
              <a:t>THEN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거래명세표를 발행한다</a:t>
            </a:r>
          </a:p>
        </p:txBody>
      </p:sp>
      <p:pic>
        <p:nvPicPr>
          <p:cNvPr id="2" name="_x685660000">
            <a:extLst>
              <a:ext uri="{FF2B5EF4-FFF2-40B4-BE49-F238E27FC236}">
                <a16:creationId xmlns:a16="http://schemas.microsoft.com/office/drawing/2014/main" id="{C7F5A006-D471-F292-9D51-BBFA9757E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33" y="8466"/>
            <a:ext cx="643467" cy="64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ECA8EC-A617-D16B-CECF-A4E21E2E7134}"/>
              </a:ext>
            </a:extLst>
          </p:cNvPr>
          <p:cNvSpPr txBox="1"/>
          <p:nvPr/>
        </p:nvSpPr>
        <p:spPr>
          <a:xfrm>
            <a:off x="7234503" y="6642556"/>
            <a:ext cx="19094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산업인공지능학   </a:t>
            </a:r>
            <a:r>
              <a:rPr lang="en-US" altLang="ko-KR" sz="800" b="1" dirty="0"/>
              <a:t>20230254003   </a:t>
            </a:r>
            <a:r>
              <a:rPr lang="ko-KR" altLang="en-US" sz="800" b="1" dirty="0"/>
              <a:t>윤재호</a:t>
            </a:r>
          </a:p>
        </p:txBody>
      </p:sp>
    </p:spTree>
    <p:extLst>
      <p:ext uri="{BB962C8B-B14F-4D97-AF65-F5344CB8AC3E}">
        <p14:creationId xmlns:p14="http://schemas.microsoft.com/office/powerpoint/2010/main" val="23359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142</TotalTime>
  <Words>590</Words>
  <Application>Microsoft Office PowerPoint</Application>
  <PresentationFormat>화면 슬라이드 쇼(4:3)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재호</dc:creator>
  <cp:lastModifiedBy>윤 재호</cp:lastModifiedBy>
  <cp:revision>12</cp:revision>
  <dcterms:created xsi:type="dcterms:W3CDTF">2023-04-09T04:26:26Z</dcterms:created>
  <dcterms:modified xsi:type="dcterms:W3CDTF">2023-04-10T09:31:14Z</dcterms:modified>
</cp:coreProperties>
</file>