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845" r:id="rId1"/>
  </p:sldMasterIdLst>
  <p:notesMasterIdLst>
    <p:notesMasterId r:id="rId25"/>
  </p:notesMasterIdLst>
  <p:handoutMasterIdLst>
    <p:handoutMasterId r:id="rId26"/>
  </p:handoutMasterIdLst>
  <p:sldIdLst>
    <p:sldId id="814" r:id="rId2"/>
    <p:sldId id="816" r:id="rId3"/>
    <p:sldId id="853" r:id="rId4"/>
    <p:sldId id="846" r:id="rId5"/>
    <p:sldId id="854" r:id="rId6"/>
    <p:sldId id="822" r:id="rId7"/>
    <p:sldId id="817" r:id="rId8"/>
    <p:sldId id="836" r:id="rId9"/>
    <p:sldId id="818" r:id="rId10"/>
    <p:sldId id="837" r:id="rId11"/>
    <p:sldId id="840" r:id="rId12"/>
    <p:sldId id="848" r:id="rId13"/>
    <p:sldId id="838" r:id="rId14"/>
    <p:sldId id="847" r:id="rId15"/>
    <p:sldId id="839" r:id="rId16"/>
    <p:sldId id="849" r:id="rId17"/>
    <p:sldId id="850" r:id="rId18"/>
    <p:sldId id="841" r:id="rId19"/>
    <p:sldId id="842" r:id="rId20"/>
    <p:sldId id="851" r:id="rId21"/>
    <p:sldId id="852" r:id="rId22"/>
    <p:sldId id="843" r:id="rId23"/>
    <p:sldId id="845" r:id="rId24"/>
  </p:sldIdLst>
  <p:sldSz cx="12190413" cy="6859588"/>
  <p:notesSz cx="6807200" cy="9939338"/>
  <p:defaultTextStyle>
    <a:defPPr>
      <a:defRPr lang="ko-KR"/>
    </a:defPPr>
    <a:lvl1pPr marL="0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DCCE25-E633-4013-91BE-93B7E1066954}">
          <p14:sldIdLst>
            <p14:sldId id="814"/>
            <p14:sldId id="816"/>
          </p14:sldIdLst>
        </p14:section>
        <p14:section name="개요, ERD, 프로세스" id="{91EC7243-AD3F-4FAE-8CDE-8989B7E0954A}">
          <p14:sldIdLst>
            <p14:sldId id="853"/>
            <p14:sldId id="846"/>
            <p14:sldId id="854"/>
            <p14:sldId id="822"/>
            <p14:sldId id="817"/>
            <p14:sldId id="836"/>
          </p14:sldIdLst>
        </p14:section>
        <p14:section name="화면 및 소스코드" id="{EB86FC5A-E303-4F67-BA88-6DEB15299DCC}">
          <p14:sldIdLst>
            <p14:sldId id="818"/>
            <p14:sldId id="837"/>
            <p14:sldId id="840"/>
            <p14:sldId id="848"/>
            <p14:sldId id="838"/>
            <p14:sldId id="847"/>
            <p14:sldId id="839"/>
            <p14:sldId id="849"/>
            <p14:sldId id="850"/>
            <p14:sldId id="841"/>
            <p14:sldId id="842"/>
            <p14:sldId id="851"/>
            <p14:sldId id="852"/>
            <p14:sldId id="843"/>
            <p14:sldId id="8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CC" initials="S" lastIdx="38" clrIdx="0">
    <p:extLst>
      <p:ext uri="{19B8F6BF-5375-455C-9EA6-DF929625EA0E}">
        <p15:presenceInfo xmlns:p15="http://schemas.microsoft.com/office/powerpoint/2012/main" userId="SKC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81D"/>
    <a:srgbClr val="D9D9D9"/>
    <a:srgbClr val="F2F2F2"/>
    <a:srgbClr val="DCE6F2"/>
    <a:srgbClr val="1287EF"/>
    <a:srgbClr val="B3263C"/>
    <a:srgbClr val="6C6FBF"/>
    <a:srgbClr val="06886C"/>
    <a:srgbClr val="2E353C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723" autoAdjust="0"/>
  </p:normalViewPr>
  <p:slideViewPr>
    <p:cSldViewPr>
      <p:cViewPr>
        <p:scale>
          <a:sx n="125" d="100"/>
          <a:sy n="125" d="100"/>
        </p:scale>
        <p:origin x="192" y="90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-2885" y="-72"/>
      </p:cViewPr>
      <p:guideLst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6" cy="49696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6" cy="49696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6" cy="49696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6" cy="49696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427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DD52A44-D5AD-43A1-8489-F802989D438D}" type="datetime1">
              <a:rPr lang="ko-KR" altLang="en-US"/>
              <a:pPr lvl="0">
                <a:defRPr/>
              </a:pPr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663" y="746125"/>
            <a:ext cx="6619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154A930-7838-4DF7-BACC-695540C6711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53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기본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199662" y="261442"/>
            <a:ext cx="1943909" cy="253341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fld id="{9677F7C8-08DA-4C9A-A523-E60045DFE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118363" y="523836"/>
            <a:ext cx="3025208" cy="628716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19542" y="514783"/>
            <a:ext cx="3032575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Description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29486" y="25638"/>
          <a:ext cx="1211439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7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/>
                        <a:t>Screen</a:t>
                      </a:r>
                      <a:r>
                        <a:rPr lang="en-US" altLang="ko-KR" sz="1000" b="1" baseline="0"/>
                        <a:t> ID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/>
                        <a:t>Page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29486" y="621482"/>
            <a:ext cx="9018048" cy="618951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pag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199662" y="261442"/>
            <a:ext cx="1943909" cy="253341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fld id="{9677F7C8-08DA-4C9A-A523-E60045DFE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9118363" y="523836"/>
            <a:ext cx="3025208" cy="628716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 userDrawn="1"/>
        </p:nvSpPr>
        <p:spPr>
          <a:xfrm>
            <a:off x="9119542" y="514783"/>
            <a:ext cx="3032575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Description</a:t>
            </a:r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 userDrawn="1"/>
        </p:nvGraphicFramePr>
        <p:xfrm>
          <a:off x="29486" y="25638"/>
          <a:ext cx="1211439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7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/>
                        <a:t>Screen</a:t>
                      </a:r>
                      <a:r>
                        <a:rPr lang="en-US" altLang="ko-KR" sz="1000" b="1" baseline="0"/>
                        <a:t> ID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/>
                        <a:t>Page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 userDrawn="1"/>
        </p:nvSpPr>
        <p:spPr>
          <a:xfrm>
            <a:off x="29486" y="621482"/>
            <a:ext cx="9018048" cy="618951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33835" y="621482"/>
            <a:ext cx="9013699" cy="36004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2" name="직사각형 41"/>
          <p:cNvSpPr/>
          <p:nvPr userDrawn="1"/>
        </p:nvSpPr>
        <p:spPr>
          <a:xfrm>
            <a:off x="3130180" y="621482"/>
            <a:ext cx="360039" cy="3600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3491539" y="621482"/>
            <a:ext cx="360039" cy="3600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33835" y="1125538"/>
            <a:ext cx="1512168" cy="52565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47" name="직선 연결선 46"/>
          <p:cNvCxnSpPr/>
          <p:nvPr userDrawn="1"/>
        </p:nvCxnSpPr>
        <p:spPr>
          <a:xfrm>
            <a:off x="1618011" y="1413570"/>
            <a:ext cx="735751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 userDrawn="1"/>
        </p:nvGrpSpPr>
        <p:grpSpPr>
          <a:xfrm>
            <a:off x="33835" y="621482"/>
            <a:ext cx="1512168" cy="360039"/>
            <a:chOff x="3375713" y="909514"/>
            <a:chExt cx="720948" cy="720946"/>
          </a:xfrm>
        </p:grpSpPr>
        <p:sp>
          <p:nvSpPr>
            <p:cNvPr id="49" name="직사각형 48"/>
            <p:cNvSpPr/>
            <p:nvPr/>
          </p:nvSpPr>
          <p:spPr>
            <a:xfrm>
              <a:off x="3375713" y="909514"/>
              <a:ext cx="720946" cy="7209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EAEAEA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375713" y="909514"/>
              <a:ext cx="720947" cy="720946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3375714" y="909514"/>
              <a:ext cx="720947" cy="720946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2" name="TextBox 51"/>
            <p:cNvSpPr txBox="1"/>
            <p:nvPr/>
          </p:nvSpPr>
          <p:spPr bwMode="auto">
            <a:xfrm>
              <a:off x="3662073" y="1073938"/>
              <a:ext cx="171464" cy="3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LOGO</a:t>
              </a:r>
            </a:p>
          </p:txBody>
        </p:sp>
      </p:grpSp>
      <p:sp>
        <p:nvSpPr>
          <p:cNvPr id="53" name="이등변 삼각형 52"/>
          <p:cNvSpPr/>
          <p:nvPr userDrawn="1"/>
        </p:nvSpPr>
        <p:spPr>
          <a:xfrm rot="10800000">
            <a:off x="3234087" y="765498"/>
            <a:ext cx="144016" cy="84798"/>
          </a:xfrm>
          <a:prstGeom prst="triangle">
            <a:avLst/>
          </a:prstGeom>
          <a:solidFill>
            <a:srgbClr val="CDCDCD"/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54" name="TextBox 113"/>
          <p:cNvSpPr txBox="1">
            <a:spLocks noChangeArrowheads="1"/>
          </p:cNvSpPr>
          <p:nvPr userDrawn="1"/>
        </p:nvSpPr>
        <p:spPr bwMode="auto">
          <a:xfrm>
            <a:off x="1784611" y="735888"/>
            <a:ext cx="1224136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kumimoji="0" lang="ko-KR" altLang="en-US" sz="9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프로젝트 목록 </a:t>
            </a:r>
            <a:r>
              <a:rPr kumimoji="0" lang="en-US" altLang="ko-KR" sz="9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TXT</a:t>
            </a:r>
          </a:p>
        </p:txBody>
      </p:sp>
      <p:sp>
        <p:nvSpPr>
          <p:cNvPr id="55" name="직사각형 54"/>
          <p:cNvSpPr/>
          <p:nvPr userDrawn="1"/>
        </p:nvSpPr>
        <p:spPr>
          <a:xfrm>
            <a:off x="33835" y="1701602"/>
            <a:ext cx="1512168" cy="28803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Dashboard</a:t>
            </a:r>
            <a:endParaRPr lang="ko-KR" altLang="en-US" sz="800" dirty="0"/>
          </a:p>
        </p:txBody>
      </p:sp>
      <p:sp>
        <p:nvSpPr>
          <p:cNvPr id="56" name="직사각형 55"/>
          <p:cNvSpPr/>
          <p:nvPr userDrawn="1"/>
        </p:nvSpPr>
        <p:spPr>
          <a:xfrm>
            <a:off x="33835" y="2061642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내작업</a:t>
            </a:r>
            <a:endParaRPr lang="ko-KR" altLang="en-US" sz="800" dirty="0"/>
          </a:p>
        </p:txBody>
      </p:sp>
      <p:sp>
        <p:nvSpPr>
          <p:cNvPr id="57" name="직사각형 56"/>
          <p:cNvSpPr/>
          <p:nvPr userDrawn="1"/>
        </p:nvSpPr>
        <p:spPr>
          <a:xfrm>
            <a:off x="33835" y="2421682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일정관리</a:t>
            </a:r>
          </a:p>
        </p:txBody>
      </p:sp>
      <p:sp>
        <p:nvSpPr>
          <p:cNvPr id="58" name="직사각형 57"/>
          <p:cNvSpPr/>
          <p:nvPr userDrawn="1"/>
        </p:nvSpPr>
        <p:spPr>
          <a:xfrm>
            <a:off x="33835" y="2781722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Test Automation</a:t>
            </a:r>
            <a:endParaRPr lang="ko-KR" altLang="en-US" sz="800" dirty="0"/>
          </a:p>
        </p:txBody>
      </p:sp>
      <p:sp>
        <p:nvSpPr>
          <p:cNvPr id="59" name="직사각형 58"/>
          <p:cNvSpPr/>
          <p:nvPr userDrawn="1"/>
        </p:nvSpPr>
        <p:spPr>
          <a:xfrm>
            <a:off x="33834" y="1125538"/>
            <a:ext cx="1512169" cy="57606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60" name="TextBox 113"/>
          <p:cNvSpPr txBox="1">
            <a:spLocks noChangeArrowheads="1"/>
          </p:cNvSpPr>
          <p:nvPr userDrawn="1"/>
        </p:nvSpPr>
        <p:spPr bwMode="auto">
          <a:xfrm>
            <a:off x="142031" y="1180816"/>
            <a:ext cx="469777" cy="45939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0" tIns="0" rIns="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algn="ctr" eaLnBrk="1" hangingPunct="1">
              <a:spcAft>
                <a:spcPts val="300"/>
              </a:spcAft>
            </a:pPr>
            <a:r>
              <a:rPr kumimoji="0" lang="ko-KR" altLang="en-US" sz="600" b="1" dirty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  <a:cs typeface="Arial" charset="0"/>
              </a:rPr>
              <a:t>관리자</a:t>
            </a:r>
            <a:endParaRPr kumimoji="0" lang="en-US" altLang="ko-KR" sz="600" b="1" dirty="0">
              <a:solidFill>
                <a:schemeClr val="bg1">
                  <a:lumMod val="50000"/>
                </a:schemeClr>
              </a:solidFill>
              <a:ea typeface="맑은 고딕" pitchFamily="50" charset="-127"/>
              <a:cs typeface="Arial" charset="0"/>
            </a:endParaRPr>
          </a:p>
          <a:p>
            <a:pPr algn="ctr" eaLnBrk="1" hangingPunct="1">
              <a:spcAft>
                <a:spcPts val="300"/>
              </a:spcAft>
            </a:pPr>
            <a:r>
              <a:rPr kumimoji="0" lang="ko-KR" altLang="en-US" sz="600" b="1" dirty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  <a:cs typeface="Arial" charset="0"/>
              </a:rPr>
              <a:t>이름</a:t>
            </a:r>
            <a:endParaRPr kumimoji="0" lang="en-US" altLang="ko-KR" sz="600" b="1" dirty="0">
              <a:solidFill>
                <a:schemeClr val="bg1">
                  <a:lumMod val="50000"/>
                </a:schemeClr>
              </a:solidFill>
              <a:ea typeface="맑은 고딕" pitchFamily="50" charset="-127"/>
              <a:cs typeface="Arial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1300503" y="5968100"/>
            <a:ext cx="242209" cy="294577"/>
            <a:chOff x="1300503" y="4198859"/>
            <a:chExt cx="242209" cy="294577"/>
          </a:xfrm>
        </p:grpSpPr>
        <p:sp>
          <p:nvSpPr>
            <p:cNvPr id="45" name="직사각형 44"/>
            <p:cNvSpPr/>
            <p:nvPr userDrawn="1"/>
          </p:nvSpPr>
          <p:spPr>
            <a:xfrm>
              <a:off x="1300503" y="4198859"/>
              <a:ext cx="242209" cy="294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이등변 삼각형 64"/>
            <p:cNvSpPr/>
            <p:nvPr userDrawn="1"/>
          </p:nvSpPr>
          <p:spPr>
            <a:xfrm rot="16200000" flipH="1">
              <a:off x="1362692" y="4311457"/>
              <a:ext cx="117831" cy="6938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나눔고딕"/>
              </a:endParaRPr>
            </a:p>
          </p:txBody>
        </p:sp>
      </p:grpSp>
      <p:sp>
        <p:nvSpPr>
          <p:cNvPr id="66" name="직사각형 65"/>
          <p:cNvSpPr/>
          <p:nvPr userDrawn="1"/>
        </p:nvSpPr>
        <p:spPr>
          <a:xfrm>
            <a:off x="33835" y="3125440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품질관리</a:t>
            </a:r>
          </a:p>
        </p:txBody>
      </p:sp>
      <p:sp>
        <p:nvSpPr>
          <p:cNvPr id="67" name="직사각형 66"/>
          <p:cNvSpPr/>
          <p:nvPr userDrawn="1"/>
        </p:nvSpPr>
        <p:spPr>
          <a:xfrm>
            <a:off x="33835" y="3485480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성과관리</a:t>
            </a:r>
          </a:p>
        </p:txBody>
      </p:sp>
      <p:sp>
        <p:nvSpPr>
          <p:cNvPr id="68" name="TextBox 113"/>
          <p:cNvSpPr txBox="1">
            <a:spLocks noChangeArrowheads="1"/>
          </p:cNvSpPr>
          <p:nvPr userDrawn="1"/>
        </p:nvSpPr>
        <p:spPr bwMode="auto">
          <a:xfrm>
            <a:off x="760941" y="1309654"/>
            <a:ext cx="5167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kumimoji="0" lang="ko-KR" altLang="en-US" sz="800" dirty="0">
                <a:solidFill>
                  <a:schemeClr val="bg1">
                    <a:lumMod val="50000"/>
                  </a:schemeClr>
                </a:solidFill>
                <a:ea typeface="맑은 고딕" pitchFamily="50" charset="-127"/>
                <a:cs typeface="Arial" charset="0"/>
              </a:rPr>
              <a:t>관리자 정보</a:t>
            </a:r>
            <a:endParaRPr kumimoji="0" lang="en-US" altLang="ko-KR" sz="800" dirty="0">
              <a:solidFill>
                <a:schemeClr val="bg1">
                  <a:lumMod val="50000"/>
                </a:schemeClr>
              </a:solidFill>
              <a:ea typeface="맑은 고딕" pitchFamily="50" charset="-127"/>
              <a:cs typeface="Arial" charset="0"/>
            </a:endParaRPr>
          </a:p>
        </p:txBody>
      </p:sp>
      <p:pic>
        <p:nvPicPr>
          <p:cNvPr id="70" name="그림 69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752" y="702627"/>
            <a:ext cx="206887" cy="206887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6683970" y="663507"/>
            <a:ext cx="2212492" cy="302662"/>
            <a:chOff x="6683970" y="663507"/>
            <a:chExt cx="2212492" cy="302662"/>
          </a:xfrm>
        </p:grpSpPr>
        <p:sp>
          <p:nvSpPr>
            <p:cNvPr id="73" name="타원 72"/>
            <p:cNvSpPr/>
            <p:nvPr/>
          </p:nvSpPr>
          <p:spPr>
            <a:xfrm>
              <a:off x="7502952" y="665960"/>
              <a:ext cx="296527" cy="296528"/>
            </a:xfrm>
            <a:prstGeom prst="ellipse">
              <a:avLst/>
            </a:prstGeom>
            <a:solidFill>
              <a:srgbClr val="D9D9D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019059" y="669642"/>
              <a:ext cx="296527" cy="296527"/>
            </a:xfrm>
            <a:prstGeom prst="ellipse">
              <a:avLst/>
            </a:prstGeom>
            <a:solidFill>
              <a:srgbClr val="D9D9D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547042" y="663507"/>
              <a:ext cx="296527" cy="296528"/>
            </a:xfrm>
            <a:prstGeom prst="ellipse">
              <a:avLst/>
            </a:prstGeom>
            <a:solidFill>
              <a:srgbClr val="D9D9D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2" name="TextBox 91"/>
            <p:cNvSpPr txBox="1"/>
            <p:nvPr userDrawn="1"/>
          </p:nvSpPr>
          <p:spPr>
            <a:xfrm>
              <a:off x="7526956" y="694944"/>
              <a:ext cx="251992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F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 userDrawn="1"/>
          </p:nvSpPr>
          <p:spPr>
            <a:xfrm>
              <a:off x="8014547" y="675358"/>
              <a:ext cx="312907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★</a:t>
              </a:r>
            </a:p>
          </p:txBody>
        </p:sp>
        <p:sp>
          <p:nvSpPr>
            <p:cNvPr id="94" name="TextBox 93"/>
            <p:cNvSpPr txBox="1"/>
            <p:nvPr userDrawn="1"/>
          </p:nvSpPr>
          <p:spPr>
            <a:xfrm>
              <a:off x="8484170" y="688594"/>
              <a:ext cx="412292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Out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모서리가 둥근 직사각형 3"/>
            <p:cNvSpPr/>
            <p:nvPr userDrawn="1"/>
          </p:nvSpPr>
          <p:spPr>
            <a:xfrm>
              <a:off x="6686788" y="675358"/>
              <a:ext cx="575232" cy="284677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5" name="TextBox 94"/>
            <p:cNvSpPr txBox="1"/>
            <p:nvPr userDrawn="1"/>
          </p:nvSpPr>
          <p:spPr>
            <a:xfrm>
              <a:off x="6683970" y="694944"/>
              <a:ext cx="567784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D-Day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직사각형 96"/>
          <p:cNvSpPr/>
          <p:nvPr userDrawn="1"/>
        </p:nvSpPr>
        <p:spPr>
          <a:xfrm>
            <a:off x="33835" y="3845520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Issue/Risk/</a:t>
            </a:r>
            <a:r>
              <a:rPr lang="ko-KR" altLang="en-US" sz="800" dirty="0"/>
              <a:t>변경</a:t>
            </a:r>
          </a:p>
        </p:txBody>
      </p:sp>
      <p:sp>
        <p:nvSpPr>
          <p:cNvPr id="98" name="직사각형 97"/>
          <p:cNvSpPr/>
          <p:nvPr userDrawn="1"/>
        </p:nvSpPr>
        <p:spPr>
          <a:xfrm>
            <a:off x="33835" y="4205560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팀사이트</a:t>
            </a:r>
          </a:p>
        </p:txBody>
      </p:sp>
      <p:sp>
        <p:nvSpPr>
          <p:cNvPr id="99" name="직사각형 98"/>
          <p:cNvSpPr/>
          <p:nvPr userDrawn="1"/>
        </p:nvSpPr>
        <p:spPr>
          <a:xfrm>
            <a:off x="33835" y="4564104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기본정보</a:t>
            </a:r>
            <a:endParaRPr lang="ko-KR" altLang="en-US" sz="800" dirty="0"/>
          </a:p>
        </p:txBody>
      </p:sp>
      <p:sp>
        <p:nvSpPr>
          <p:cNvPr id="100" name="직사각형 99"/>
          <p:cNvSpPr/>
          <p:nvPr userDrawn="1"/>
        </p:nvSpPr>
        <p:spPr>
          <a:xfrm>
            <a:off x="33835" y="4922648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환경설정</a:t>
            </a:r>
          </a:p>
        </p:txBody>
      </p:sp>
      <p:sp>
        <p:nvSpPr>
          <p:cNvPr id="101" name="직사각형 100"/>
          <p:cNvSpPr/>
          <p:nvPr userDrawn="1"/>
        </p:nvSpPr>
        <p:spPr>
          <a:xfrm>
            <a:off x="33835" y="5281102"/>
            <a:ext cx="1512168" cy="28803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시스템관리</a:t>
            </a:r>
          </a:p>
        </p:txBody>
      </p:sp>
    </p:spTree>
    <p:extLst>
      <p:ext uri="{BB962C8B-B14F-4D97-AF65-F5344CB8AC3E}">
        <p14:creationId xmlns:p14="http://schemas.microsoft.com/office/powerpoint/2010/main" val="2370974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199662" y="261442"/>
            <a:ext cx="1943909" cy="253341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fld id="{9677F7C8-08DA-4C9A-A523-E60045DFE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118363" y="523836"/>
            <a:ext cx="3025208" cy="628716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19542" y="514783"/>
            <a:ext cx="3032575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Description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29486" y="25638"/>
          <a:ext cx="1211439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7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/>
                        <a:t>Screen</a:t>
                      </a:r>
                      <a:r>
                        <a:rPr lang="en-US" altLang="ko-KR" sz="1000" b="1" baseline="0"/>
                        <a:t> ID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/>
                        <a:t>Page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29486" y="621482"/>
            <a:ext cx="9018048" cy="618951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3835" y="621482"/>
            <a:ext cx="9013699" cy="36004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3130180" y="621482"/>
            <a:ext cx="360039" cy="3600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491539" y="621482"/>
            <a:ext cx="360039" cy="3600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r"/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33835" y="621482"/>
            <a:ext cx="1512168" cy="360039"/>
            <a:chOff x="3375713" y="909514"/>
            <a:chExt cx="720948" cy="720946"/>
          </a:xfrm>
        </p:grpSpPr>
        <p:sp>
          <p:nvSpPr>
            <p:cNvPr id="18" name="직사각형 17"/>
            <p:cNvSpPr/>
            <p:nvPr/>
          </p:nvSpPr>
          <p:spPr>
            <a:xfrm>
              <a:off x="3375713" y="909514"/>
              <a:ext cx="720946" cy="7209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EAEAEA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r"/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375713" y="909514"/>
              <a:ext cx="720947" cy="720946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375714" y="909514"/>
              <a:ext cx="720947" cy="720946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TextBox 20"/>
            <p:cNvSpPr txBox="1"/>
            <p:nvPr/>
          </p:nvSpPr>
          <p:spPr bwMode="auto">
            <a:xfrm>
              <a:off x="3662073" y="1073938"/>
              <a:ext cx="171464" cy="3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LOGO</a:t>
              </a:r>
            </a:p>
          </p:txBody>
        </p:sp>
      </p:grpSp>
      <p:sp>
        <p:nvSpPr>
          <p:cNvPr id="22" name="이등변 삼각형 21"/>
          <p:cNvSpPr/>
          <p:nvPr userDrawn="1"/>
        </p:nvSpPr>
        <p:spPr>
          <a:xfrm rot="10800000">
            <a:off x="3234087" y="765498"/>
            <a:ext cx="144016" cy="84798"/>
          </a:xfrm>
          <a:prstGeom prst="triangle">
            <a:avLst/>
          </a:prstGeom>
          <a:solidFill>
            <a:srgbClr val="CDCDCD"/>
          </a:solidFill>
          <a:ln w="3175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나눔고딕"/>
            </a:endParaRPr>
          </a:p>
        </p:txBody>
      </p:sp>
      <p:sp>
        <p:nvSpPr>
          <p:cNvPr id="23" name="TextBox 113"/>
          <p:cNvSpPr txBox="1">
            <a:spLocks noChangeArrowheads="1"/>
          </p:cNvSpPr>
          <p:nvPr userDrawn="1"/>
        </p:nvSpPr>
        <p:spPr bwMode="auto">
          <a:xfrm>
            <a:off x="1784611" y="735888"/>
            <a:ext cx="1224136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0" rIns="54000" bIns="0" anchor="ctr" anchorCtr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spcAft>
                <a:spcPts val="300"/>
              </a:spcAft>
            </a:pPr>
            <a:r>
              <a:rPr kumimoji="0" lang="ko-KR" altLang="en-US" sz="9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프로젝트 목록 </a:t>
            </a:r>
            <a:r>
              <a:rPr kumimoji="0" lang="en-US" altLang="ko-KR" sz="900" b="1" dirty="0">
                <a:solidFill>
                  <a:schemeClr val="bg1">
                    <a:lumMod val="75000"/>
                  </a:schemeClr>
                </a:solidFill>
                <a:ea typeface="맑은 고딕" pitchFamily="50" charset="-127"/>
                <a:cs typeface="Arial" charset="0"/>
              </a:rPr>
              <a:t>TXT</a:t>
            </a:r>
          </a:p>
        </p:txBody>
      </p:sp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752" y="702627"/>
            <a:ext cx="206887" cy="206887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6683970" y="663507"/>
            <a:ext cx="2212492" cy="302662"/>
            <a:chOff x="6683970" y="663507"/>
            <a:chExt cx="2212492" cy="302662"/>
          </a:xfrm>
        </p:grpSpPr>
        <p:sp>
          <p:nvSpPr>
            <p:cNvPr id="25" name="타원 24"/>
            <p:cNvSpPr/>
            <p:nvPr/>
          </p:nvSpPr>
          <p:spPr>
            <a:xfrm>
              <a:off x="7502952" y="665960"/>
              <a:ext cx="296527" cy="296528"/>
            </a:xfrm>
            <a:prstGeom prst="ellipse">
              <a:avLst/>
            </a:prstGeom>
            <a:solidFill>
              <a:srgbClr val="D9D9D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8019059" y="669642"/>
              <a:ext cx="296527" cy="296527"/>
            </a:xfrm>
            <a:prstGeom prst="ellipse">
              <a:avLst/>
            </a:prstGeom>
            <a:solidFill>
              <a:srgbClr val="D9D9D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8547042" y="663507"/>
              <a:ext cx="296527" cy="296528"/>
            </a:xfrm>
            <a:prstGeom prst="ellipse">
              <a:avLst/>
            </a:prstGeom>
            <a:solidFill>
              <a:srgbClr val="D9D9D9"/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526956" y="694944"/>
              <a:ext cx="251992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F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8014547" y="675358"/>
              <a:ext cx="312907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★</a:t>
              </a:r>
            </a:p>
          </p:txBody>
        </p:sp>
        <p:sp>
          <p:nvSpPr>
            <p:cNvPr id="34" name="TextBox 33"/>
            <p:cNvSpPr txBox="1"/>
            <p:nvPr userDrawn="1"/>
          </p:nvSpPr>
          <p:spPr>
            <a:xfrm>
              <a:off x="8484170" y="688594"/>
              <a:ext cx="412292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Out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모서리가 둥근 직사각형 34"/>
            <p:cNvSpPr/>
            <p:nvPr userDrawn="1"/>
          </p:nvSpPr>
          <p:spPr>
            <a:xfrm>
              <a:off x="6686788" y="675358"/>
              <a:ext cx="575232" cy="284677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6683970" y="694944"/>
              <a:ext cx="567784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D-Day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0893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199662" y="261442"/>
            <a:ext cx="1943909" cy="253341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fld id="{9677F7C8-08DA-4C9A-A523-E60045DFE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9118363" y="523836"/>
            <a:ext cx="3025208" cy="628716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9119542" y="514783"/>
            <a:ext cx="3032575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Description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29486" y="25638"/>
          <a:ext cx="1211439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7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/>
                        <a:t>Screen</a:t>
                      </a:r>
                      <a:r>
                        <a:rPr lang="en-US" altLang="ko-KR" sz="1000" b="1" baseline="0"/>
                        <a:t> ID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/>
                        <a:t>Page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9486" y="621482"/>
            <a:ext cx="9018048" cy="618951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926429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199662" y="261442"/>
            <a:ext cx="1943909" cy="253341"/>
          </a:xfrm>
          <a:prstGeom prst="rect">
            <a:avLst/>
          </a:prstGeom>
        </p:spPr>
        <p:txBody>
          <a:bodyPr/>
          <a:lstStyle>
            <a:lvl1pPr algn="ctr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fld id="{9677F7C8-08DA-4C9A-A523-E60045DFE5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118363" y="523836"/>
            <a:ext cx="3025208" cy="628716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119542" y="514783"/>
            <a:ext cx="3032575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Description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29486" y="25638"/>
          <a:ext cx="12114392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7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b="1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88502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/>
                        <a:t>Screen</a:t>
                      </a:r>
                      <a:r>
                        <a:rPr lang="en-US" altLang="ko-KR" sz="1000" b="1" baseline="0"/>
                        <a:t> ID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b="1"/>
                        <a:t>화면 경로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="1"/>
                        <a:t>Page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29486" y="621482"/>
            <a:ext cx="9018048" cy="61895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33554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672991" y="6494378"/>
            <a:ext cx="2844430" cy="36521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677F7C8-08DA-4C9A-A523-E60045DFE5F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847" r:id="rId2"/>
    <p:sldLayoutId id="2147483849" r:id="rId3"/>
    <p:sldLayoutId id="2147483850" r:id="rId4"/>
    <p:sldLayoutId id="2147483848" r:id="rId5"/>
    <p:sldLayoutId id="2147483690" r:id="rId6"/>
  </p:sldLayoutIdLst>
  <p:transition/>
  <p:hf hdr="0" ftr="0" dt="0"/>
  <p:txStyles>
    <p:titleStyle>
      <a:lvl1pPr algn="ctr" defTabSz="1088502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1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1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1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1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1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0413" cy="117426"/>
          </a:xfrm>
          <a:prstGeom prst="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1" y="0"/>
            <a:ext cx="9479581" cy="1174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80296" y="1845618"/>
            <a:ext cx="10629821" cy="17027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최재호</a:t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</a:br>
            <a:r>
              <a:rPr lang="ko-KR" altLang="en-US" sz="3800" b="1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포트폴리오</a:t>
            </a:r>
            <a:r>
              <a:rPr lang="en-US" altLang="ko-KR" sz="3800" b="1" dirty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(Sonar Service)</a:t>
            </a:r>
            <a:endParaRPr lang="ko-KR" altLang="en-US" sz="3800" b="1" dirty="0">
              <a:solidFill>
                <a:schemeClr val="accent5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6045"/>
              </p:ext>
            </p:extLst>
          </p:nvPr>
        </p:nvGraphicFramePr>
        <p:xfrm>
          <a:off x="8903518" y="5542256"/>
          <a:ext cx="2867495" cy="82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Sonar service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04" marR="121904" marT="45731" marB="4573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2021-03-30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21904" marR="121904" marT="45731" marB="4573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최재호</a:t>
                      </a:r>
                    </a:p>
                  </a:txBody>
                  <a:tcPr marL="121904" marR="121904" marT="45731" marB="45731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514350" y="3429794"/>
            <a:ext cx="11160125" cy="0"/>
          </a:xfrm>
          <a:prstGeom prst="line">
            <a:avLst/>
          </a:prstGeom>
          <a:ln w="57150" cmpd="thinThick"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4692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홈 화면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5DACBCF0-8703-4A2A-A72A-1A05F3932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4" y="765498"/>
            <a:ext cx="11606769" cy="56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717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D47F0A-12F2-4412-9EB7-FB0F74D78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67" y="3789834"/>
            <a:ext cx="4156943" cy="26642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EBF2C1-99E9-4BF2-ABA6-3602FA8EC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54" y="747486"/>
            <a:ext cx="4058382" cy="2952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FED856-9953-4B6D-B27C-9BF09D6F5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7" y="765498"/>
            <a:ext cx="4326826" cy="2916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회원가입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로그인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1486694" y="2493690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80C1664-5E27-4C67-8743-7D569138438C}"/>
              </a:ext>
            </a:extLst>
          </p:cNvPr>
          <p:cNvSpPr/>
          <p:nvPr/>
        </p:nvSpPr>
        <p:spPr>
          <a:xfrm>
            <a:off x="5519142" y="2493690"/>
            <a:ext cx="216024" cy="216024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E46ACF4-94F0-4F9F-9CB3-CDCB67349250}"/>
              </a:ext>
            </a:extLst>
          </p:cNvPr>
          <p:cNvSpPr/>
          <p:nvPr/>
        </p:nvSpPr>
        <p:spPr>
          <a:xfrm>
            <a:off x="5987194" y="4509914"/>
            <a:ext cx="216024" cy="216024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B90F41E-109C-4842-B6B2-F6B5FCFAE922}"/>
              </a:ext>
            </a:extLst>
          </p:cNvPr>
          <p:cNvSpPr/>
          <p:nvPr/>
        </p:nvSpPr>
        <p:spPr>
          <a:xfrm>
            <a:off x="1486694" y="2780339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03D5A706-8C43-4A94-89F7-70A999AC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8" y="3795121"/>
            <a:ext cx="4363665" cy="1171739"/>
          </a:xfrm>
          <a:prstGeom prst="rect">
            <a:avLst/>
          </a:prstGeom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id="{0E916A5C-FF3E-4151-9EAF-F0E5127F641E}"/>
              </a:ext>
            </a:extLst>
          </p:cNvPr>
          <p:cNvSpPr/>
          <p:nvPr/>
        </p:nvSpPr>
        <p:spPr>
          <a:xfrm>
            <a:off x="334566" y="4124394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EC1CCFCA-A7A4-4A0D-B656-7D7A83CB9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1" y="5007896"/>
            <a:ext cx="4363665" cy="1446228"/>
          </a:xfrm>
          <a:prstGeom prst="rect">
            <a:avLst/>
          </a:prstGeom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C2EE6221-22AB-40BD-912C-0BFAEAD08F85}"/>
              </a:ext>
            </a:extLst>
          </p:cNvPr>
          <p:cNvSpPr/>
          <p:nvPr/>
        </p:nvSpPr>
        <p:spPr>
          <a:xfrm>
            <a:off x="1486694" y="5201567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0000AD-81D8-4965-9495-951A8E55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15202"/>
              </p:ext>
            </p:extLst>
          </p:nvPr>
        </p:nvGraphicFramePr>
        <p:xfrm>
          <a:off x="8936438" y="730778"/>
          <a:ext cx="3207440" cy="235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중복된 아이디가 있는지 확인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비밀번호를 암호화하여 유저정보를 </a:t>
                      </a:r>
                      <a:r>
                        <a:rPr kumimoji="0" lang="en-US" altLang="ko-KR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user table</a:t>
                      </a: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에 저장합니다</a:t>
                      </a:r>
                      <a:r>
                        <a:rPr kumimoji="0" lang="en-US" altLang="ko-KR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  <a:tr h="8131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3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8850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입력한 아이디를 통해 암호화된 비밀번호를 가져오고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입력한 비밀번호를 암호화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했을때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일치하는지 확인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일치한다면 세션에 추가하였습니다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로그아웃시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invalidate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세션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2AA381-7FE7-4C25-A906-BC7B30C099FB}"/>
              </a:ext>
            </a:extLst>
          </p:cNvPr>
          <p:cNvCxnSpPr>
            <a:cxnSpLocks/>
          </p:cNvCxnSpPr>
          <p:nvPr/>
        </p:nvCxnSpPr>
        <p:spPr>
          <a:xfrm>
            <a:off x="8904734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585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145E73F-25EE-45A8-8CAE-E6CB6CDF2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4" y="981522"/>
            <a:ext cx="7420928" cy="3229157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회원가입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로그인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0000AD-81D8-4965-9495-951A8E55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97037"/>
              </p:ext>
            </p:extLst>
          </p:nvPr>
        </p:nvGraphicFramePr>
        <p:xfrm>
          <a:off x="8936438" y="730778"/>
          <a:ext cx="3207440" cy="161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인터셉터에서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설정입니다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Login logout, ID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중복체크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등의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와 정적 리소스들을 제외한 나머지 요청은 컨트롤러에 접근하기 전에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인터셉터를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거치도록 설정하였습니다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세션에서 유저정보를 가져와 유저정보가 있다면 컨트롤러로</a:t>
                      </a:r>
                      <a:r>
                        <a:rPr kumimoji="0" lang="en-US" altLang="ko-KR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없다면 로그인 페이지로 </a:t>
                      </a:r>
                      <a:r>
                        <a:rPr kumimoji="0" lang="ko-KR" altLang="en-US" sz="900" b="0" kern="1200" dirty="0" err="1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리다이렉트</a:t>
                      </a:r>
                      <a:r>
                        <a:rPr kumimoji="0" lang="ko-KR" altLang="en-US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 시켰습니다</a:t>
                      </a:r>
                      <a:r>
                        <a:rPr kumimoji="0" lang="en-US" altLang="ko-KR" sz="900" b="0" kern="1200" dirty="0">
                          <a:solidFill>
                            <a:schemeClr val="tx1"/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2AA381-7FE7-4C25-A906-BC7B30C099FB}"/>
              </a:ext>
            </a:extLst>
          </p:cNvPr>
          <p:cNvCxnSpPr>
            <a:cxnSpLocks/>
          </p:cNvCxnSpPr>
          <p:nvPr/>
        </p:nvCxnSpPr>
        <p:spPr>
          <a:xfrm>
            <a:off x="8904734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055A03-FCDD-435A-A6CC-E864CB1A2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2" y="4322492"/>
            <a:ext cx="7512554" cy="2267071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E39CE157-421A-4110-BB16-D8AF30467A0B}"/>
              </a:ext>
            </a:extLst>
          </p:cNvPr>
          <p:cNvSpPr/>
          <p:nvPr/>
        </p:nvSpPr>
        <p:spPr>
          <a:xfrm>
            <a:off x="402004" y="2055421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0FC2321-B28A-4EE5-ABB4-4612581CA1C5}"/>
              </a:ext>
            </a:extLst>
          </p:cNvPr>
          <p:cNvSpPr/>
          <p:nvPr/>
        </p:nvSpPr>
        <p:spPr>
          <a:xfrm>
            <a:off x="379295" y="4863921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9370068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295F85-558D-40B8-BE3D-9008B0351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1" y="909514"/>
            <a:ext cx="8696445" cy="4248472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2. Maven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파일 업로드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1287887" y="2570028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B90F41E-109C-4842-B6B2-F6B5FCFAE922}"/>
              </a:ext>
            </a:extLst>
          </p:cNvPr>
          <p:cNvSpPr/>
          <p:nvPr/>
        </p:nvSpPr>
        <p:spPr>
          <a:xfrm>
            <a:off x="7535366" y="2570028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E916A5C-FF3E-4151-9EAF-F0E5127F641E}"/>
              </a:ext>
            </a:extLst>
          </p:cNvPr>
          <p:cNvSpPr/>
          <p:nvPr/>
        </p:nvSpPr>
        <p:spPr>
          <a:xfrm>
            <a:off x="7103318" y="1989634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3F5FECA-239C-421F-84A2-0320BA60D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95191"/>
              </p:ext>
            </p:extLst>
          </p:nvPr>
        </p:nvGraphicFramePr>
        <p:xfrm>
          <a:off x="8971143" y="909514"/>
          <a:ext cx="3084016" cy="243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프로젝트명을 입력하고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zip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파일을 업로드하면 유저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이름의 폴더를 생성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zip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파일 저장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정보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업로드버튼을 누른 누르면 화면은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redirect(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새로고침시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이전요청이 다시 서버에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가는것을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방지하기 위한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POST REDIRECT GET)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되며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추가된 목록이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표시됩니다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  <a:tr h="8131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3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8850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프로젝트를 선택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삭제할 수 있습니다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3EBCB6-956D-469B-8892-98FB6601304B}"/>
              </a:ext>
            </a:extLst>
          </p:cNvPr>
          <p:cNvCxnSpPr>
            <a:cxnSpLocks/>
          </p:cNvCxnSpPr>
          <p:nvPr/>
        </p:nvCxnSpPr>
        <p:spPr>
          <a:xfrm>
            <a:off x="8939439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865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3D2E3E-0E1E-4E9A-A98E-D42695622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5" y="879809"/>
            <a:ext cx="8501669" cy="5505773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2. Maven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파일 업로드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264829" y="1039168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3EBCB6-956D-469B-8892-98FB6601304B}"/>
              </a:ext>
            </a:extLst>
          </p:cNvPr>
          <p:cNvCxnSpPr>
            <a:cxnSpLocks/>
          </p:cNvCxnSpPr>
          <p:nvPr/>
        </p:nvCxnSpPr>
        <p:spPr>
          <a:xfrm>
            <a:off x="8939439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2A93591E-A116-4DA1-9693-CA4EE83B868D}"/>
              </a:ext>
            </a:extLst>
          </p:cNvPr>
          <p:cNvSpPr/>
          <p:nvPr/>
        </p:nvSpPr>
        <p:spPr>
          <a:xfrm>
            <a:off x="3646934" y="1753179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A923F9-079D-409B-B926-00C7EBF3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42921"/>
              </p:ext>
            </p:extLst>
          </p:nvPr>
        </p:nvGraphicFramePr>
        <p:xfrm>
          <a:off x="8983629" y="879809"/>
          <a:ext cx="3084016" cy="243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MultipartFile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라이브러리를 사용하여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파일업로드를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하였습니다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예외는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RuntimeException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상속받은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FileException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클래스를 만들어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ControllerAdvice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redirect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하도록 처리하였습니다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  <a:tr h="8131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3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8850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FileUpload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이후에는 사용자정보와 파일정보를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저장하였습니다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89C4D4C2-27CC-4AD3-9ECA-A2608E8BBAB7}"/>
              </a:ext>
            </a:extLst>
          </p:cNvPr>
          <p:cNvSpPr/>
          <p:nvPr/>
        </p:nvSpPr>
        <p:spPr>
          <a:xfrm>
            <a:off x="253439" y="5963825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22472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E7FA8C-CDC8-494A-BE2D-81DAB59BF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0" y="742745"/>
            <a:ext cx="8729714" cy="4143996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소나큐브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분석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2062758" y="2093845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B90F41E-109C-4842-B6B2-F6B5FCFAE922}"/>
              </a:ext>
            </a:extLst>
          </p:cNvPr>
          <p:cNvSpPr/>
          <p:nvPr/>
        </p:nvSpPr>
        <p:spPr>
          <a:xfrm>
            <a:off x="2782838" y="2291858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76582D-77D2-4705-A1C9-FD1DAC36B02C}"/>
              </a:ext>
            </a:extLst>
          </p:cNvPr>
          <p:cNvCxnSpPr>
            <a:cxnSpLocks/>
          </p:cNvCxnSpPr>
          <p:nvPr/>
        </p:nvCxnSpPr>
        <p:spPr>
          <a:xfrm>
            <a:off x="8939439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F1F10F8-C1B9-4771-8865-30BCDFB9E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17241"/>
              </p:ext>
            </p:extLst>
          </p:nvPr>
        </p:nvGraphicFramePr>
        <p:xfrm>
          <a:off x="8971143" y="755578"/>
          <a:ext cx="3207440" cy="154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Session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통해 유저정보를 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유저가 업로드한 프로젝트명을 가져와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콤보박스로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표시합니다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분석을 진행할 시 정적 분석을 하고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연동을 위한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를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606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150095-C69D-4BFD-A9F9-3B736E5D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2" y="755578"/>
            <a:ext cx="8539980" cy="5535509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소나큐브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분석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334566" y="2853730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B90F41E-109C-4842-B6B2-F6B5FCFAE922}"/>
              </a:ext>
            </a:extLst>
          </p:cNvPr>
          <p:cNvSpPr/>
          <p:nvPr/>
        </p:nvSpPr>
        <p:spPr>
          <a:xfrm>
            <a:off x="334566" y="4005858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76582D-77D2-4705-A1C9-FD1DAC36B02C}"/>
              </a:ext>
            </a:extLst>
          </p:cNvPr>
          <p:cNvCxnSpPr>
            <a:cxnSpLocks/>
          </p:cNvCxnSpPr>
          <p:nvPr/>
        </p:nvCxnSpPr>
        <p:spPr>
          <a:xfrm>
            <a:off x="8939439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F1F10F8-C1B9-4771-8865-30BCDFB9E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97385"/>
              </p:ext>
            </p:extLst>
          </p:nvPr>
        </p:nvGraphicFramePr>
        <p:xfrm>
          <a:off x="8971143" y="755578"/>
          <a:ext cx="3207440" cy="154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Session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통해 유저정보를 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유저가 업로드한 파일을 이용해 압축을 풀고 분석합니다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분석이 끝나면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프로젝트이름을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호출시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필요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8393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6F1623D-485D-45BA-B65C-1D191F8C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3" y="730873"/>
            <a:ext cx="8395983" cy="5606264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소나큐브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분석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334566" y="1047874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B90F41E-109C-4842-B6B2-F6B5FCFAE922}"/>
              </a:ext>
            </a:extLst>
          </p:cNvPr>
          <p:cNvSpPr/>
          <p:nvPr/>
        </p:nvSpPr>
        <p:spPr>
          <a:xfrm>
            <a:off x="334566" y="3429794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76582D-77D2-4705-A1C9-FD1DAC36B02C}"/>
              </a:ext>
            </a:extLst>
          </p:cNvPr>
          <p:cNvCxnSpPr>
            <a:cxnSpLocks/>
          </p:cNvCxnSpPr>
          <p:nvPr/>
        </p:nvCxnSpPr>
        <p:spPr>
          <a:xfrm>
            <a:off x="8939439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9C49B6F-6555-4ED6-896E-6A1B13B4A0D5}"/>
              </a:ext>
            </a:extLst>
          </p:cNvPr>
          <p:cNvSpPr/>
          <p:nvPr/>
        </p:nvSpPr>
        <p:spPr>
          <a:xfrm>
            <a:off x="334566" y="5603292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F9E7691-71B5-48F2-86AC-0DA27BFAD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06170"/>
              </p:ext>
            </p:extLst>
          </p:nvPr>
        </p:nvGraphicFramePr>
        <p:xfrm>
          <a:off x="8996577" y="765498"/>
          <a:ext cx="3084016" cy="235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프로세스를 만들어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cmd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환경에서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cli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명령어로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분석을 시작합니다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프로세스가 존재한다면 프로세스의 스트림을 읽어와 로그로 남기며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StringBuilder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 문자열을 저장합니다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힙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메모리 낭비 방지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  <a:tr h="813192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3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8850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변환하고 진행한 프로세스의 실패여부를 파악하여 사용자에게 전달합니다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2144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7BABAB-F54C-485F-A1E7-BE75D21D8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4" y="644104"/>
            <a:ext cx="8604696" cy="4218698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4.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대시보드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2782838" y="1716107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B90F41E-109C-4842-B6B2-F6B5FCFAE922}"/>
              </a:ext>
            </a:extLst>
          </p:cNvPr>
          <p:cNvSpPr/>
          <p:nvPr/>
        </p:nvSpPr>
        <p:spPr>
          <a:xfrm>
            <a:off x="2134766" y="1989634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3580D6-EAF0-41C5-96AF-2F33FFE65D76}"/>
              </a:ext>
            </a:extLst>
          </p:cNvPr>
          <p:cNvSpPr/>
          <p:nvPr/>
        </p:nvSpPr>
        <p:spPr>
          <a:xfrm>
            <a:off x="5375126" y="2793030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6A3554-7D36-4FDA-882C-B61183E4893F}"/>
              </a:ext>
            </a:extLst>
          </p:cNvPr>
          <p:cNvCxnSpPr>
            <a:cxnSpLocks/>
          </p:cNvCxnSpPr>
          <p:nvPr/>
        </p:nvCxnSpPr>
        <p:spPr>
          <a:xfrm>
            <a:off x="8939439" y="621482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2328CA-4410-452A-A9FD-AD9718E3D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52592"/>
              </p:ext>
            </p:extLst>
          </p:nvPr>
        </p:nvGraphicFramePr>
        <p:xfrm>
          <a:off x="8982309" y="809695"/>
          <a:ext cx="3129865" cy="226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6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3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Session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통해 유저정보를 확인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유저가 분석했던 프로젝트명을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콤보박스로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보여줍니다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3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2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를 이용하여 데이터를 받아옵니다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RestTemplate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JsonParser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를 이용하여 데이터 교환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파싱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  <a:tr h="77879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3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88502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상세보기를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소나큐브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서버의 상세페이지로 이동합니다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346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FD1461-1443-490E-B7FF-6B02737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4" y="750678"/>
            <a:ext cx="8532688" cy="4695329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4.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대시보드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982638" y="1018568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84AF28-E4A6-4FD4-B8E7-C017B160DD3B}"/>
              </a:ext>
            </a:extLst>
          </p:cNvPr>
          <p:cNvCxnSpPr>
            <a:cxnSpLocks/>
          </p:cNvCxnSpPr>
          <p:nvPr/>
        </p:nvCxnSpPr>
        <p:spPr>
          <a:xfrm>
            <a:off x="8867707" y="610476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71AEC58-3117-4680-B78C-F35570E0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48051"/>
              </p:ext>
            </p:extLst>
          </p:nvPr>
        </p:nvGraphicFramePr>
        <p:xfrm>
          <a:off x="8899411" y="779628"/>
          <a:ext cx="3207440" cy="9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상세보기 버튼을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이동하는 페이지로 어떤 종류의 버그가 어디에서 발생했는지 상세하게 확인 가능합니다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0070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134766" y="1504628"/>
            <a:ext cx="7920880" cy="4491165"/>
            <a:chOff x="2278782" y="1504628"/>
            <a:chExt cx="7920880" cy="4491165"/>
          </a:xfrm>
        </p:grpSpPr>
        <p:sp>
          <p:nvSpPr>
            <p:cNvPr id="8" name="직사각형 7"/>
            <p:cNvSpPr/>
            <p:nvPr/>
          </p:nvSpPr>
          <p:spPr>
            <a:xfrm>
              <a:off x="2278782" y="1504628"/>
              <a:ext cx="7920880" cy="2160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2278782" y="5950074"/>
              <a:ext cx="7920880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98662" y="800631"/>
            <a:ext cx="4104456" cy="796241"/>
          </a:xfrm>
          <a:prstGeom prst="rect">
            <a:avLst/>
          </a:prstGeom>
          <a:solidFill>
            <a:srgbClr val="31859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20610" y="9371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 w="0"/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0990" y="1309971"/>
            <a:ext cx="1128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 w="0"/>
                <a:solidFill>
                  <a:schemeClr val="bg1"/>
                </a:solidFill>
                <a:latin typeface="+mn-ea"/>
              </a:rPr>
              <a:t>CONTENTS</a:t>
            </a:r>
            <a:endParaRPr lang="ko-KR" altLang="en-US" sz="1400" b="1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 rot="5400000">
            <a:off x="9908140" y="5662043"/>
            <a:ext cx="295010" cy="576064"/>
          </a:xfrm>
          <a:prstGeom prst="rect">
            <a:avLst/>
          </a:prstGeom>
          <a:solidFill>
            <a:srgbClr val="31859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슬라이드 번호 개체 틀 1"/>
          <p:cNvSpPr txBox="1">
            <a:spLocks/>
          </p:cNvSpPr>
          <p:nvPr/>
        </p:nvSpPr>
        <p:spPr>
          <a:xfrm>
            <a:off x="5123656" y="6489750"/>
            <a:ext cx="1943100" cy="2524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77F7C8-08DA-4C9A-A523-E60045DFE5FF}" type="slidenum">
              <a:rPr lang="ko-KR" altLang="en-US" sz="1050" smtClean="0"/>
              <a:pPr algn="ctr"/>
              <a:t>1</a:t>
            </a:fld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2290724" y="2214609"/>
            <a:ext cx="5976664" cy="3411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Sonarservice</a:t>
            </a:r>
            <a:r>
              <a:rPr lang="ko-KR" altLang="en-US" sz="2000" dirty="0">
                <a:latin typeface="+mn-ea"/>
              </a:rPr>
              <a:t> 개요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Sonarservice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물리 </a:t>
            </a:r>
            <a:r>
              <a:rPr lang="en-US" altLang="ko-KR" sz="2000" dirty="0">
                <a:latin typeface="+mn-ea"/>
              </a:rPr>
              <a:t>ERD</a:t>
            </a:r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Sonarservice</a:t>
            </a:r>
            <a:r>
              <a:rPr lang="ko-KR" altLang="en-US" sz="2000" dirty="0">
                <a:latin typeface="+mn-ea"/>
              </a:rPr>
              <a:t> 프로세스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Sonarservice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화면 및 소스코드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Sonarservice</a:t>
            </a:r>
            <a:r>
              <a:rPr lang="ko-KR" altLang="en-US" sz="2000" dirty="0">
                <a:latin typeface="+mn-ea"/>
              </a:rPr>
              <a:t> 전체 소스코드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74090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8D9E44-7FF3-49F4-8C1A-91537D14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1" y="779628"/>
            <a:ext cx="8496944" cy="5040138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4.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대시보드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262558" y="943663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84AF28-E4A6-4FD4-B8E7-C017B160DD3B}"/>
              </a:ext>
            </a:extLst>
          </p:cNvPr>
          <p:cNvCxnSpPr>
            <a:cxnSpLocks/>
          </p:cNvCxnSpPr>
          <p:nvPr/>
        </p:nvCxnSpPr>
        <p:spPr>
          <a:xfrm>
            <a:off x="8867707" y="610476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71AEC58-3117-4680-B78C-F35570E0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32974"/>
              </p:ext>
            </p:extLst>
          </p:nvPr>
        </p:nvGraphicFramePr>
        <p:xfrm>
          <a:off x="8899411" y="779628"/>
          <a:ext cx="3207440" cy="105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Application.properties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파일에 정의된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정보를 가져온 후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RestTemplate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이용하여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연계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버그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보안취약점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코드스멜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loc,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중복률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커버리지를 받아옵니다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63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8114E7-1309-471E-84BF-C4DA877D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0" y="779628"/>
            <a:ext cx="7840304" cy="5806053"/>
          </a:xfrm>
          <a:prstGeom prst="rect">
            <a:avLst/>
          </a:prstGeom>
        </p:spPr>
      </p:pic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4. Maven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대시보드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74712F40-EA00-4CE0-A193-6EA3A8F77CF4}"/>
              </a:ext>
            </a:extLst>
          </p:cNvPr>
          <p:cNvSpPr/>
          <p:nvPr/>
        </p:nvSpPr>
        <p:spPr>
          <a:xfrm>
            <a:off x="406574" y="943663"/>
            <a:ext cx="216024" cy="208422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84AF28-E4A6-4FD4-B8E7-C017B160DD3B}"/>
              </a:ext>
            </a:extLst>
          </p:cNvPr>
          <p:cNvCxnSpPr>
            <a:cxnSpLocks/>
          </p:cNvCxnSpPr>
          <p:nvPr/>
        </p:nvCxnSpPr>
        <p:spPr>
          <a:xfrm>
            <a:off x="8867707" y="610476"/>
            <a:ext cx="31704" cy="6336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71AEC58-3117-4680-B78C-F35570E0B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13133"/>
              </p:ext>
            </p:extLst>
          </p:nvPr>
        </p:nvGraphicFramePr>
        <p:xfrm>
          <a:off x="8899411" y="779628"/>
          <a:ext cx="3207440" cy="9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9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900" dirty="0"/>
                        <a:t>1</a:t>
                      </a:r>
                      <a:endParaRPr kumimoji="0" lang="ko-KR" altLang="en-US" sz="9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8850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소나큐브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연계 후 받은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Json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문자열을 </a:t>
                      </a: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JsonParser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를 이용하여 파싱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객체로 변환하여 리턴 합니다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2848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98662" y="2846906"/>
            <a:ext cx="9793088" cy="1165777"/>
            <a:chOff x="2386794" y="2846906"/>
            <a:chExt cx="7416824" cy="1165777"/>
          </a:xfrm>
        </p:grpSpPr>
        <p:grpSp>
          <p:nvGrpSpPr>
            <p:cNvPr id="5" name="그룹 4"/>
            <p:cNvGrpSpPr/>
            <p:nvPr/>
          </p:nvGrpSpPr>
          <p:grpSpPr>
            <a:xfrm>
              <a:off x="2386794" y="2846906"/>
              <a:ext cx="7416824" cy="1165777"/>
              <a:chOff x="2386794" y="2846906"/>
              <a:chExt cx="7416824" cy="1165777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86794" y="3357786"/>
                <a:ext cx="7416824" cy="1440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042978" y="2846906"/>
                <a:ext cx="4104456" cy="1165777"/>
              </a:xfrm>
              <a:prstGeom prst="rect">
                <a:avLst/>
              </a:prstGeom>
              <a:solidFill>
                <a:srgbClr val="31859C"/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679382" y="3891121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79667" y="2908549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5469" y="3168184"/>
            <a:ext cx="541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0"/>
                <a:solidFill>
                  <a:schemeClr val="bg1"/>
                </a:solidFill>
                <a:latin typeface="+mn-ea"/>
              </a:rPr>
              <a:t>Sonar Service </a:t>
            </a:r>
            <a:r>
              <a:rPr lang="ko-KR" altLang="en-US" sz="2800" b="1" dirty="0">
                <a:ln w="0"/>
                <a:solidFill>
                  <a:schemeClr val="bg1"/>
                </a:solidFill>
                <a:latin typeface="+mn-ea"/>
              </a:rPr>
              <a:t>소스코드</a:t>
            </a:r>
            <a:endParaRPr lang="en-US" altLang="ko-KR" sz="2800" b="1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5123656" y="6489750"/>
            <a:ext cx="1943100" cy="2524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77F7C8-08DA-4C9A-A523-E60045DFE5FF}" type="slidenum">
              <a:rPr lang="ko-KR" altLang="en-US" sz="1050" smtClean="0"/>
              <a:pPr algn="ctr"/>
              <a:t>21</a:t>
            </a:fld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616237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72991" y="6569420"/>
            <a:ext cx="2327709" cy="290167"/>
          </a:xfrm>
        </p:spPr>
        <p:txBody>
          <a:bodyPr/>
          <a:lstStyle/>
          <a:p>
            <a:pPr>
              <a:defRPr/>
            </a:pPr>
            <a:fld id="{9677F7C8-08DA-4C9A-A523-E60045DFE5FF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소스코드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3"/>
          <p:cNvSpPr txBox="1">
            <a:spLocks/>
          </p:cNvSpPr>
          <p:nvPr/>
        </p:nvSpPr>
        <p:spPr bwMode="auto">
          <a:xfrm>
            <a:off x="238571" y="675354"/>
            <a:ext cx="11545267" cy="65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t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소스코드는 </a:t>
            </a:r>
            <a:r>
              <a:rPr kumimoji="0"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github</a:t>
            </a:r>
            <a:r>
              <a:rPr kumimoji="0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에서 관련된 내용은 </a:t>
            </a:r>
            <a:r>
              <a:rPr kumimoji="0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blog</a:t>
            </a:r>
            <a:r>
              <a:rPr kumimoji="0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에서 확인 가능합니다</a:t>
            </a:r>
            <a:r>
              <a:rPr kumimoji="0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53289"/>
              </p:ext>
            </p:extLst>
          </p:nvPr>
        </p:nvGraphicFramePr>
        <p:xfrm>
          <a:off x="238570" y="1386737"/>
          <a:ext cx="11660333" cy="269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83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URL</a:t>
                      </a:r>
                      <a:endParaRPr kumimoji="0" lang="ko-KR" altLang="en-US" sz="1100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145">
                <a:tc>
                  <a:txBody>
                    <a:bodyPr/>
                    <a:lstStyle/>
                    <a:p>
                      <a:pPr lvl="0" algn="ctr" latinLnBrk="1"/>
                      <a:r>
                        <a:rPr kumimoji="0" lang="en-US" altLang="ko-KR" sz="11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github</a:t>
                      </a:r>
                      <a:endParaRPr kumimoji="0" lang="ko-KR" alt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http://github.com/jaeho310/sonarservice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714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b="1" dirty="0"/>
                        <a:t>blog</a:t>
                      </a:r>
                      <a:endParaRPr kumimoji="0" lang="ko-KR" alt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https://frozenpond.tistory.com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2696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98662" y="2846906"/>
            <a:ext cx="9793088" cy="1165777"/>
            <a:chOff x="2386794" y="2846906"/>
            <a:chExt cx="7416824" cy="1165777"/>
          </a:xfrm>
        </p:grpSpPr>
        <p:grpSp>
          <p:nvGrpSpPr>
            <p:cNvPr id="5" name="그룹 4"/>
            <p:cNvGrpSpPr/>
            <p:nvPr/>
          </p:nvGrpSpPr>
          <p:grpSpPr>
            <a:xfrm>
              <a:off x="2386794" y="2846906"/>
              <a:ext cx="7416824" cy="1165777"/>
              <a:chOff x="2386794" y="2846906"/>
              <a:chExt cx="7416824" cy="1165777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86794" y="3357786"/>
                <a:ext cx="7416824" cy="1440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042978" y="2846906"/>
                <a:ext cx="4104456" cy="1165777"/>
              </a:xfrm>
              <a:prstGeom prst="rect">
                <a:avLst/>
              </a:prstGeom>
              <a:solidFill>
                <a:srgbClr val="31859C"/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679382" y="3891121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79667" y="2908549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5469" y="3168184"/>
            <a:ext cx="541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0"/>
                <a:solidFill>
                  <a:schemeClr val="bg1"/>
                </a:solidFill>
                <a:latin typeface="+mn-ea"/>
              </a:rPr>
              <a:t>Sonar Service </a:t>
            </a:r>
            <a:r>
              <a:rPr lang="ko-KR" altLang="en-US" sz="2800" b="1" dirty="0">
                <a:ln w="0"/>
                <a:solidFill>
                  <a:schemeClr val="bg1"/>
                </a:solidFill>
                <a:latin typeface="+mn-ea"/>
              </a:rPr>
              <a:t>개요</a:t>
            </a:r>
            <a:endParaRPr lang="en-US" altLang="ko-KR" sz="2800" b="1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5123656" y="6489750"/>
            <a:ext cx="1943100" cy="2524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77F7C8-08DA-4C9A-A523-E60045DFE5FF}" type="slidenum">
              <a:rPr lang="ko-KR" altLang="en-US" sz="1050" smtClean="0"/>
              <a:pPr algn="ctr"/>
              <a:t>2</a:t>
            </a:fld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430442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72991" y="6569420"/>
            <a:ext cx="2327709" cy="290167"/>
          </a:xfrm>
        </p:spPr>
        <p:txBody>
          <a:bodyPr/>
          <a:lstStyle/>
          <a:p>
            <a:pPr>
              <a:defRPr/>
            </a:pPr>
            <a:fld id="{9677F7C8-08DA-4C9A-A523-E60045DFE5F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개요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59709"/>
              </p:ext>
            </p:extLst>
          </p:nvPr>
        </p:nvGraphicFramePr>
        <p:xfrm>
          <a:off x="265039" y="909514"/>
          <a:ext cx="11660333" cy="374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구분</a:t>
                      </a:r>
                      <a:endParaRPr kumimoji="0" lang="en-US" altLang="ko-KR" sz="1050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kern="120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54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개발 환경</a:t>
                      </a:r>
                      <a:endParaRPr kumimoji="0" lang="ko-KR" alt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Spring boot, </a:t>
                      </a:r>
                      <a:r>
                        <a:rPr kumimoji="0" lang="en-US" altLang="ko-KR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logback</a:t>
                      </a: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, log4j2, maven, </a:t>
                      </a:r>
                      <a:r>
                        <a:rPr kumimoji="0" lang="en-US" altLang="ko-KR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mybatis</a:t>
                      </a: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mysql</a:t>
                      </a: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en-US" altLang="ko-KR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thymeleaf</a:t>
                      </a: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, bootstrap, </a:t>
                      </a:r>
                      <a:r>
                        <a:rPr kumimoji="0" lang="en-US" altLang="ko-KR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jquery</a:t>
                      </a: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4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개발 인원</a:t>
                      </a:r>
                      <a:endParaRPr kumimoji="0" lang="ko-KR" alt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명</a:t>
                      </a: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44638"/>
                  </a:ext>
                </a:extLst>
              </a:tr>
              <a:tr h="84356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요약</a:t>
                      </a:r>
                      <a:endParaRPr kumimoji="0" lang="ko-KR" alt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</a:pP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Sonar Service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는 오픈소스인 </a:t>
                      </a:r>
                      <a:r>
                        <a:rPr kumimoji="0" lang="en-US" altLang="ko-KR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Sonarqube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를 연동하여 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Maven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프로젝트에 대한 품질을 표현주는 프로젝트 입니다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.</a:t>
                      </a:r>
                    </a:p>
                    <a:p>
                      <a:pPr eaLnBrk="1" hangingPunct="1">
                        <a:lnSpc>
                          <a:spcPct val="150000"/>
                        </a:lnSpc>
                      </a:pP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Dashboard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에서 프로젝트에 대한 버그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, 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보안취약점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, </a:t>
                      </a:r>
                      <a:r>
                        <a:rPr kumimoji="0" lang="ko-KR" alt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코드악취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,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 커버리지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, LOC 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등 </a:t>
                      </a:r>
                      <a:r>
                        <a:rPr kumimoji="0" lang="ko-KR" altLang="en-US" sz="10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소나큐브</a:t>
                      </a:r>
                      <a:r>
                        <a:rPr kumimoji="0"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 분석 내역을 확인할 수 있습니다</a:t>
                      </a:r>
                      <a:r>
                        <a:rPr kumimoji="0"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</a:rPr>
                        <a:t>.</a:t>
                      </a: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6376">
                <a:tc>
                  <a:txBody>
                    <a:bodyPr/>
                    <a:lstStyle/>
                    <a:p>
                      <a:pPr lvl="0" algn="ctr" latinLnBrk="1"/>
                      <a:r>
                        <a:rPr kumimoji="0" lang="ko-KR" alt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기능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회원가입</a:t>
                      </a: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로그인</a:t>
                      </a: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Maven</a:t>
                      </a:r>
                      <a:r>
                        <a:rPr kumimoji="0" lang="ko-KR" altLang="en-US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 파일 업로드</a:t>
                      </a: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소나큐브</a:t>
                      </a:r>
                      <a:r>
                        <a:rPr kumimoji="0" lang="ko-KR" altLang="en-US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 분석</a:t>
                      </a: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소나큐브</a:t>
                      </a:r>
                      <a:r>
                        <a:rPr kumimoji="0" lang="ko-KR" altLang="en-US" sz="10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Rix고딕 M" panose="02020603020101020101" pitchFamily="18" charset="-127"/>
                          <a:ea typeface="Rix고딕 M" panose="02020603020101020101" pitchFamily="18" charset="-127"/>
                          <a:cs typeface="+mn-cs"/>
                        </a:rPr>
                        <a:t> 대시보드 확인</a:t>
                      </a: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ix고딕 M" panose="02020603020101020101" pitchFamily="18" charset="-127"/>
                        <a:ea typeface="Rix고딕 M" panose="02020603020101020101" pitchFamily="18" charset="-127"/>
                        <a:cs typeface="+mn-cs"/>
                      </a:endParaRPr>
                    </a:p>
                  </a:txBody>
                  <a:tcPr marL="91433" marR="91433" marT="45727" marB="4572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74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6779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98662" y="2846906"/>
            <a:ext cx="9793088" cy="1165777"/>
            <a:chOff x="2386794" y="2846906"/>
            <a:chExt cx="7416824" cy="1165777"/>
          </a:xfrm>
        </p:grpSpPr>
        <p:grpSp>
          <p:nvGrpSpPr>
            <p:cNvPr id="5" name="그룹 4"/>
            <p:cNvGrpSpPr/>
            <p:nvPr/>
          </p:nvGrpSpPr>
          <p:grpSpPr>
            <a:xfrm>
              <a:off x="2386794" y="2846906"/>
              <a:ext cx="7416824" cy="1165777"/>
              <a:chOff x="2386794" y="2846906"/>
              <a:chExt cx="7416824" cy="1165777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86794" y="3357786"/>
                <a:ext cx="7416824" cy="1440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042978" y="2846906"/>
                <a:ext cx="4104456" cy="1165777"/>
              </a:xfrm>
              <a:prstGeom prst="rect">
                <a:avLst/>
              </a:prstGeom>
              <a:solidFill>
                <a:srgbClr val="31859C"/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679382" y="3891121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79667" y="2908549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5468" y="3168184"/>
            <a:ext cx="541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0"/>
                <a:solidFill>
                  <a:schemeClr val="bg1"/>
                </a:solidFill>
                <a:latin typeface="+mn-ea"/>
              </a:rPr>
              <a:t>Sonar Service ERD</a:t>
            </a:r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5123656" y="6489750"/>
            <a:ext cx="1943100" cy="2524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77F7C8-08DA-4C9A-A523-E60045DFE5FF}" type="slidenum">
              <a:rPr lang="ko-KR" altLang="en-US" sz="1050" smtClean="0"/>
              <a:pPr algn="ctr"/>
              <a:t>4</a:t>
            </a:fld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735758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72991" y="6569420"/>
            <a:ext cx="2327709" cy="290167"/>
          </a:xfrm>
        </p:spPr>
        <p:txBody>
          <a:bodyPr/>
          <a:lstStyle/>
          <a:p>
            <a:pPr>
              <a:defRPr/>
            </a:pPr>
            <a:fld id="{9677F7C8-08DA-4C9A-A523-E60045DFE5FF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96" name="제목 1"/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ERD</a:t>
            </a:r>
          </a:p>
        </p:txBody>
      </p:sp>
      <p:cxnSp>
        <p:nvCxnSpPr>
          <p:cNvPr id="97" name="직선 연결선 96"/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3"/>
          <p:cNvSpPr txBox="1">
            <a:spLocks/>
          </p:cNvSpPr>
          <p:nvPr/>
        </p:nvSpPr>
        <p:spPr bwMode="auto">
          <a:xfrm>
            <a:off x="238571" y="675354"/>
            <a:ext cx="11545267" cy="65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t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kumimoji="0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32EA36-E825-45A1-8B7B-97D7BFF9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39" y="1701602"/>
            <a:ext cx="888806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67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98662" y="2846906"/>
            <a:ext cx="9793088" cy="1165777"/>
            <a:chOff x="2386794" y="2846906"/>
            <a:chExt cx="7416824" cy="1165777"/>
          </a:xfrm>
        </p:grpSpPr>
        <p:grpSp>
          <p:nvGrpSpPr>
            <p:cNvPr id="5" name="그룹 4"/>
            <p:cNvGrpSpPr/>
            <p:nvPr/>
          </p:nvGrpSpPr>
          <p:grpSpPr>
            <a:xfrm>
              <a:off x="2386794" y="2846906"/>
              <a:ext cx="7416824" cy="1165777"/>
              <a:chOff x="2386794" y="2846906"/>
              <a:chExt cx="7416824" cy="1165777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86794" y="3357786"/>
                <a:ext cx="7416824" cy="1440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042978" y="2846906"/>
                <a:ext cx="4104456" cy="1165777"/>
              </a:xfrm>
              <a:prstGeom prst="rect">
                <a:avLst/>
              </a:prstGeom>
              <a:solidFill>
                <a:srgbClr val="31859C"/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679382" y="3891121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79667" y="2908549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5469" y="3168184"/>
            <a:ext cx="541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n w="0"/>
                <a:solidFill>
                  <a:schemeClr val="bg1"/>
                </a:solidFill>
                <a:latin typeface="+mn-ea"/>
              </a:rPr>
              <a:t>SonarService</a:t>
            </a:r>
            <a:r>
              <a:rPr lang="en-US" altLang="ko-KR" sz="2800" b="1" dirty="0">
                <a:ln w="0"/>
                <a:solidFill>
                  <a:schemeClr val="bg1"/>
                </a:solidFill>
                <a:latin typeface="+mn-ea"/>
              </a:rPr>
              <a:t> Process</a:t>
            </a:r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5123656" y="6489750"/>
            <a:ext cx="1943100" cy="2524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77F7C8-08DA-4C9A-A523-E60045DFE5FF}" type="slidenum">
              <a:rPr lang="ko-KR" altLang="en-US" sz="1050" smtClean="0"/>
              <a:pPr algn="ctr"/>
              <a:t>6</a:t>
            </a:fld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021542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7D4A6A-A9E2-444F-B444-3510A9E0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51298" y="6439089"/>
            <a:ext cx="2844430" cy="365210"/>
          </a:xfrm>
        </p:spPr>
        <p:txBody>
          <a:bodyPr/>
          <a:lstStyle/>
          <a:p>
            <a:pPr>
              <a:defRPr/>
            </a:pPr>
            <a:fld id="{9677F7C8-08DA-4C9A-A523-E60045DFE5F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CF82CF-FE53-4C3F-98D1-4EFF178166C9}"/>
              </a:ext>
            </a:extLst>
          </p:cNvPr>
          <p:cNvSpPr/>
          <p:nvPr/>
        </p:nvSpPr>
        <p:spPr>
          <a:xfrm>
            <a:off x="9310089" y="4420031"/>
            <a:ext cx="1701928" cy="2439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E0B8EAD3-AF5E-45CD-8878-CD5DB5BB37F8}"/>
              </a:ext>
            </a:extLst>
          </p:cNvPr>
          <p:cNvSpPr/>
          <p:nvPr/>
        </p:nvSpPr>
        <p:spPr>
          <a:xfrm>
            <a:off x="1414687" y="964116"/>
            <a:ext cx="10490577" cy="353530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Sonar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service</a:t>
            </a:r>
            <a:endParaRPr lang="ko-KR" altLang="en-US" sz="1200" b="1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80C3BCFA-896D-4B04-AC92-C15D40872FFB}"/>
              </a:ext>
            </a:extLst>
          </p:cNvPr>
          <p:cNvSpPr/>
          <p:nvPr/>
        </p:nvSpPr>
        <p:spPr>
          <a:xfrm>
            <a:off x="9434004" y="4661834"/>
            <a:ext cx="1440160" cy="2022498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Sonarqube</a:t>
            </a:r>
            <a:endParaRPr lang="ko-KR" altLang="en-US" sz="12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93DCD8-A364-40E0-96D5-39F6CB2D907A}"/>
              </a:ext>
            </a:extLst>
          </p:cNvPr>
          <p:cNvSpPr/>
          <p:nvPr/>
        </p:nvSpPr>
        <p:spPr>
          <a:xfrm>
            <a:off x="6665136" y="1609462"/>
            <a:ext cx="1095064" cy="34899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97C93D-34DA-4D52-B7CD-53E9743C6C0B}"/>
              </a:ext>
            </a:extLst>
          </p:cNvPr>
          <p:cNvSpPr/>
          <p:nvPr/>
        </p:nvSpPr>
        <p:spPr>
          <a:xfrm>
            <a:off x="5190188" y="1511585"/>
            <a:ext cx="2736024" cy="58334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5CA614-162C-45AA-88B0-8C5E1411D5AC}"/>
              </a:ext>
            </a:extLst>
          </p:cNvPr>
          <p:cNvSpPr/>
          <p:nvPr/>
        </p:nvSpPr>
        <p:spPr>
          <a:xfrm>
            <a:off x="5356200" y="1609439"/>
            <a:ext cx="1095064" cy="348995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/>
              <a:t>회원가입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686E21-90BD-4602-A8F8-B448442B91C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6451264" y="1783937"/>
            <a:ext cx="213872" cy="2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한쪽 모서리가 잘린 사각형 218">
            <a:extLst>
              <a:ext uri="{FF2B5EF4-FFF2-40B4-BE49-F238E27FC236}">
                <a16:creationId xmlns:a16="http://schemas.microsoft.com/office/drawing/2014/main" id="{563F9419-50D4-4FF4-8314-1BC2EB55E39C}"/>
              </a:ext>
            </a:extLst>
          </p:cNvPr>
          <p:cNvSpPr/>
          <p:nvPr/>
        </p:nvSpPr>
        <p:spPr>
          <a:xfrm>
            <a:off x="9303723" y="4116319"/>
            <a:ext cx="1700723" cy="363151"/>
          </a:xfrm>
          <a:prstGeom prst="snip1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외부시스템</a:t>
            </a:r>
            <a:endParaRPr lang="en-US" altLang="ko-KR" sz="1000" dirty="0"/>
          </a:p>
        </p:txBody>
      </p:sp>
      <p:sp>
        <p:nvSpPr>
          <p:cNvPr id="16" name="오각형 60">
            <a:extLst>
              <a:ext uri="{FF2B5EF4-FFF2-40B4-BE49-F238E27FC236}">
                <a16:creationId xmlns:a16="http://schemas.microsoft.com/office/drawing/2014/main" id="{28CA6A85-0EF0-4D1C-ACDA-750A75F8554A}"/>
              </a:ext>
            </a:extLst>
          </p:cNvPr>
          <p:cNvSpPr/>
          <p:nvPr/>
        </p:nvSpPr>
        <p:spPr>
          <a:xfrm>
            <a:off x="4499318" y="2181770"/>
            <a:ext cx="902893" cy="24397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세션 확인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5A3AA0-D5F4-492B-9CEA-36A631D6E24E}"/>
              </a:ext>
            </a:extLst>
          </p:cNvPr>
          <p:cNvSpPr/>
          <p:nvPr/>
        </p:nvSpPr>
        <p:spPr>
          <a:xfrm>
            <a:off x="125595" y="1494289"/>
            <a:ext cx="1208411" cy="11276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 anchorCtr="0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kern="0" dirty="0">
                <a:latin typeface="+mn-ea"/>
              </a:rPr>
              <a:t>착수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97B94A-19CB-4719-9BF9-EFFDF3AEACDA}"/>
              </a:ext>
            </a:extLst>
          </p:cNvPr>
          <p:cNvSpPr/>
          <p:nvPr/>
        </p:nvSpPr>
        <p:spPr>
          <a:xfrm>
            <a:off x="113566" y="4165683"/>
            <a:ext cx="1211814" cy="9923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 anchorCtr="0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kern="0" dirty="0">
                <a:latin typeface="+mn-ea"/>
              </a:rPr>
              <a:t>수행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04AB0-DEAB-4C0F-B3A5-931C36F32E56}"/>
              </a:ext>
            </a:extLst>
          </p:cNvPr>
          <p:cNvSpPr/>
          <p:nvPr/>
        </p:nvSpPr>
        <p:spPr>
          <a:xfrm>
            <a:off x="131276" y="5312142"/>
            <a:ext cx="1181404" cy="13095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 anchorCtr="0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kern="0" dirty="0">
                <a:latin typeface="+mn-ea"/>
              </a:rPr>
              <a:t>모니터링</a:t>
            </a:r>
          </a:p>
        </p:txBody>
      </p:sp>
      <p:cxnSp>
        <p:nvCxnSpPr>
          <p:cNvPr id="23" name="직선 화살표 연결선 44">
            <a:extLst>
              <a:ext uri="{FF2B5EF4-FFF2-40B4-BE49-F238E27FC236}">
                <a16:creationId xmlns:a16="http://schemas.microsoft.com/office/drawing/2014/main" id="{BB7ABD1E-5A34-4F9D-84F0-BC14AF64C607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>
            <a:off x="723451" y="2621897"/>
            <a:ext cx="6350" cy="15982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24" name="직선 화살표 연결선 44">
            <a:extLst>
              <a:ext uri="{FF2B5EF4-FFF2-40B4-BE49-F238E27FC236}">
                <a16:creationId xmlns:a16="http://schemas.microsoft.com/office/drawing/2014/main" id="{1F068E21-B60B-476B-AABF-D5FD46B478F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19473" y="5157986"/>
            <a:ext cx="2505" cy="15415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7FAD76-D0DF-44B2-8A97-AF00F6F45AB1}"/>
              </a:ext>
            </a:extLst>
          </p:cNvPr>
          <p:cNvSpPr/>
          <p:nvPr/>
        </p:nvSpPr>
        <p:spPr>
          <a:xfrm>
            <a:off x="125595" y="2781722"/>
            <a:ext cx="1195711" cy="12241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anchor="ctr" anchorCtr="0"/>
          <a:lstStyle/>
          <a:p>
            <a:pPr algn="ctr" defTabSz="914400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kern="0" dirty="0">
                <a:latin typeface="+mn-ea"/>
              </a:rPr>
              <a:t>계획</a:t>
            </a:r>
          </a:p>
        </p:txBody>
      </p:sp>
      <p:cxnSp>
        <p:nvCxnSpPr>
          <p:cNvPr id="26" name="직선 화살표 연결선 44">
            <a:extLst>
              <a:ext uri="{FF2B5EF4-FFF2-40B4-BE49-F238E27FC236}">
                <a16:creationId xmlns:a16="http://schemas.microsoft.com/office/drawing/2014/main" id="{338F758C-EE4D-440D-923F-5EB9EAE009C5}"/>
              </a:ext>
            </a:extLst>
          </p:cNvPr>
          <p:cNvCxnSpPr>
            <a:cxnSpLocks/>
            <a:stCxn id="25" idx="2"/>
            <a:endCxn id="21" idx="0"/>
          </p:cNvCxnSpPr>
          <p:nvPr/>
        </p:nvCxnSpPr>
        <p:spPr>
          <a:xfrm flipH="1">
            <a:off x="719473" y="4005857"/>
            <a:ext cx="3978" cy="15982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A31C43-6120-4132-96C0-ECABB530AD3E}"/>
              </a:ext>
            </a:extLst>
          </p:cNvPr>
          <p:cNvSpPr/>
          <p:nvPr/>
        </p:nvSpPr>
        <p:spPr>
          <a:xfrm>
            <a:off x="158142" y="958815"/>
            <a:ext cx="1163705" cy="3535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단계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E7C9630-4A43-4FB0-958F-D216B6892D43}"/>
              </a:ext>
            </a:extLst>
          </p:cNvPr>
          <p:cNvCxnSpPr>
            <a:cxnSpLocks/>
          </p:cNvCxnSpPr>
          <p:nvPr/>
        </p:nvCxnSpPr>
        <p:spPr>
          <a:xfrm>
            <a:off x="125595" y="2693905"/>
            <a:ext cx="11773308" cy="878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66031F2-0A82-4209-8C8B-1A9C53EB2FFC}"/>
              </a:ext>
            </a:extLst>
          </p:cNvPr>
          <p:cNvCxnSpPr>
            <a:cxnSpLocks/>
          </p:cNvCxnSpPr>
          <p:nvPr/>
        </p:nvCxnSpPr>
        <p:spPr>
          <a:xfrm>
            <a:off x="118542" y="4077866"/>
            <a:ext cx="117373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31634F-ED0E-4543-AAC3-158B178B7DF1}"/>
              </a:ext>
            </a:extLst>
          </p:cNvPr>
          <p:cNvCxnSpPr>
            <a:cxnSpLocks/>
          </p:cNvCxnSpPr>
          <p:nvPr/>
        </p:nvCxnSpPr>
        <p:spPr>
          <a:xfrm>
            <a:off x="113566" y="5229994"/>
            <a:ext cx="117422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119">
            <a:extLst>
              <a:ext uri="{FF2B5EF4-FFF2-40B4-BE49-F238E27FC236}">
                <a16:creationId xmlns:a16="http://schemas.microsoft.com/office/drawing/2014/main" id="{07B7EA01-B948-48E6-9347-EA077A734F00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218354" y="4350766"/>
            <a:ext cx="4091735" cy="243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오각형 77">
            <a:extLst>
              <a:ext uri="{FF2B5EF4-FFF2-40B4-BE49-F238E27FC236}">
                <a16:creationId xmlns:a16="http://schemas.microsoft.com/office/drawing/2014/main" id="{3CF77C21-E64F-431A-A275-764CA9D589AB}"/>
              </a:ext>
            </a:extLst>
          </p:cNvPr>
          <p:cNvSpPr/>
          <p:nvPr/>
        </p:nvSpPr>
        <p:spPr>
          <a:xfrm>
            <a:off x="5830698" y="4178927"/>
            <a:ext cx="737666" cy="199351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CLI Call</a:t>
            </a:r>
            <a:endParaRPr lang="ko-KR" altLang="en-US" sz="1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DB486CE-AE73-49BC-AF26-D061395D181F}"/>
              </a:ext>
            </a:extLst>
          </p:cNvPr>
          <p:cNvGrpSpPr/>
          <p:nvPr/>
        </p:nvGrpSpPr>
        <p:grpSpPr>
          <a:xfrm>
            <a:off x="3191161" y="5423002"/>
            <a:ext cx="4773353" cy="1217520"/>
            <a:chOff x="4646796" y="5057880"/>
            <a:chExt cx="2405754" cy="158029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E5DD4B-FB20-4732-9C1F-1631EE6B296F}"/>
                </a:ext>
              </a:extLst>
            </p:cNvPr>
            <p:cNvSpPr/>
            <p:nvPr/>
          </p:nvSpPr>
          <p:spPr>
            <a:xfrm>
              <a:off x="4646796" y="5057880"/>
              <a:ext cx="2405754" cy="1580297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EEEE1D0-3421-4896-AC7B-91C772DA236E}"/>
                </a:ext>
              </a:extLst>
            </p:cNvPr>
            <p:cNvSpPr/>
            <p:nvPr/>
          </p:nvSpPr>
          <p:spPr>
            <a:xfrm>
              <a:off x="4789490" y="5444077"/>
              <a:ext cx="2168081" cy="30032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버그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보안취약점</a:t>
              </a:r>
              <a:r>
                <a:rPr lang="en-US" altLang="ko-KR" sz="105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dirty="0">
                  <a:solidFill>
                    <a:schemeClr val="tx1"/>
                  </a:solidFill>
                </a:rPr>
                <a:t>테스트 커버리지 등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소나큐브</a:t>
              </a:r>
              <a:r>
                <a:rPr lang="ko-KR" altLang="en-US" sz="1050" dirty="0">
                  <a:solidFill>
                    <a:schemeClr val="tx1"/>
                  </a:solidFill>
                </a:rPr>
                <a:t> 데이터 확인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94C31F-F9DE-4929-B792-DC3DE9A792F5}"/>
                </a:ext>
              </a:extLst>
            </p:cNvPr>
            <p:cNvSpPr txBox="1"/>
            <p:nvPr/>
          </p:nvSpPr>
          <p:spPr>
            <a:xfrm>
              <a:off x="5127435" y="5112194"/>
              <a:ext cx="1473142" cy="3395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Dash Board</a:t>
              </a:r>
              <a:endParaRPr lang="ko-KR" altLang="en-US" sz="11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6C99152-9D05-49C0-B52C-568DD3264627}"/>
                </a:ext>
              </a:extLst>
            </p:cNvPr>
            <p:cNvSpPr/>
            <p:nvPr/>
          </p:nvSpPr>
          <p:spPr>
            <a:xfrm>
              <a:off x="4789490" y="6026330"/>
              <a:ext cx="2168081" cy="300324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소나큐브</a:t>
              </a:r>
              <a:r>
                <a:rPr lang="ko-KR" altLang="en-US" sz="1050" dirty="0">
                  <a:solidFill>
                    <a:schemeClr val="tx1"/>
                  </a:solidFill>
                </a:rPr>
                <a:t> 사이트에서 추가 상세내역 확인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EB174-A3B2-43C9-973D-E598EFD18ED1}"/>
              </a:ext>
            </a:extLst>
          </p:cNvPr>
          <p:cNvSpPr/>
          <p:nvPr/>
        </p:nvSpPr>
        <p:spPr>
          <a:xfrm>
            <a:off x="3195542" y="4222061"/>
            <a:ext cx="2022812" cy="2574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소나큐브</a:t>
            </a:r>
            <a:r>
              <a:rPr lang="ko-KR" altLang="en-US" sz="1050" dirty="0">
                <a:solidFill>
                  <a:schemeClr val="tx1"/>
                </a:solidFill>
              </a:rPr>
              <a:t> 분석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3197AE-F3EC-4C15-BACD-E828DFB2ACF8}"/>
              </a:ext>
            </a:extLst>
          </p:cNvPr>
          <p:cNvSpPr/>
          <p:nvPr/>
        </p:nvSpPr>
        <p:spPr>
          <a:xfrm>
            <a:off x="3193357" y="4778528"/>
            <a:ext cx="2022812" cy="2574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Api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호출을 위한 </a:t>
            </a:r>
            <a:r>
              <a:rPr lang="en-US" altLang="ko-KR" sz="1050" dirty="0">
                <a:solidFill>
                  <a:schemeClr val="tx1"/>
                </a:solidFill>
              </a:rPr>
              <a:t>key </a:t>
            </a:r>
            <a:r>
              <a:rPr lang="ko-KR" altLang="en-US" sz="1050" dirty="0">
                <a:solidFill>
                  <a:schemeClr val="tx1"/>
                </a:solidFill>
              </a:rPr>
              <a:t>저장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4153652-4A78-4A53-BFFE-D90C686B42C8}"/>
              </a:ext>
            </a:extLst>
          </p:cNvPr>
          <p:cNvGrpSpPr/>
          <p:nvPr/>
        </p:nvGrpSpPr>
        <p:grpSpPr>
          <a:xfrm>
            <a:off x="3193357" y="2953853"/>
            <a:ext cx="2025676" cy="868318"/>
            <a:chOff x="3143651" y="3021731"/>
            <a:chExt cx="2071763" cy="61522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2A08C5E-2519-4C0F-8A7F-60930BB2D26F}"/>
                </a:ext>
              </a:extLst>
            </p:cNvPr>
            <p:cNvSpPr/>
            <p:nvPr/>
          </p:nvSpPr>
          <p:spPr>
            <a:xfrm>
              <a:off x="3143651" y="3388536"/>
              <a:ext cx="2071763" cy="24842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관련 정보 </a:t>
              </a:r>
              <a:r>
                <a:rPr lang="en-US" altLang="ko-KR" sz="1050" dirty="0">
                  <a:solidFill>
                    <a:schemeClr val="tx1"/>
                  </a:solidFill>
                </a:rPr>
                <a:t>DB </a:t>
              </a:r>
              <a:r>
                <a:rPr lang="ko-KR" altLang="en-US" sz="1050" dirty="0">
                  <a:solidFill>
                    <a:schemeClr val="tx1"/>
                  </a:solidFill>
                </a:rPr>
                <a:t>저장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B88EA81-AC81-4B08-9DCD-74D7EEC4A23A}"/>
                </a:ext>
              </a:extLst>
            </p:cNvPr>
            <p:cNvSpPr/>
            <p:nvPr/>
          </p:nvSpPr>
          <p:spPr>
            <a:xfrm>
              <a:off x="3143651" y="3021731"/>
              <a:ext cx="2071763" cy="24842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Maven</a:t>
              </a:r>
              <a:r>
                <a:rPr lang="ko-KR" altLang="en-US" sz="1050" dirty="0">
                  <a:solidFill>
                    <a:schemeClr val="tx1"/>
                  </a:solidFill>
                </a:rPr>
                <a:t> 파일 업로드</a:t>
              </a:r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5F20ED2-1203-4DE5-97AD-2EB7293DC78C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 rot="5400000">
            <a:off x="4952735" y="1348388"/>
            <a:ext cx="858926" cy="23520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B69CAC8-8DCF-4058-8E80-1DFFC83D0902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4206195" y="3822171"/>
            <a:ext cx="753" cy="39989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24EE68-235A-4132-A909-46C55F36A9F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5216169" y="4907233"/>
            <a:ext cx="4093920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B56EE039-D6F8-43E3-8076-9B61B7C518E5}"/>
              </a:ext>
            </a:extLst>
          </p:cNvPr>
          <p:cNvSpPr txBox="1">
            <a:spLocks/>
          </p:cNvSpPr>
          <p:nvPr/>
        </p:nvSpPr>
        <p:spPr>
          <a:xfrm>
            <a:off x="108843" y="118245"/>
            <a:ext cx="3492500" cy="503237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ctr" defTabSz="1088502" rtl="0" eaLnBrk="1" latinLnBrk="1" hangingPunct="1"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프로세스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AD7C50E-8968-4B7E-89BF-3D769770EB79}"/>
              </a:ext>
            </a:extLst>
          </p:cNvPr>
          <p:cNvCxnSpPr/>
          <p:nvPr/>
        </p:nvCxnSpPr>
        <p:spPr>
          <a:xfrm>
            <a:off x="219501" y="583059"/>
            <a:ext cx="1167940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D643FBC-4C10-4D59-A966-90EDC36098E9}"/>
              </a:ext>
            </a:extLst>
          </p:cNvPr>
          <p:cNvCxnSpPr>
            <a:stCxn id="16" idx="3"/>
            <a:endCxn id="6" idx="3"/>
          </p:cNvCxnSpPr>
          <p:nvPr/>
        </p:nvCxnSpPr>
        <p:spPr>
          <a:xfrm flipV="1">
            <a:off x="5402211" y="1783960"/>
            <a:ext cx="2357989" cy="519800"/>
          </a:xfrm>
          <a:prstGeom prst="bentConnector3">
            <a:avLst>
              <a:gd name="adj1" fmla="val 10969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AF83C24-280F-4C56-9610-13525B87FD0F}"/>
              </a:ext>
            </a:extLst>
          </p:cNvPr>
          <p:cNvCxnSpPr/>
          <p:nvPr/>
        </p:nvCxnSpPr>
        <p:spPr>
          <a:xfrm>
            <a:off x="7964514" y="5720543"/>
            <a:ext cx="133920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7383C69-1664-4B1E-94EC-CAD00707A0F7}"/>
              </a:ext>
            </a:extLst>
          </p:cNvPr>
          <p:cNvCxnSpPr/>
          <p:nvPr/>
        </p:nvCxnSpPr>
        <p:spPr>
          <a:xfrm flipH="1">
            <a:off x="7964514" y="6284822"/>
            <a:ext cx="133920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오각형 77">
            <a:extLst>
              <a:ext uri="{FF2B5EF4-FFF2-40B4-BE49-F238E27FC236}">
                <a16:creationId xmlns:a16="http://schemas.microsoft.com/office/drawing/2014/main" id="{F1015215-E501-4E93-ADBF-2F7A29F0A60D}"/>
              </a:ext>
            </a:extLst>
          </p:cNvPr>
          <p:cNvSpPr/>
          <p:nvPr/>
        </p:nvSpPr>
        <p:spPr>
          <a:xfrm>
            <a:off x="8292064" y="5918409"/>
            <a:ext cx="737666" cy="199351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API Call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914806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98662" y="2846906"/>
            <a:ext cx="9793088" cy="1165777"/>
            <a:chOff x="2386794" y="2846906"/>
            <a:chExt cx="7416824" cy="1165777"/>
          </a:xfrm>
        </p:grpSpPr>
        <p:grpSp>
          <p:nvGrpSpPr>
            <p:cNvPr id="5" name="그룹 4"/>
            <p:cNvGrpSpPr/>
            <p:nvPr/>
          </p:nvGrpSpPr>
          <p:grpSpPr>
            <a:xfrm>
              <a:off x="2386794" y="2846906"/>
              <a:ext cx="7416824" cy="1165777"/>
              <a:chOff x="2386794" y="2846906"/>
              <a:chExt cx="7416824" cy="1165777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86794" y="3357786"/>
                <a:ext cx="7416824" cy="1440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042978" y="2846906"/>
                <a:ext cx="4104456" cy="1165777"/>
              </a:xfrm>
              <a:prstGeom prst="rect">
                <a:avLst/>
              </a:prstGeom>
              <a:solidFill>
                <a:srgbClr val="31859C"/>
              </a:solidFill>
              <a:ln w="190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679382" y="3891121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79667" y="2908549"/>
              <a:ext cx="369515" cy="427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85469" y="3168184"/>
            <a:ext cx="541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0"/>
                <a:solidFill>
                  <a:schemeClr val="bg1"/>
                </a:solidFill>
                <a:latin typeface="+mn-ea"/>
              </a:rPr>
              <a:t>Sonar Service </a:t>
            </a:r>
            <a:r>
              <a:rPr lang="ko-KR" altLang="en-US" sz="2800" b="1" dirty="0">
                <a:ln w="0"/>
                <a:solidFill>
                  <a:schemeClr val="bg1"/>
                </a:solidFill>
                <a:latin typeface="+mn-ea"/>
              </a:rPr>
              <a:t>화면 및 소스코드</a:t>
            </a:r>
            <a:endParaRPr lang="en-US" altLang="ko-KR" sz="2800" b="1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슬라이드 번호 개체 틀 1"/>
          <p:cNvSpPr txBox="1">
            <a:spLocks/>
          </p:cNvSpPr>
          <p:nvPr/>
        </p:nvSpPr>
        <p:spPr>
          <a:xfrm>
            <a:off x="5123656" y="6489750"/>
            <a:ext cx="1943100" cy="2524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677F7C8-08DA-4C9A-A523-E60045DFE5FF}" type="slidenum">
              <a:rPr lang="ko-KR" altLang="en-US" sz="1050" smtClean="0"/>
              <a:pPr algn="ctr"/>
              <a:t>8</a:t>
            </a:fld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050881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1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13234</TotalTime>
  <Words>704</Words>
  <Application>Microsoft Office PowerPoint</Application>
  <PresentationFormat>사용자 지정</PresentationFormat>
  <Paragraphs>184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HY헤드라인M</vt:lpstr>
      <vt:lpstr>Rix고딕 M</vt:lpstr>
      <vt:lpstr>나눔고딕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</dc:title>
  <dc:creator>Windows 사용자</dc:creator>
  <cp:lastModifiedBy>user</cp:lastModifiedBy>
  <cp:revision>1571</cp:revision>
  <dcterms:created xsi:type="dcterms:W3CDTF">2017-02-07T00:21:31Z</dcterms:created>
  <dcterms:modified xsi:type="dcterms:W3CDTF">2021-04-07T01:01:29Z</dcterms:modified>
  <cp:version/>
</cp:coreProperties>
</file>