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87" r:id="rId2"/>
    <p:sldId id="300" r:id="rId3"/>
    <p:sldId id="319" r:id="rId4"/>
    <p:sldId id="320" r:id="rId5"/>
    <p:sldId id="321" r:id="rId6"/>
    <p:sldId id="322" r:id="rId7"/>
    <p:sldId id="344" r:id="rId8"/>
    <p:sldId id="345" r:id="rId9"/>
    <p:sldId id="323" r:id="rId10"/>
    <p:sldId id="325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48" r:id="rId19"/>
    <p:sldId id="346" r:id="rId20"/>
    <p:sldId id="261" r:id="rId21"/>
    <p:sldId id="337" r:id="rId22"/>
    <p:sldId id="338" r:id="rId23"/>
    <p:sldId id="334" r:id="rId24"/>
    <p:sldId id="349" r:id="rId25"/>
    <p:sldId id="339" r:id="rId26"/>
    <p:sldId id="340" r:id="rId27"/>
    <p:sldId id="341" r:id="rId28"/>
    <p:sldId id="342" r:id="rId29"/>
    <p:sldId id="343" r:id="rId3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2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A0AE"/>
    <a:srgbClr val="3493DD"/>
    <a:srgbClr val="014E9E"/>
    <a:srgbClr val="EFEFEF"/>
    <a:srgbClr val="FAB00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대여 반납 통계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대여반납현황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대여가능</c:v>
                </c:pt>
                <c:pt idx="1">
                  <c:v>대여중</c:v>
                </c:pt>
                <c:pt idx="2">
                  <c:v>전체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20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94-4F81-A98B-6B18315C20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1348768"/>
        <c:axId val="1051344416"/>
      </c:barChart>
      <c:catAx>
        <c:axId val="1051348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51344416"/>
        <c:crosses val="autoZero"/>
        <c:auto val="1"/>
        <c:lblAlgn val="ctr"/>
        <c:lblOffset val="100"/>
        <c:noMultiLvlLbl val="0"/>
      </c:catAx>
      <c:valAx>
        <c:axId val="1051344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51348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카테고리별 보유도서 현황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지식 학문</c:v>
                </c:pt>
                <c:pt idx="1">
                  <c:v>철학</c:v>
                </c:pt>
                <c:pt idx="2">
                  <c:v>종교</c:v>
                </c:pt>
                <c:pt idx="3">
                  <c:v>사회과학</c:v>
                </c:pt>
                <c:pt idx="4">
                  <c:v>자연과학</c:v>
                </c:pt>
                <c:pt idx="5">
                  <c:v>기술과학</c:v>
                </c:pt>
                <c:pt idx="6">
                  <c:v>예술</c:v>
                </c:pt>
                <c:pt idx="7">
                  <c:v>언어</c:v>
                </c:pt>
                <c:pt idx="8">
                  <c:v>문학</c:v>
                </c:pt>
                <c:pt idx="9">
                  <c:v>역사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43</c:v>
                </c:pt>
                <c:pt idx="1">
                  <c:v>23</c:v>
                </c:pt>
                <c:pt idx="2">
                  <c:v>20</c:v>
                </c:pt>
                <c:pt idx="3">
                  <c:v>24</c:v>
                </c:pt>
                <c:pt idx="4">
                  <c:v>34</c:v>
                </c:pt>
                <c:pt idx="5">
                  <c:v>23</c:v>
                </c:pt>
                <c:pt idx="6">
                  <c:v>54</c:v>
                </c:pt>
                <c:pt idx="7">
                  <c:v>33</c:v>
                </c:pt>
                <c:pt idx="8">
                  <c:v>44</c:v>
                </c:pt>
                <c:pt idx="9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57-47C7-8DCF-B80D2D32CB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6979040"/>
        <c:axId val="1246982848"/>
      </c:barChart>
      <c:catAx>
        <c:axId val="124697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6982848"/>
        <c:crosses val="autoZero"/>
        <c:auto val="1"/>
        <c:lblAlgn val="ctr"/>
        <c:lblOffset val="100"/>
        <c:noMultiLvlLbl val="0"/>
      </c:catAx>
      <c:valAx>
        <c:axId val="124698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697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이용자 현황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26A-42BD-BFBA-A6D1825F65E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26A-42BD-BFBA-A6D1825F65EE}"/>
              </c:ext>
            </c:extLst>
          </c:dPt>
          <c:cat>
            <c:strRef>
              <c:f>Sheet1!$A$2:$A$3</c:f>
              <c:strCache>
                <c:ptCount val="2"/>
                <c:pt idx="0">
                  <c:v>일반회원</c:v>
                </c:pt>
                <c:pt idx="1">
                  <c:v>우수회원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6A-42BD-BFBA-A6D1825F65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567AE-98E1-48CF-BBED-778386F292E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9750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FEA98-398E-40EE-B825-91FBAF3E4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215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3F5DF-98D1-4566-84C4-1E8E8F156F98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D05FD-788E-4706-A7D9-769FB0ADA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43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A3B3-8F89-41DA-96E5-0039529E1233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B145-1B9C-4D45-8AF9-0615C1A14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33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A3B3-8F89-41DA-96E5-0039529E1233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B145-1B9C-4D45-8AF9-0615C1A14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82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A3B3-8F89-41DA-96E5-0039529E1233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B145-1B9C-4D45-8AF9-0615C1A14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2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A3B3-8F89-41DA-96E5-0039529E1233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B145-1B9C-4D45-8AF9-0615C1A14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04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A3B3-8F89-41DA-96E5-0039529E1233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B145-1B9C-4D45-8AF9-0615C1A14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5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A3B3-8F89-41DA-96E5-0039529E1233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B145-1B9C-4D45-8AF9-0615C1A14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14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A3B3-8F89-41DA-96E5-0039529E1233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B145-1B9C-4D45-8AF9-0615C1A14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61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A3B3-8F89-41DA-96E5-0039529E1233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B145-1B9C-4D45-8AF9-0615C1A14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3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A3B3-8F89-41DA-96E5-0039529E1233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B145-1B9C-4D45-8AF9-0615C1A14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26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A3B3-8F89-41DA-96E5-0039529E1233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B145-1B9C-4D45-8AF9-0615C1A14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37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A3B3-8F89-41DA-96E5-0039529E1233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B145-1B9C-4D45-8AF9-0615C1A14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80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BA3B3-8F89-41DA-96E5-0039529E1233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3B145-1B9C-4D45-8AF9-0615C1A14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18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7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image" Target="../media/image7.sv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image" Target="../media/image7.sv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7.sv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7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7.sv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sv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eg"/><Relationship Id="rId3" Type="http://schemas.microsoft.com/office/2007/relationships/hdphoto" Target="../media/hdphoto1.wdp"/><Relationship Id="rId7" Type="http://schemas.openxmlformats.org/officeDocument/2006/relationships/image" Target="../media/image17.jpeg"/><Relationship Id="rId12" Type="http://schemas.openxmlformats.org/officeDocument/2006/relationships/image" Target="../media/image2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5" Type="http://schemas.openxmlformats.org/officeDocument/2006/relationships/image" Target="../media/image7.svg"/><Relationship Id="rId15" Type="http://schemas.openxmlformats.org/officeDocument/2006/relationships/image" Target="../media/image25.jpeg"/><Relationship Id="rId10" Type="http://schemas.openxmlformats.org/officeDocument/2006/relationships/image" Target="../media/image20.jpeg"/><Relationship Id="rId4" Type="http://schemas.openxmlformats.org/officeDocument/2006/relationships/image" Target="../media/image2.pn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7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295874" y="111967"/>
            <a:ext cx="2839277" cy="261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도서관 관리 프로그램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972" y="156866"/>
            <a:ext cx="1157154" cy="202387"/>
          </a:xfrm>
          <a:prstGeom prst="rect">
            <a:avLst/>
          </a:prstGeom>
          <a:gradFill>
            <a:gsLst>
              <a:gs pos="0">
                <a:schemeClr val="bg2">
                  <a:lumMod val="72000"/>
                </a:schemeClr>
              </a:gs>
              <a:gs pos="34000">
                <a:schemeClr val="accent1">
                  <a:lumMod val="45000"/>
                  <a:lumOff val="55000"/>
                </a:schemeClr>
              </a:gs>
              <a:gs pos="5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2700"/>
          </a:effectLst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9D0B1C13-EA14-473C-9795-A7123EB28CE4}"/>
              </a:ext>
            </a:extLst>
          </p:cNvPr>
          <p:cNvGrpSpPr/>
          <p:nvPr/>
        </p:nvGrpSpPr>
        <p:grpSpPr>
          <a:xfrm>
            <a:off x="1285956" y="372536"/>
            <a:ext cx="9610170" cy="891049"/>
            <a:chOff x="1286543" y="373401"/>
            <a:chExt cx="9610170" cy="89104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2F8CBBA-E4D3-4543-B21F-0340E6F533F4}"/>
                </a:ext>
              </a:extLst>
            </p:cNvPr>
            <p:cNvSpPr/>
            <p:nvPr/>
          </p:nvSpPr>
          <p:spPr>
            <a:xfrm>
              <a:off x="1286543" y="373401"/>
              <a:ext cx="9610170" cy="891049"/>
            </a:xfrm>
            <a:prstGeom prst="rect">
              <a:avLst/>
            </a:prstGeom>
            <a:solidFill>
              <a:srgbClr val="014E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E3620E-C46B-4ABE-8298-CF71A920BCAF}"/>
                </a:ext>
              </a:extLst>
            </p:cNvPr>
            <p:cNvSpPr txBox="1"/>
            <p:nvPr/>
          </p:nvSpPr>
          <p:spPr>
            <a:xfrm>
              <a:off x="2249265" y="478075"/>
              <a:ext cx="20830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LIBRARY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47" name="그래픽 46" descr="서적">
              <a:extLst>
                <a:ext uri="{FF2B5EF4-FFF2-40B4-BE49-F238E27FC236}">
                  <a16:creationId xmlns:a16="http://schemas.microsoft.com/office/drawing/2014/main" id="{A11F27F3-BE24-48B7-A797-A38EB3385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4669" y="413902"/>
              <a:ext cx="774678" cy="774678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3EA9A99-EF9E-4B4B-8CDF-A18C4F0B3351}"/>
              </a:ext>
            </a:extLst>
          </p:cNvPr>
          <p:cNvGrpSpPr/>
          <p:nvPr/>
        </p:nvGrpSpPr>
        <p:grpSpPr>
          <a:xfrm>
            <a:off x="2377457" y="1634752"/>
            <a:ext cx="7427167" cy="4737737"/>
            <a:chOff x="2461475" y="1628110"/>
            <a:chExt cx="7427167" cy="4737737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9C3D164-2015-4A97-BFFD-61A4305F58FF}"/>
                </a:ext>
              </a:extLst>
            </p:cNvPr>
            <p:cNvSpPr/>
            <p:nvPr/>
          </p:nvSpPr>
          <p:spPr>
            <a:xfrm>
              <a:off x="2461475" y="1628110"/>
              <a:ext cx="7427167" cy="4737737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54EBB13-BDB7-463D-B7D6-E68A12C2A5FB}"/>
                </a:ext>
              </a:extLst>
            </p:cNvPr>
            <p:cNvGrpSpPr/>
            <p:nvPr/>
          </p:nvGrpSpPr>
          <p:grpSpPr>
            <a:xfrm>
              <a:off x="2730324" y="1985255"/>
              <a:ext cx="6733523" cy="4023448"/>
              <a:chOff x="2959450" y="2002308"/>
              <a:chExt cx="6733523" cy="4023448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2959450" y="2002308"/>
                <a:ext cx="6733523" cy="4023448"/>
                <a:chOff x="2117427" y="1441320"/>
                <a:chExt cx="6661964" cy="4020286"/>
              </a:xfrm>
            </p:grpSpPr>
            <p:grpSp>
              <p:nvGrpSpPr>
                <p:cNvPr id="37" name="그룹 36"/>
                <p:cNvGrpSpPr/>
                <p:nvPr/>
              </p:nvGrpSpPr>
              <p:grpSpPr>
                <a:xfrm>
                  <a:off x="2117427" y="2184747"/>
                  <a:ext cx="3008654" cy="2605703"/>
                  <a:chOff x="3179576" y="1588531"/>
                  <a:chExt cx="5450016" cy="2738174"/>
                </a:xfrm>
              </p:grpSpPr>
              <p:sp>
                <p:nvSpPr>
                  <p:cNvPr id="41" name="순서도: 처리 40"/>
                  <p:cNvSpPr/>
                  <p:nvPr/>
                </p:nvSpPr>
                <p:spPr>
                  <a:xfrm>
                    <a:off x="4044778" y="1588531"/>
                    <a:ext cx="3657600" cy="411892"/>
                  </a:xfrm>
                  <a:prstGeom prst="flowChartProcess">
                    <a:avLst/>
                  </a:prstGeom>
                  <a:solidFill>
                    <a:schemeClr val="bg1"/>
                  </a:soli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/>
                      <a:t>아이디</a:t>
                    </a:r>
                    <a:endParaRPr lang="ko-KR" altLang="en-US" dirty="0"/>
                  </a:p>
                </p:txBody>
              </p:sp>
              <p:sp>
                <p:nvSpPr>
                  <p:cNvPr id="42" name="순서도: 처리 41"/>
                  <p:cNvSpPr/>
                  <p:nvPr/>
                </p:nvSpPr>
                <p:spPr>
                  <a:xfrm>
                    <a:off x="4042715" y="2217605"/>
                    <a:ext cx="3657600" cy="403653"/>
                  </a:xfrm>
                  <a:prstGeom prst="flowChartProcess">
                    <a:avLst/>
                  </a:prstGeom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/>
                      <a:t>   비밀번호</a:t>
                    </a:r>
                    <a:r>
                      <a:rPr lang="en-US" altLang="ko-KR" dirty="0"/>
                      <a:t>	</a:t>
                    </a:r>
                    <a:endParaRPr lang="ko-KR" altLang="en-US" dirty="0"/>
                  </a:p>
                </p:txBody>
              </p:sp>
              <p:sp>
                <p:nvSpPr>
                  <p:cNvPr id="43" name="순서도: 처리 42"/>
                  <p:cNvSpPr/>
                  <p:nvPr/>
                </p:nvSpPr>
                <p:spPr>
                  <a:xfrm>
                    <a:off x="4042716" y="3072751"/>
                    <a:ext cx="3657600" cy="524109"/>
                  </a:xfrm>
                  <a:prstGeom prst="flowChartProcess">
                    <a:avLst/>
                  </a:prstGeom>
                  <a:solidFill>
                    <a:srgbClr val="FAB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/>
                      <a:t>로그인</a:t>
                    </a:r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3179576" y="4031554"/>
                    <a:ext cx="5450016" cy="2951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아이디 찾기 </a:t>
                    </a:r>
                    <a:r>
                      <a:rPr lang="en-US" altLang="ko-KR" sz="11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|</a:t>
                    </a:r>
                    <a:r>
                      <a:rPr lang="en-US" altLang="ko-KR" sz="1100" dirty="0"/>
                      <a:t> </a:t>
                    </a:r>
                    <a:r>
                      <a:rPr lang="ko-KR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비밀번호 찾기 </a:t>
                    </a:r>
                    <a:r>
                      <a:rPr lang="en-US" altLang="ko-KR" sz="11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|</a:t>
                    </a:r>
                    <a:r>
                      <a:rPr lang="en-US" altLang="ko-KR" sz="1100" dirty="0"/>
                      <a:t> </a:t>
                    </a:r>
                    <a:r>
                      <a:rPr lang="ko-KR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회원가입</a:t>
                    </a:r>
                  </a:p>
                </p:txBody>
              </p:sp>
            </p:grpSp>
            <p:sp>
              <p:nvSpPr>
                <p:cNvPr id="51" name="직사각형 50"/>
                <p:cNvSpPr/>
                <p:nvPr/>
              </p:nvSpPr>
              <p:spPr>
                <a:xfrm>
                  <a:off x="5335974" y="4314712"/>
                  <a:ext cx="3443417" cy="11468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5335973" y="1441320"/>
                  <a:ext cx="3443417" cy="27582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A4898F80-7532-4C53-8D4C-4903DEF1E67A}"/>
                  </a:ext>
                </a:extLst>
              </p:cNvPr>
              <p:cNvGrpSpPr/>
              <p:nvPr/>
            </p:nvGrpSpPr>
            <p:grpSpPr>
              <a:xfrm>
                <a:off x="6353885" y="2516744"/>
                <a:ext cx="3162995" cy="2142247"/>
                <a:chOff x="8820809" y="1632399"/>
                <a:chExt cx="3047730" cy="2441008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9320970-5574-4D27-8414-B6E950C94709}"/>
                    </a:ext>
                  </a:extLst>
                </p:cNvPr>
                <p:cNvSpPr txBox="1"/>
                <p:nvPr/>
              </p:nvSpPr>
              <p:spPr>
                <a:xfrm>
                  <a:off x="10044812" y="1632399"/>
                  <a:ext cx="1679510" cy="15518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1100" dirty="0"/>
                    <a:t>카테고리</a:t>
                  </a:r>
                  <a:endParaRPr lang="en-US" altLang="ko-KR" sz="1100" dirty="0"/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1100" dirty="0"/>
                    <a:t>도서명</a:t>
                  </a:r>
                  <a:endParaRPr lang="en-US" altLang="ko-KR" sz="1100" dirty="0"/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1100" dirty="0"/>
                    <a:t>저자</a:t>
                  </a:r>
                  <a:r>
                    <a:rPr lang="en-US" altLang="ko-KR" sz="1100" dirty="0"/>
                    <a:t>/</a:t>
                  </a:r>
                  <a:r>
                    <a:rPr lang="ko-KR" altLang="en-US" sz="1100" dirty="0"/>
                    <a:t>역자</a:t>
                  </a:r>
                  <a:endParaRPr lang="en-US" altLang="ko-KR" sz="1100" dirty="0"/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1100" dirty="0" err="1"/>
                    <a:t>발행년도</a:t>
                  </a:r>
                  <a:endParaRPr lang="en-US" altLang="ko-KR" sz="1100" dirty="0"/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1100" dirty="0"/>
                    <a:t>출판사</a:t>
                  </a:r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33D48CE3-949B-4AEE-B312-5A81BA1F49E1}"/>
                    </a:ext>
                  </a:extLst>
                </p:cNvPr>
                <p:cNvSpPr/>
                <p:nvPr/>
              </p:nvSpPr>
              <p:spPr>
                <a:xfrm>
                  <a:off x="8820809" y="3274810"/>
                  <a:ext cx="3047730" cy="79859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도서 </a:t>
                  </a:r>
                  <a:r>
                    <a:rPr lang="ko-KR" altLang="en-US" dirty="0" err="1">
                      <a:solidFill>
                        <a:schemeClr val="bg2">
                          <a:lumMod val="50000"/>
                        </a:schemeClr>
                      </a:solidFill>
                    </a:rPr>
                    <a:t>소개글</a:t>
                  </a:r>
                  <a:endParaRPr lang="en-US" altLang="ko-KR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1DA66B-8141-4826-A8A4-D0500118801F}"/>
                  </a:ext>
                </a:extLst>
              </p:cNvPr>
              <p:cNvSpPr txBox="1"/>
              <p:nvPr/>
            </p:nvSpPr>
            <p:spPr>
              <a:xfrm>
                <a:off x="6353883" y="2122723"/>
                <a:ext cx="2172897" cy="396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이달의 추천도서</a:t>
                </a:r>
              </a:p>
            </p:txBody>
          </p:sp>
        </p:grpSp>
      </p:grpSp>
      <p:sp>
        <p:nvSpPr>
          <p:cNvPr id="15" name="순서도: 처리 14"/>
          <p:cNvSpPr/>
          <p:nvPr/>
        </p:nvSpPr>
        <p:spPr>
          <a:xfrm>
            <a:off x="1295874" y="142337"/>
            <a:ext cx="9600252" cy="231446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순서도: 처리 13"/>
          <p:cNvSpPr/>
          <p:nvPr/>
        </p:nvSpPr>
        <p:spPr>
          <a:xfrm>
            <a:off x="1285956" y="139959"/>
            <a:ext cx="9610170" cy="6603697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EB9FBBF8-AA53-4028-A94B-568BE5FEFC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040" y="2498537"/>
            <a:ext cx="1088941" cy="1380962"/>
          </a:xfrm>
          <a:prstGeom prst="rect">
            <a:avLst/>
          </a:prstGeom>
        </p:spPr>
      </p:pic>
      <p:pic>
        <p:nvPicPr>
          <p:cNvPr id="54" name="그래픽 53" descr="서적">
            <a:extLst>
              <a:ext uri="{FF2B5EF4-FFF2-40B4-BE49-F238E27FC236}">
                <a16:creationId xmlns:a16="http://schemas.microsoft.com/office/drawing/2014/main" id="{B6CDFFA1-EBFA-48A4-9BF6-F111500C0AF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40739" y="4980298"/>
            <a:ext cx="914400" cy="9144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343435A-964D-4E78-A5E7-3C9E914BFBFD}"/>
              </a:ext>
            </a:extLst>
          </p:cNvPr>
          <p:cNvSpPr txBox="1"/>
          <p:nvPr/>
        </p:nvSpPr>
        <p:spPr>
          <a:xfrm>
            <a:off x="7127187" y="5062568"/>
            <a:ext cx="19990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OO</a:t>
            </a:r>
            <a:r>
              <a:rPr lang="ko-KR" altLang="en-US" sz="1400" dirty="0"/>
              <a:t>도서관</a:t>
            </a:r>
            <a:endParaRPr lang="en-US" altLang="ko-KR" sz="1400" dirty="0"/>
          </a:p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전화번호</a:t>
            </a:r>
            <a:r>
              <a:rPr lang="en-US" altLang="ko-KR" sz="1400" dirty="0"/>
              <a:t>/</a:t>
            </a:r>
            <a:r>
              <a:rPr lang="ko-KR" altLang="en-US" sz="1400" dirty="0"/>
              <a:t>팩스</a:t>
            </a:r>
          </a:p>
        </p:txBody>
      </p:sp>
    </p:spTree>
    <p:extLst>
      <p:ext uri="{BB962C8B-B14F-4D97-AF65-F5344CB8AC3E}">
        <p14:creationId xmlns:p14="http://schemas.microsoft.com/office/powerpoint/2010/main" val="1308175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518FF695-57A5-4E1C-9498-6DB2EA2E4FF5}"/>
              </a:ext>
            </a:extLst>
          </p:cNvPr>
          <p:cNvSpPr/>
          <p:nvPr/>
        </p:nvSpPr>
        <p:spPr>
          <a:xfrm>
            <a:off x="106505" y="1572913"/>
            <a:ext cx="1904600" cy="515534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2906" y="127553"/>
            <a:ext cx="280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도서관 관리 프로그램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068" y="150002"/>
            <a:ext cx="1144857" cy="202228"/>
          </a:xfrm>
          <a:prstGeom prst="rect">
            <a:avLst/>
          </a:prstGeom>
          <a:gradFill>
            <a:gsLst>
              <a:gs pos="0">
                <a:schemeClr val="bg2">
                  <a:lumMod val="72000"/>
                </a:schemeClr>
              </a:gs>
              <a:gs pos="34000">
                <a:schemeClr val="accent1">
                  <a:lumMod val="45000"/>
                  <a:lumOff val="55000"/>
                </a:schemeClr>
              </a:gs>
              <a:gs pos="5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2700"/>
          </a:effectLst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id="{D4BEC6A5-411C-4C1A-A8EF-85B788709E41}"/>
              </a:ext>
            </a:extLst>
          </p:cNvPr>
          <p:cNvGrpSpPr/>
          <p:nvPr/>
        </p:nvGrpSpPr>
        <p:grpSpPr>
          <a:xfrm>
            <a:off x="112078" y="372831"/>
            <a:ext cx="9486918" cy="891049"/>
            <a:chOff x="1286543" y="373401"/>
            <a:chExt cx="9486918" cy="891049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203CE22-E974-4926-B3D5-AAA1CD4A421E}"/>
                </a:ext>
              </a:extLst>
            </p:cNvPr>
            <p:cNvSpPr/>
            <p:nvPr/>
          </p:nvSpPr>
          <p:spPr>
            <a:xfrm>
              <a:off x="1286543" y="373401"/>
              <a:ext cx="9486918" cy="891049"/>
            </a:xfrm>
            <a:prstGeom prst="rect">
              <a:avLst/>
            </a:prstGeom>
            <a:solidFill>
              <a:srgbClr val="014E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0FD985D-774E-4E36-8167-ACCEF427FEFC}"/>
                </a:ext>
              </a:extLst>
            </p:cNvPr>
            <p:cNvSpPr txBox="1"/>
            <p:nvPr/>
          </p:nvSpPr>
          <p:spPr>
            <a:xfrm>
              <a:off x="2249265" y="478075"/>
              <a:ext cx="20830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LIBRARY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93" name="그래픽 92" descr="서적">
              <a:extLst>
                <a:ext uri="{FF2B5EF4-FFF2-40B4-BE49-F238E27FC236}">
                  <a16:creationId xmlns:a16="http://schemas.microsoft.com/office/drawing/2014/main" id="{F2B8C82B-9A64-4AE7-B8EA-0E218D0BB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4669" y="413902"/>
              <a:ext cx="774678" cy="774678"/>
            </a:xfrm>
            <a:prstGeom prst="rect">
              <a:avLst/>
            </a:prstGeom>
          </p:spPr>
        </p:pic>
      </p:grpSp>
      <p:sp>
        <p:nvSpPr>
          <p:cNvPr id="15" name="순서도: 처리 14"/>
          <p:cNvSpPr/>
          <p:nvPr/>
        </p:nvSpPr>
        <p:spPr>
          <a:xfrm>
            <a:off x="106504" y="129747"/>
            <a:ext cx="9498227" cy="231264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B184A6-8090-4DF1-A2E5-55C00A294B39}"/>
              </a:ext>
            </a:extLst>
          </p:cNvPr>
          <p:cNvSpPr txBox="1"/>
          <p:nvPr/>
        </p:nvSpPr>
        <p:spPr>
          <a:xfrm>
            <a:off x="106504" y="2382504"/>
            <a:ext cx="190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회원 등록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1F0E1D0-1484-4B7B-A153-9AD4D4DD4C37}"/>
              </a:ext>
            </a:extLst>
          </p:cNvPr>
          <p:cNvSpPr txBox="1"/>
          <p:nvPr/>
        </p:nvSpPr>
        <p:spPr>
          <a:xfrm>
            <a:off x="112079" y="2892408"/>
            <a:ext cx="1897368" cy="307777"/>
          </a:xfrm>
          <a:prstGeom prst="rect">
            <a:avLst/>
          </a:prstGeom>
          <a:solidFill>
            <a:srgbClr val="3493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회원 조회</a:t>
            </a:r>
            <a:r>
              <a:rPr lang="en-US" altLang="ko-KR" sz="1400" b="1" dirty="0">
                <a:solidFill>
                  <a:schemeClr val="bg1"/>
                </a:solidFill>
              </a:rPr>
              <a:t>/</a:t>
            </a:r>
            <a:r>
              <a:rPr lang="ko-KR" altLang="en-US" sz="1400" b="1" dirty="0">
                <a:solidFill>
                  <a:schemeClr val="bg1"/>
                </a:solidFill>
              </a:rPr>
              <a:t>수정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F50D5C9-F5B5-49BC-9A3F-49AC0D19E568}"/>
              </a:ext>
            </a:extLst>
          </p:cNvPr>
          <p:cNvGrpSpPr/>
          <p:nvPr/>
        </p:nvGrpSpPr>
        <p:grpSpPr>
          <a:xfrm>
            <a:off x="106504" y="1269224"/>
            <a:ext cx="9498227" cy="305068"/>
            <a:chOff x="106504" y="360137"/>
            <a:chExt cx="9498227" cy="305068"/>
          </a:xfrm>
        </p:grpSpPr>
        <p:grpSp>
          <p:nvGrpSpPr>
            <p:cNvPr id="58" name="그룹 57"/>
            <p:cNvGrpSpPr/>
            <p:nvPr/>
          </p:nvGrpSpPr>
          <p:grpSpPr>
            <a:xfrm>
              <a:off x="131219" y="360137"/>
              <a:ext cx="9467777" cy="303689"/>
              <a:chOff x="980304" y="304532"/>
              <a:chExt cx="9467777" cy="303689"/>
            </a:xfrm>
          </p:grpSpPr>
          <p:sp>
            <p:nvSpPr>
              <p:cNvPr id="23" name="순서도: 처리 22"/>
              <p:cNvSpPr/>
              <p:nvPr/>
            </p:nvSpPr>
            <p:spPr>
              <a:xfrm>
                <a:off x="980304" y="338658"/>
                <a:ext cx="930876" cy="237421"/>
              </a:xfrm>
              <a:prstGeom prst="flowChart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HOME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순서도: 처리 26"/>
              <p:cNvSpPr/>
              <p:nvPr/>
            </p:nvSpPr>
            <p:spPr>
              <a:xfrm>
                <a:off x="1927655" y="304532"/>
                <a:ext cx="930876" cy="303689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도서관리</a:t>
                </a:r>
              </a:p>
            </p:txBody>
          </p:sp>
          <p:sp>
            <p:nvSpPr>
              <p:cNvPr id="28" name="순서도: 처리 27"/>
              <p:cNvSpPr/>
              <p:nvPr/>
            </p:nvSpPr>
            <p:spPr>
              <a:xfrm>
                <a:off x="2858531" y="311008"/>
                <a:ext cx="930876" cy="290994"/>
              </a:xfrm>
              <a:prstGeom prst="flowChartProcess">
                <a:avLst/>
              </a:prstGeom>
              <a:solidFill>
                <a:srgbClr val="0CA0AE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회원관리</a:t>
                </a:r>
              </a:p>
            </p:txBody>
          </p:sp>
          <p:sp>
            <p:nvSpPr>
              <p:cNvPr id="29" name="순서도: 처리 28"/>
              <p:cNvSpPr/>
              <p:nvPr/>
            </p:nvSpPr>
            <p:spPr>
              <a:xfrm>
                <a:off x="3805882" y="336452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대여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반납</a:t>
                </a:r>
              </a:p>
            </p:txBody>
          </p:sp>
          <p:sp>
            <p:nvSpPr>
              <p:cNvPr id="16" name="순서도: 처리 15"/>
              <p:cNvSpPr/>
              <p:nvPr/>
            </p:nvSpPr>
            <p:spPr>
              <a:xfrm>
                <a:off x="4736758" y="336452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직원관리</a:t>
                </a:r>
              </a:p>
            </p:txBody>
          </p:sp>
          <p:sp>
            <p:nvSpPr>
              <p:cNvPr id="77" name="순서도: 처리 76"/>
              <p:cNvSpPr/>
              <p:nvPr/>
            </p:nvSpPr>
            <p:spPr>
              <a:xfrm>
                <a:off x="5659397" y="338355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통계조회</a:t>
                </a:r>
              </a:p>
            </p:txBody>
          </p:sp>
          <p:sp>
            <p:nvSpPr>
              <p:cNvPr id="79" name="순서도: 처리 78"/>
              <p:cNvSpPr/>
              <p:nvPr/>
            </p:nvSpPr>
            <p:spPr>
              <a:xfrm>
                <a:off x="9414365" y="311008"/>
                <a:ext cx="1033716" cy="297213"/>
              </a:xfrm>
              <a:prstGeom prst="flowChartProcess">
                <a:avLst/>
              </a:prstGeom>
              <a:solidFill>
                <a:srgbClr val="FAB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로그아웃</a:t>
                </a:r>
              </a:p>
            </p:txBody>
          </p:sp>
        </p:grpSp>
        <p:sp>
          <p:nvSpPr>
            <p:cNvPr id="22" name="순서도: 처리 21"/>
            <p:cNvSpPr/>
            <p:nvPr/>
          </p:nvSpPr>
          <p:spPr>
            <a:xfrm>
              <a:off x="106504" y="361012"/>
              <a:ext cx="9498227" cy="304193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순서도: 처리 13"/>
          <p:cNvSpPr/>
          <p:nvPr/>
        </p:nvSpPr>
        <p:spPr>
          <a:xfrm>
            <a:off x="106504" y="129746"/>
            <a:ext cx="9498227" cy="6598508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530535" y="1725147"/>
            <a:ext cx="6480961" cy="307777"/>
            <a:chOff x="2410136" y="1753168"/>
            <a:chExt cx="6480961" cy="307777"/>
          </a:xfrm>
        </p:grpSpPr>
        <p:grpSp>
          <p:nvGrpSpPr>
            <p:cNvPr id="4" name="그룹 3"/>
            <p:cNvGrpSpPr/>
            <p:nvPr/>
          </p:nvGrpSpPr>
          <p:grpSpPr>
            <a:xfrm>
              <a:off x="5817751" y="1768557"/>
              <a:ext cx="3073346" cy="276999"/>
              <a:chOff x="5817751" y="1768557"/>
              <a:chExt cx="3073346" cy="276999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4F61926C-45AE-4AC7-BBD1-F6157A2BDCAE}"/>
                  </a:ext>
                </a:extLst>
              </p:cNvPr>
              <p:cNvSpPr/>
              <p:nvPr/>
            </p:nvSpPr>
            <p:spPr>
              <a:xfrm>
                <a:off x="5817751" y="1768557"/>
                <a:ext cx="251719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D2C8B41-C330-4B1D-93A5-BD9BAF607161}"/>
                  </a:ext>
                </a:extLst>
              </p:cNvPr>
              <p:cNvSpPr txBox="1"/>
              <p:nvPr/>
            </p:nvSpPr>
            <p:spPr>
              <a:xfrm>
                <a:off x="8371504" y="1768557"/>
                <a:ext cx="519593" cy="276999"/>
              </a:xfrm>
              <a:prstGeom prst="rect">
                <a:avLst/>
              </a:prstGeom>
              <a:solidFill>
                <a:srgbClr val="FAB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chemeClr val="bg1"/>
                    </a:solidFill>
                  </a:rPr>
                  <a:t>검색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FBD042F0-410B-4E3D-B959-EBAFBC4F7CEF}"/>
                </a:ext>
              </a:extLst>
            </p:cNvPr>
            <p:cNvGrpSpPr/>
            <p:nvPr/>
          </p:nvGrpSpPr>
          <p:grpSpPr>
            <a:xfrm>
              <a:off x="2410136" y="1753168"/>
              <a:ext cx="924325" cy="307777"/>
              <a:chOff x="2222464" y="1791677"/>
              <a:chExt cx="924325" cy="307777"/>
            </a:xfrm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F3614968-7998-4C5E-A2E7-61B0A4599D88}"/>
                  </a:ext>
                </a:extLst>
              </p:cNvPr>
              <p:cNvSpPr/>
              <p:nvPr/>
            </p:nvSpPr>
            <p:spPr>
              <a:xfrm>
                <a:off x="2222464" y="1845962"/>
                <a:ext cx="168995" cy="1689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8FBCB41-5F89-40FD-BE12-CE4BD7E90FAC}"/>
                  </a:ext>
                </a:extLst>
              </p:cNvPr>
              <p:cNvSpPr txBox="1"/>
              <p:nvPr/>
            </p:nvSpPr>
            <p:spPr>
              <a:xfrm>
                <a:off x="2391460" y="1791677"/>
                <a:ext cx="7553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회원</a:t>
                </a:r>
                <a:r>
                  <a:rPr lang="en-US" altLang="ko-KR" sz="1400" dirty="0"/>
                  <a:t>ID</a:t>
                </a:r>
                <a:endParaRPr lang="ko-KR" altLang="en-US" sz="1400" dirty="0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3427356" y="1753168"/>
              <a:ext cx="1102303" cy="307777"/>
              <a:chOff x="3790972" y="1749013"/>
              <a:chExt cx="1102303" cy="307777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0B6FAB04-5489-45AE-8362-183FA5D6DC60}"/>
                  </a:ext>
                </a:extLst>
              </p:cNvPr>
              <p:cNvSpPr/>
              <p:nvPr/>
            </p:nvSpPr>
            <p:spPr>
              <a:xfrm>
                <a:off x="3790972" y="1803298"/>
                <a:ext cx="168995" cy="1689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157B3C9-F946-4E07-9243-664B7EDB76EA}"/>
                  </a:ext>
                </a:extLst>
              </p:cNvPr>
              <p:cNvSpPr txBox="1"/>
              <p:nvPr/>
            </p:nvSpPr>
            <p:spPr>
              <a:xfrm>
                <a:off x="3959968" y="1749013"/>
                <a:ext cx="9333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회원이름</a:t>
                </a: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4622554" y="1753168"/>
              <a:ext cx="1102303" cy="307777"/>
              <a:chOff x="3790972" y="1749013"/>
              <a:chExt cx="1102303" cy="307777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0B6FAB04-5489-45AE-8362-183FA5D6DC60}"/>
                  </a:ext>
                </a:extLst>
              </p:cNvPr>
              <p:cNvSpPr/>
              <p:nvPr/>
            </p:nvSpPr>
            <p:spPr>
              <a:xfrm>
                <a:off x="3790972" y="1803298"/>
                <a:ext cx="168995" cy="1689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157B3C9-F946-4E07-9243-664B7EDB76EA}"/>
                  </a:ext>
                </a:extLst>
              </p:cNvPr>
              <p:cNvSpPr txBox="1"/>
              <p:nvPr/>
            </p:nvSpPr>
            <p:spPr>
              <a:xfrm>
                <a:off x="3959968" y="1749013"/>
                <a:ext cx="9333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생년월일</a:t>
                </a:r>
              </a:p>
            </p:txBody>
          </p:sp>
        </p:grpSp>
      </p:grpSp>
      <p:graphicFrame>
        <p:nvGraphicFramePr>
          <p:cNvPr id="76" name="표 38">
            <a:extLst>
              <a:ext uri="{FF2B5EF4-FFF2-40B4-BE49-F238E27FC236}">
                <a16:creationId xmlns:a16="http://schemas.microsoft.com/office/drawing/2014/main" id="{3F3028BB-9BC8-4582-94EA-1F8BCDA8D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699824"/>
              </p:ext>
            </p:extLst>
          </p:nvPr>
        </p:nvGraphicFramePr>
        <p:xfrm>
          <a:off x="2090057" y="2211569"/>
          <a:ext cx="7424652" cy="4450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721">
                  <a:extLst>
                    <a:ext uri="{9D8B030D-6E8A-4147-A177-3AD203B41FA5}">
                      <a16:colId xmlns:a16="http://schemas.microsoft.com/office/drawing/2014/main" val="1578793490"/>
                    </a:ext>
                  </a:extLst>
                </a:gridCol>
                <a:gridCol w="618721">
                  <a:extLst>
                    <a:ext uri="{9D8B030D-6E8A-4147-A177-3AD203B41FA5}">
                      <a16:colId xmlns:a16="http://schemas.microsoft.com/office/drawing/2014/main" val="3856125385"/>
                    </a:ext>
                  </a:extLst>
                </a:gridCol>
                <a:gridCol w="618721">
                  <a:extLst>
                    <a:ext uri="{9D8B030D-6E8A-4147-A177-3AD203B41FA5}">
                      <a16:colId xmlns:a16="http://schemas.microsoft.com/office/drawing/2014/main" val="483068102"/>
                    </a:ext>
                  </a:extLst>
                </a:gridCol>
                <a:gridCol w="618721">
                  <a:extLst>
                    <a:ext uri="{9D8B030D-6E8A-4147-A177-3AD203B41FA5}">
                      <a16:colId xmlns:a16="http://schemas.microsoft.com/office/drawing/2014/main" val="2980312486"/>
                    </a:ext>
                  </a:extLst>
                </a:gridCol>
                <a:gridCol w="618721">
                  <a:extLst>
                    <a:ext uri="{9D8B030D-6E8A-4147-A177-3AD203B41FA5}">
                      <a16:colId xmlns:a16="http://schemas.microsoft.com/office/drawing/2014/main" val="3688191712"/>
                    </a:ext>
                  </a:extLst>
                </a:gridCol>
                <a:gridCol w="618721">
                  <a:extLst>
                    <a:ext uri="{9D8B030D-6E8A-4147-A177-3AD203B41FA5}">
                      <a16:colId xmlns:a16="http://schemas.microsoft.com/office/drawing/2014/main" val="2154365006"/>
                    </a:ext>
                  </a:extLst>
                </a:gridCol>
                <a:gridCol w="618721">
                  <a:extLst>
                    <a:ext uri="{9D8B030D-6E8A-4147-A177-3AD203B41FA5}">
                      <a16:colId xmlns:a16="http://schemas.microsoft.com/office/drawing/2014/main" val="3178285764"/>
                    </a:ext>
                  </a:extLst>
                </a:gridCol>
                <a:gridCol w="618721">
                  <a:extLst>
                    <a:ext uri="{9D8B030D-6E8A-4147-A177-3AD203B41FA5}">
                      <a16:colId xmlns:a16="http://schemas.microsoft.com/office/drawing/2014/main" val="4096990019"/>
                    </a:ext>
                  </a:extLst>
                </a:gridCol>
                <a:gridCol w="618721">
                  <a:extLst>
                    <a:ext uri="{9D8B030D-6E8A-4147-A177-3AD203B41FA5}">
                      <a16:colId xmlns:a16="http://schemas.microsoft.com/office/drawing/2014/main" val="3539639142"/>
                    </a:ext>
                  </a:extLst>
                </a:gridCol>
                <a:gridCol w="618721">
                  <a:extLst>
                    <a:ext uri="{9D8B030D-6E8A-4147-A177-3AD203B41FA5}">
                      <a16:colId xmlns:a16="http://schemas.microsoft.com/office/drawing/2014/main" val="536349158"/>
                    </a:ext>
                  </a:extLst>
                </a:gridCol>
                <a:gridCol w="618721">
                  <a:extLst>
                    <a:ext uri="{9D8B030D-6E8A-4147-A177-3AD203B41FA5}">
                      <a16:colId xmlns:a16="http://schemas.microsoft.com/office/drawing/2014/main" val="3002608426"/>
                    </a:ext>
                  </a:extLst>
                </a:gridCol>
                <a:gridCol w="618721">
                  <a:extLst>
                    <a:ext uri="{9D8B030D-6E8A-4147-A177-3AD203B41FA5}">
                      <a16:colId xmlns:a16="http://schemas.microsoft.com/office/drawing/2014/main" val="1265931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회원</a:t>
                      </a:r>
                      <a:r>
                        <a:rPr lang="en-US" altLang="ko-KR" sz="800" dirty="0"/>
                        <a:t>ID</a:t>
                      </a:r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생년월일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주소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전화번호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총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대여권수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대여도서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권수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등급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가입일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탈퇴여부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대여가능여부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연체횟수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38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61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2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49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9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693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27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78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17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543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92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70396133"/>
                  </a:ext>
                </a:extLst>
              </a:tr>
            </a:tbl>
          </a:graphicData>
        </a:graphic>
      </p:graphicFrame>
      <p:grpSp>
        <p:nvGrpSpPr>
          <p:cNvPr id="81" name="그룹 80">
            <a:extLst>
              <a:ext uri="{FF2B5EF4-FFF2-40B4-BE49-F238E27FC236}">
                <a16:creationId xmlns:a16="http://schemas.microsoft.com/office/drawing/2014/main" id="{5E356869-4176-4DAB-8CCD-7F10907E2748}"/>
              </a:ext>
            </a:extLst>
          </p:cNvPr>
          <p:cNvGrpSpPr/>
          <p:nvPr/>
        </p:nvGrpSpPr>
        <p:grpSpPr>
          <a:xfrm>
            <a:off x="8716284" y="3283465"/>
            <a:ext cx="560173" cy="494267"/>
            <a:chOff x="4917989" y="3311611"/>
            <a:chExt cx="560173" cy="494267"/>
          </a:xfrm>
          <a:solidFill>
            <a:schemeClr val="bg2"/>
          </a:solidFill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4883105-00A7-456A-8C10-FD6773B9F2ED}"/>
                </a:ext>
              </a:extLst>
            </p:cNvPr>
            <p:cNvSpPr/>
            <p:nvPr/>
          </p:nvSpPr>
          <p:spPr>
            <a:xfrm>
              <a:off x="4917989" y="3311611"/>
              <a:ext cx="560173" cy="271848"/>
            </a:xfrm>
            <a:prstGeom prst="rect">
              <a:avLst/>
            </a:prstGeom>
            <a:grpFill/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25000"/>
                    </a:schemeClr>
                  </a:solidFill>
                </a:rPr>
                <a:t>수정</a:t>
              </a:r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650F3C0-D635-4115-A37C-230F739AC54B}"/>
                </a:ext>
              </a:extLst>
            </p:cNvPr>
            <p:cNvSpPr/>
            <p:nvPr/>
          </p:nvSpPr>
          <p:spPr>
            <a:xfrm>
              <a:off x="4917989" y="3566984"/>
              <a:ext cx="560173" cy="238894"/>
            </a:xfrm>
            <a:prstGeom prst="rect">
              <a:avLst/>
            </a:prstGeom>
            <a:grpFill/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25000"/>
                    </a:schemeClr>
                  </a:solidFill>
                </a:rPr>
                <a:t>삭제</a:t>
              </a:r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93A979-5B23-4055-973B-A42AD6C67CC1}"/>
              </a:ext>
            </a:extLst>
          </p:cNvPr>
          <p:cNvGrpSpPr/>
          <p:nvPr/>
        </p:nvGrpSpPr>
        <p:grpSpPr>
          <a:xfrm>
            <a:off x="9871272" y="3551678"/>
            <a:ext cx="2051125" cy="1106338"/>
            <a:chOff x="2298406" y="3945514"/>
            <a:chExt cx="2051125" cy="1106338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A00C51E1-E9BA-4B6B-BA59-BA57A89538DB}"/>
                </a:ext>
              </a:extLst>
            </p:cNvPr>
            <p:cNvGrpSpPr/>
            <p:nvPr/>
          </p:nvGrpSpPr>
          <p:grpSpPr>
            <a:xfrm>
              <a:off x="2298406" y="3945514"/>
              <a:ext cx="2051125" cy="1106338"/>
              <a:chOff x="4837911" y="2045359"/>
              <a:chExt cx="2051125" cy="1106338"/>
            </a:xfrm>
          </p:grpSpPr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832E8E43-24D1-42A0-8DEE-F93BBF580456}"/>
                  </a:ext>
                </a:extLst>
              </p:cNvPr>
              <p:cNvGrpSpPr/>
              <p:nvPr/>
            </p:nvGrpSpPr>
            <p:grpSpPr>
              <a:xfrm>
                <a:off x="4837911" y="2045359"/>
                <a:ext cx="2051125" cy="1106338"/>
                <a:chOff x="4837911" y="2025988"/>
                <a:chExt cx="2051125" cy="1106338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0DCCBACC-CA6E-4A36-8737-4F578D69AADF}"/>
                    </a:ext>
                  </a:extLst>
                </p:cNvPr>
                <p:cNvSpPr/>
                <p:nvPr/>
              </p:nvSpPr>
              <p:spPr>
                <a:xfrm>
                  <a:off x="4837911" y="2037079"/>
                  <a:ext cx="2051125" cy="1095247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      삭제하시겠습니까</a:t>
                  </a:r>
                  <a:r>
                    <a:rPr lang="en-US" altLang="ko-KR" sz="1100" dirty="0">
                      <a:solidFill>
                        <a:schemeClr val="tx1"/>
                      </a:solidFill>
                    </a:rPr>
                    <a:t>?</a:t>
                  </a:r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1C01BD30-1596-42B5-BAB6-71F1488D3AF5}"/>
                    </a:ext>
                  </a:extLst>
                </p:cNvPr>
                <p:cNvSpPr/>
                <p:nvPr/>
              </p:nvSpPr>
              <p:spPr>
                <a:xfrm>
                  <a:off x="4839569" y="2025988"/>
                  <a:ext cx="2049467" cy="245473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10" name="그림 109">
                  <a:extLst>
                    <a:ext uri="{FF2B5EF4-FFF2-40B4-BE49-F238E27FC236}">
                      <a16:creationId xmlns:a16="http://schemas.microsoft.com/office/drawing/2014/main" id="{EA77F15C-3E9F-415F-868C-EB005102C6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89372" y="2062719"/>
                  <a:ext cx="276264" cy="181000"/>
                </a:xfrm>
                <a:prstGeom prst="rect">
                  <a:avLst/>
                </a:prstGeom>
              </p:spPr>
            </p:pic>
          </p:grp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21F0B1FB-0D8A-49B5-BE73-01DBA1E8DA3E}"/>
                  </a:ext>
                </a:extLst>
              </p:cNvPr>
              <p:cNvSpPr/>
              <p:nvPr/>
            </p:nvSpPr>
            <p:spPr>
              <a:xfrm>
                <a:off x="5433055" y="2808114"/>
                <a:ext cx="538640" cy="23399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취소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21F0B1FB-0D8A-49B5-BE73-01DBA1E8DA3E}"/>
                  </a:ext>
                </a:extLst>
              </p:cNvPr>
              <p:cNvSpPr/>
              <p:nvPr/>
            </p:nvSpPr>
            <p:spPr>
              <a:xfrm>
                <a:off x="6032431" y="2808114"/>
                <a:ext cx="538640" cy="23399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확인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01B0FCB9-4255-4240-8D17-C2A574CDC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2393093" y="4336783"/>
              <a:ext cx="384277" cy="541190"/>
            </a:xfrm>
            <a:prstGeom prst="rect">
              <a:avLst/>
            </a:prstGeom>
          </p:spPr>
        </p:pic>
      </p:grpSp>
      <p:pic>
        <p:nvPicPr>
          <p:cNvPr id="111" name="그림 1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78127" y="1346609"/>
            <a:ext cx="2537273" cy="1891273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cxnSp>
        <p:nvCxnSpPr>
          <p:cNvPr id="7" name="직선 화살표 연결선 6"/>
          <p:cNvCxnSpPr>
            <a:stCxn id="82" idx="3"/>
          </p:cNvCxnSpPr>
          <p:nvPr/>
        </p:nvCxnSpPr>
        <p:spPr>
          <a:xfrm flipV="1">
            <a:off x="9276457" y="3034396"/>
            <a:ext cx="421168" cy="38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85" idx="3"/>
            <a:endCxn id="108" idx="1"/>
          </p:cNvCxnSpPr>
          <p:nvPr/>
        </p:nvCxnSpPr>
        <p:spPr>
          <a:xfrm>
            <a:off x="9276457" y="3658285"/>
            <a:ext cx="596473" cy="16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697625" y="982519"/>
            <a:ext cx="2387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새 창에서 수정</a:t>
            </a:r>
            <a:r>
              <a:rPr lang="en-US" altLang="ko-KR" sz="1400" dirty="0"/>
              <a:t>(</a:t>
            </a:r>
            <a:r>
              <a:rPr lang="ko-KR" altLang="en-US" sz="1400" dirty="0"/>
              <a:t>다이얼로그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1FD5A82A-2900-48CF-A188-01E136070D6F}"/>
              </a:ext>
            </a:extLst>
          </p:cNvPr>
          <p:cNvSpPr/>
          <p:nvPr/>
        </p:nvSpPr>
        <p:spPr>
          <a:xfrm>
            <a:off x="5739702" y="1300841"/>
            <a:ext cx="930876" cy="23742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프로필</a:t>
            </a:r>
          </a:p>
        </p:txBody>
      </p:sp>
    </p:spTree>
    <p:extLst>
      <p:ext uri="{BB962C8B-B14F-4D97-AF65-F5344CB8AC3E}">
        <p14:creationId xmlns:p14="http://schemas.microsoft.com/office/powerpoint/2010/main" val="1054231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518FF695-57A5-4E1C-9498-6DB2EA2E4FF5}"/>
              </a:ext>
            </a:extLst>
          </p:cNvPr>
          <p:cNvSpPr/>
          <p:nvPr/>
        </p:nvSpPr>
        <p:spPr>
          <a:xfrm>
            <a:off x="106505" y="1572913"/>
            <a:ext cx="1904600" cy="515534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2906" y="127553"/>
            <a:ext cx="280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도서관 관리 프로그램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068" y="150002"/>
            <a:ext cx="1144857" cy="202228"/>
          </a:xfrm>
          <a:prstGeom prst="rect">
            <a:avLst/>
          </a:prstGeom>
          <a:gradFill>
            <a:gsLst>
              <a:gs pos="0">
                <a:schemeClr val="bg2">
                  <a:lumMod val="72000"/>
                </a:schemeClr>
              </a:gs>
              <a:gs pos="34000">
                <a:schemeClr val="accent1">
                  <a:lumMod val="45000"/>
                  <a:lumOff val="55000"/>
                </a:schemeClr>
              </a:gs>
              <a:gs pos="5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2700"/>
          </a:effectLst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id="{D4BEC6A5-411C-4C1A-A8EF-85B788709E41}"/>
              </a:ext>
            </a:extLst>
          </p:cNvPr>
          <p:cNvGrpSpPr/>
          <p:nvPr/>
        </p:nvGrpSpPr>
        <p:grpSpPr>
          <a:xfrm>
            <a:off x="112078" y="372831"/>
            <a:ext cx="9486918" cy="891049"/>
            <a:chOff x="1286543" y="373401"/>
            <a:chExt cx="9486918" cy="891049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203CE22-E974-4926-B3D5-AAA1CD4A421E}"/>
                </a:ext>
              </a:extLst>
            </p:cNvPr>
            <p:cNvSpPr/>
            <p:nvPr/>
          </p:nvSpPr>
          <p:spPr>
            <a:xfrm>
              <a:off x="1286543" y="373401"/>
              <a:ext cx="9486918" cy="891049"/>
            </a:xfrm>
            <a:prstGeom prst="rect">
              <a:avLst/>
            </a:prstGeom>
            <a:solidFill>
              <a:srgbClr val="014E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0FD985D-774E-4E36-8167-ACCEF427FEFC}"/>
                </a:ext>
              </a:extLst>
            </p:cNvPr>
            <p:cNvSpPr txBox="1"/>
            <p:nvPr/>
          </p:nvSpPr>
          <p:spPr>
            <a:xfrm>
              <a:off x="2249265" y="478075"/>
              <a:ext cx="20830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LIBRARY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93" name="그래픽 92" descr="서적">
              <a:extLst>
                <a:ext uri="{FF2B5EF4-FFF2-40B4-BE49-F238E27FC236}">
                  <a16:creationId xmlns:a16="http://schemas.microsoft.com/office/drawing/2014/main" id="{F2B8C82B-9A64-4AE7-B8EA-0E218D0BB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4669" y="413902"/>
              <a:ext cx="774678" cy="774678"/>
            </a:xfrm>
            <a:prstGeom prst="rect">
              <a:avLst/>
            </a:prstGeom>
          </p:spPr>
        </p:pic>
      </p:grpSp>
      <p:sp>
        <p:nvSpPr>
          <p:cNvPr id="15" name="순서도: 처리 14"/>
          <p:cNvSpPr/>
          <p:nvPr/>
        </p:nvSpPr>
        <p:spPr>
          <a:xfrm>
            <a:off x="106504" y="129747"/>
            <a:ext cx="9498227" cy="231264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B184A6-8090-4DF1-A2E5-55C00A294B39}"/>
              </a:ext>
            </a:extLst>
          </p:cNvPr>
          <p:cNvSpPr txBox="1"/>
          <p:nvPr/>
        </p:nvSpPr>
        <p:spPr>
          <a:xfrm>
            <a:off x="106504" y="2382504"/>
            <a:ext cx="1902942" cy="307777"/>
          </a:xfrm>
          <a:prstGeom prst="rect">
            <a:avLst/>
          </a:prstGeom>
          <a:solidFill>
            <a:srgbClr val="3493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대여 관리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1F0E1D0-1484-4B7B-A153-9AD4D4DD4C37}"/>
              </a:ext>
            </a:extLst>
          </p:cNvPr>
          <p:cNvSpPr txBox="1"/>
          <p:nvPr/>
        </p:nvSpPr>
        <p:spPr>
          <a:xfrm>
            <a:off x="112079" y="2940499"/>
            <a:ext cx="1897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반납 관리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F50D5C9-F5B5-49BC-9A3F-49AC0D19E568}"/>
              </a:ext>
            </a:extLst>
          </p:cNvPr>
          <p:cNvGrpSpPr/>
          <p:nvPr/>
        </p:nvGrpSpPr>
        <p:grpSpPr>
          <a:xfrm>
            <a:off x="106504" y="1263880"/>
            <a:ext cx="9498227" cy="310412"/>
            <a:chOff x="106504" y="354793"/>
            <a:chExt cx="9498227" cy="310412"/>
          </a:xfrm>
        </p:grpSpPr>
        <p:grpSp>
          <p:nvGrpSpPr>
            <p:cNvPr id="58" name="그룹 57"/>
            <p:cNvGrpSpPr/>
            <p:nvPr/>
          </p:nvGrpSpPr>
          <p:grpSpPr>
            <a:xfrm>
              <a:off x="131219" y="354793"/>
              <a:ext cx="9467777" cy="310412"/>
              <a:chOff x="980304" y="299188"/>
              <a:chExt cx="9467777" cy="310412"/>
            </a:xfrm>
          </p:grpSpPr>
          <p:sp>
            <p:nvSpPr>
              <p:cNvPr id="23" name="순서도: 처리 22"/>
              <p:cNvSpPr/>
              <p:nvPr/>
            </p:nvSpPr>
            <p:spPr>
              <a:xfrm>
                <a:off x="980304" y="338658"/>
                <a:ext cx="930876" cy="237421"/>
              </a:xfrm>
              <a:prstGeom prst="flowChart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HOME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순서도: 처리 26"/>
              <p:cNvSpPr/>
              <p:nvPr/>
            </p:nvSpPr>
            <p:spPr>
              <a:xfrm>
                <a:off x="1927655" y="304532"/>
                <a:ext cx="930876" cy="303689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도서관리</a:t>
                </a:r>
              </a:p>
            </p:txBody>
          </p:sp>
          <p:sp>
            <p:nvSpPr>
              <p:cNvPr id="28" name="순서도: 처리 27"/>
              <p:cNvSpPr/>
              <p:nvPr/>
            </p:nvSpPr>
            <p:spPr>
              <a:xfrm>
                <a:off x="2858531" y="311008"/>
                <a:ext cx="930876" cy="290994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회원관리</a:t>
                </a:r>
              </a:p>
            </p:txBody>
          </p:sp>
          <p:sp>
            <p:nvSpPr>
              <p:cNvPr id="29" name="순서도: 처리 28"/>
              <p:cNvSpPr/>
              <p:nvPr/>
            </p:nvSpPr>
            <p:spPr>
              <a:xfrm>
                <a:off x="3805882" y="299188"/>
                <a:ext cx="930876" cy="310412"/>
              </a:xfrm>
              <a:prstGeom prst="flowChartProcess">
                <a:avLst/>
              </a:prstGeom>
              <a:solidFill>
                <a:srgbClr val="0CA0AE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대여</a:t>
                </a:r>
                <a:r>
                  <a:rPr lang="en-US" altLang="ko-KR" sz="1200" b="1" dirty="0">
                    <a:solidFill>
                      <a:schemeClr val="bg1"/>
                    </a:solidFill>
                  </a:rPr>
                  <a:t>/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반납</a:t>
                </a:r>
              </a:p>
            </p:txBody>
          </p:sp>
          <p:sp>
            <p:nvSpPr>
              <p:cNvPr id="16" name="순서도: 처리 15"/>
              <p:cNvSpPr/>
              <p:nvPr/>
            </p:nvSpPr>
            <p:spPr>
              <a:xfrm>
                <a:off x="4736758" y="299188"/>
                <a:ext cx="930876" cy="310412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직원관리</a:t>
                </a:r>
              </a:p>
            </p:txBody>
          </p:sp>
          <p:sp>
            <p:nvSpPr>
              <p:cNvPr id="77" name="순서도: 처리 76"/>
              <p:cNvSpPr/>
              <p:nvPr/>
            </p:nvSpPr>
            <p:spPr>
              <a:xfrm>
                <a:off x="5659397" y="311008"/>
                <a:ext cx="930876" cy="29859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통계조회</a:t>
                </a:r>
              </a:p>
            </p:txBody>
          </p:sp>
          <p:sp>
            <p:nvSpPr>
              <p:cNvPr id="79" name="순서도: 처리 78"/>
              <p:cNvSpPr/>
              <p:nvPr/>
            </p:nvSpPr>
            <p:spPr>
              <a:xfrm>
                <a:off x="9414365" y="311008"/>
                <a:ext cx="1033716" cy="297213"/>
              </a:xfrm>
              <a:prstGeom prst="flowChartProcess">
                <a:avLst/>
              </a:prstGeom>
              <a:solidFill>
                <a:srgbClr val="FAB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로그아웃</a:t>
                </a:r>
              </a:p>
            </p:txBody>
          </p:sp>
        </p:grpSp>
        <p:sp>
          <p:nvSpPr>
            <p:cNvPr id="22" name="순서도: 처리 21"/>
            <p:cNvSpPr/>
            <p:nvPr/>
          </p:nvSpPr>
          <p:spPr>
            <a:xfrm>
              <a:off x="106504" y="361012"/>
              <a:ext cx="9498227" cy="304193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순서도: 처리 13"/>
          <p:cNvSpPr/>
          <p:nvPr/>
        </p:nvSpPr>
        <p:spPr>
          <a:xfrm>
            <a:off x="106504" y="129746"/>
            <a:ext cx="9498227" cy="6598508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F0E1D0-1484-4B7B-A153-9AD4D4DD4C37}"/>
              </a:ext>
            </a:extLst>
          </p:cNvPr>
          <p:cNvSpPr txBox="1"/>
          <p:nvPr/>
        </p:nvSpPr>
        <p:spPr>
          <a:xfrm>
            <a:off x="112079" y="3498493"/>
            <a:ext cx="1897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연체 조회</a:t>
            </a:r>
          </a:p>
        </p:txBody>
      </p:sp>
      <p:grpSp>
        <p:nvGrpSpPr>
          <p:cNvPr id="100" name="그룹 99"/>
          <p:cNvGrpSpPr/>
          <p:nvPr/>
        </p:nvGrpSpPr>
        <p:grpSpPr>
          <a:xfrm>
            <a:off x="4198934" y="3131894"/>
            <a:ext cx="1725836" cy="246221"/>
            <a:chOff x="3619562" y="1692424"/>
            <a:chExt cx="1725836" cy="246221"/>
          </a:xfrm>
        </p:grpSpPr>
        <p:sp>
          <p:nvSpPr>
            <p:cNvPr id="104" name="직사각형 103"/>
            <p:cNvSpPr/>
            <p:nvPr/>
          </p:nvSpPr>
          <p:spPr>
            <a:xfrm>
              <a:off x="3619562" y="1699108"/>
              <a:ext cx="1138390" cy="2328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D2C8B41-C330-4B1D-93A5-BD9BAF607161}"/>
                </a:ext>
              </a:extLst>
            </p:cNvPr>
            <p:cNvSpPr txBox="1"/>
            <p:nvPr/>
          </p:nvSpPr>
          <p:spPr>
            <a:xfrm>
              <a:off x="4891009" y="1692424"/>
              <a:ext cx="454389" cy="246221"/>
            </a:xfrm>
            <a:prstGeom prst="rect">
              <a:avLst/>
            </a:prstGeom>
            <a:solidFill>
              <a:srgbClr val="FAB000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/>
                  </a:solidFill>
                </a:rPr>
                <a:t>검색</a:t>
              </a: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260291"/>
              </p:ext>
            </p:extLst>
          </p:nvPr>
        </p:nvGraphicFramePr>
        <p:xfrm>
          <a:off x="2208515" y="3519023"/>
          <a:ext cx="7232048" cy="2595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04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0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0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0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0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도서코드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도서명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저자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역자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발행년도</a:t>
                      </a:r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출판사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대여일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반납예정일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116311" y="1651861"/>
            <a:ext cx="7398391" cy="1288638"/>
          </a:xfrm>
          <a:prstGeom prst="rect">
            <a:avLst/>
          </a:prstGeom>
          <a:solidFill>
            <a:schemeClr val="bg1"/>
          </a:solidFill>
          <a:ln>
            <a:solidFill>
              <a:srgbClr val="014E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245278" y="2150879"/>
            <a:ext cx="2328004" cy="261610"/>
            <a:chOff x="3017394" y="1684729"/>
            <a:chExt cx="2328004" cy="261610"/>
          </a:xfrm>
        </p:grpSpPr>
        <p:grpSp>
          <p:nvGrpSpPr>
            <p:cNvPr id="31" name="그룹 30"/>
            <p:cNvGrpSpPr/>
            <p:nvPr/>
          </p:nvGrpSpPr>
          <p:grpSpPr>
            <a:xfrm>
              <a:off x="3017394" y="1684729"/>
              <a:ext cx="1740558" cy="261610"/>
              <a:chOff x="5542496" y="2124750"/>
              <a:chExt cx="1740558" cy="261610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5542496" y="2124750"/>
                <a:ext cx="6096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회원</a:t>
                </a:r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144664" y="2139129"/>
                <a:ext cx="1138390" cy="23285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D2C8B41-C330-4B1D-93A5-BD9BAF607161}"/>
                </a:ext>
              </a:extLst>
            </p:cNvPr>
            <p:cNvSpPr txBox="1"/>
            <p:nvPr/>
          </p:nvSpPr>
          <p:spPr>
            <a:xfrm>
              <a:off x="4891009" y="1692424"/>
              <a:ext cx="454389" cy="246221"/>
            </a:xfrm>
            <a:prstGeom prst="rect">
              <a:avLst/>
            </a:prstGeom>
            <a:solidFill>
              <a:srgbClr val="FAB000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/>
                  </a:solidFill>
                </a:rPr>
                <a:t>검색</a:t>
              </a: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7271587" y="2165258"/>
            <a:ext cx="1901600" cy="261610"/>
            <a:chOff x="5381454" y="2124750"/>
            <a:chExt cx="1901600" cy="261610"/>
          </a:xfrm>
        </p:grpSpPr>
        <p:sp>
          <p:nvSpPr>
            <p:cNvPr id="64" name="TextBox 63"/>
            <p:cNvSpPr txBox="1"/>
            <p:nvPr/>
          </p:nvSpPr>
          <p:spPr>
            <a:xfrm>
              <a:off x="5381454" y="2124750"/>
              <a:ext cx="7586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회원등급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140064" y="2139129"/>
              <a:ext cx="1142990" cy="2328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2192767" y="2545000"/>
            <a:ext cx="1793069" cy="261610"/>
            <a:chOff x="5129734" y="2124750"/>
            <a:chExt cx="1793069" cy="261610"/>
          </a:xfrm>
        </p:grpSpPr>
        <p:sp>
          <p:nvSpPr>
            <p:cNvPr id="76" name="TextBox 75"/>
            <p:cNvSpPr txBox="1"/>
            <p:nvPr/>
          </p:nvSpPr>
          <p:spPr>
            <a:xfrm>
              <a:off x="5129734" y="2124750"/>
              <a:ext cx="10223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대여가능여부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144664" y="2139129"/>
              <a:ext cx="778139" cy="2328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4440195" y="2537387"/>
            <a:ext cx="2167744" cy="261610"/>
            <a:chOff x="5115310" y="2124750"/>
            <a:chExt cx="2167744" cy="261610"/>
          </a:xfrm>
        </p:grpSpPr>
        <p:sp>
          <p:nvSpPr>
            <p:cNvPr id="87" name="TextBox 86"/>
            <p:cNvSpPr txBox="1"/>
            <p:nvPr/>
          </p:nvSpPr>
          <p:spPr>
            <a:xfrm>
              <a:off x="5115310" y="2124750"/>
              <a:ext cx="10367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/>
                <a:t>대여가능권수</a:t>
              </a:r>
              <a:endParaRPr lang="ko-KR" altLang="en-US" sz="1100" dirty="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6144664" y="2139129"/>
              <a:ext cx="1138390" cy="2328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90454" y="1785751"/>
            <a:ext cx="805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회원정보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F9564B5-7BD3-49A8-9D0F-59B8BD67CE90}"/>
              </a:ext>
            </a:extLst>
          </p:cNvPr>
          <p:cNvSpPr txBox="1"/>
          <p:nvPr/>
        </p:nvSpPr>
        <p:spPr>
          <a:xfrm>
            <a:off x="8712614" y="6247292"/>
            <a:ext cx="739048" cy="338554"/>
          </a:xfrm>
          <a:prstGeom prst="rect">
            <a:avLst/>
          </a:prstGeom>
          <a:solidFill>
            <a:srgbClr val="EFEFEF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대여</a:t>
            </a:r>
            <a:endParaRPr lang="en-US" altLang="ko-KR" sz="16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B5E74B4-F479-4032-9183-E5D49E31B481}"/>
              </a:ext>
            </a:extLst>
          </p:cNvPr>
          <p:cNvSpPr/>
          <p:nvPr/>
        </p:nvSpPr>
        <p:spPr>
          <a:xfrm>
            <a:off x="8947642" y="4021524"/>
            <a:ext cx="127707" cy="118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F9564B5-7BD3-49A8-9D0F-59B8BD67CE90}"/>
              </a:ext>
            </a:extLst>
          </p:cNvPr>
          <p:cNvSpPr txBox="1"/>
          <p:nvPr/>
        </p:nvSpPr>
        <p:spPr>
          <a:xfrm>
            <a:off x="7526645" y="3107302"/>
            <a:ext cx="886382" cy="261610"/>
          </a:xfrm>
          <a:prstGeom prst="rect">
            <a:avLst/>
          </a:prstGeom>
          <a:solidFill>
            <a:srgbClr val="EFEFEF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모두선택</a:t>
            </a:r>
            <a:endParaRPr lang="en-US" altLang="ko-KR" sz="1100" dirty="0"/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FA54CED1-8255-4402-AF75-38CC60930C34}"/>
              </a:ext>
            </a:extLst>
          </p:cNvPr>
          <p:cNvSpPr/>
          <p:nvPr/>
        </p:nvSpPr>
        <p:spPr>
          <a:xfrm>
            <a:off x="5739702" y="1300841"/>
            <a:ext cx="930876" cy="23742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프로필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0C437A9-A94E-4EFB-9E70-C9CDE87CD0BC}"/>
              </a:ext>
            </a:extLst>
          </p:cNvPr>
          <p:cNvGrpSpPr/>
          <p:nvPr/>
        </p:nvGrpSpPr>
        <p:grpSpPr>
          <a:xfrm>
            <a:off x="4706339" y="2150879"/>
            <a:ext cx="2496407" cy="261610"/>
            <a:chOff x="2848991" y="1684729"/>
            <a:chExt cx="2496407" cy="261610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5302E0E8-662D-4D8D-990A-28CD6D80C77C}"/>
                </a:ext>
              </a:extLst>
            </p:cNvPr>
            <p:cNvGrpSpPr/>
            <p:nvPr/>
          </p:nvGrpSpPr>
          <p:grpSpPr>
            <a:xfrm>
              <a:off x="2848991" y="1684729"/>
              <a:ext cx="1908961" cy="261610"/>
              <a:chOff x="5374093" y="2124750"/>
              <a:chExt cx="1908961" cy="261610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3E335A9-F00B-43E0-A519-727F308DBD43}"/>
                  </a:ext>
                </a:extLst>
              </p:cNvPr>
              <p:cNvSpPr txBox="1"/>
              <p:nvPr/>
            </p:nvSpPr>
            <p:spPr>
              <a:xfrm>
                <a:off x="5374093" y="2124750"/>
                <a:ext cx="77800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회원이름</a:t>
                </a: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D4EB60C2-AB29-4393-A286-E49864D0D3A7}"/>
                  </a:ext>
                </a:extLst>
              </p:cNvPr>
              <p:cNvSpPr/>
              <p:nvPr/>
            </p:nvSpPr>
            <p:spPr>
              <a:xfrm>
                <a:off x="6144664" y="2139129"/>
                <a:ext cx="1138390" cy="23285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FD70478-F8DA-4547-A5FC-E581A8D44EAA}"/>
                </a:ext>
              </a:extLst>
            </p:cNvPr>
            <p:cNvSpPr txBox="1"/>
            <p:nvPr/>
          </p:nvSpPr>
          <p:spPr>
            <a:xfrm>
              <a:off x="4891009" y="1692424"/>
              <a:ext cx="454389" cy="246221"/>
            </a:xfrm>
            <a:prstGeom prst="rect">
              <a:avLst/>
            </a:prstGeom>
            <a:solidFill>
              <a:srgbClr val="FAB000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/>
                  </a:solidFill>
                </a:rPr>
                <a:t>검색</a:t>
              </a:r>
            </a:p>
          </p:txBody>
        </p:sp>
      </p:grpSp>
      <p:sp>
        <p:nvSpPr>
          <p:cNvPr id="67" name="타원 66">
            <a:extLst>
              <a:ext uri="{FF2B5EF4-FFF2-40B4-BE49-F238E27FC236}">
                <a16:creationId xmlns:a16="http://schemas.microsoft.com/office/drawing/2014/main" id="{50146451-A71E-47DB-A9A9-0E454F02B963}"/>
              </a:ext>
            </a:extLst>
          </p:cNvPr>
          <p:cNvSpPr/>
          <p:nvPr/>
        </p:nvSpPr>
        <p:spPr>
          <a:xfrm>
            <a:off x="2196226" y="3189814"/>
            <a:ext cx="130981" cy="130981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F4511C-9EDF-43EC-A97C-DCEC4C1974D4}"/>
              </a:ext>
            </a:extLst>
          </p:cNvPr>
          <p:cNvSpPr txBox="1"/>
          <p:nvPr/>
        </p:nvSpPr>
        <p:spPr>
          <a:xfrm>
            <a:off x="2365222" y="3135530"/>
            <a:ext cx="792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도서코드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62BF565-67E1-46D8-A7B1-B097ECF8B77F}"/>
              </a:ext>
            </a:extLst>
          </p:cNvPr>
          <p:cNvSpPr/>
          <p:nvPr/>
        </p:nvSpPr>
        <p:spPr>
          <a:xfrm>
            <a:off x="3232908" y="3204495"/>
            <a:ext cx="130981" cy="130981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C13FA0-479E-452F-A3D6-CB5A12893FED}"/>
              </a:ext>
            </a:extLst>
          </p:cNvPr>
          <p:cNvSpPr txBox="1"/>
          <p:nvPr/>
        </p:nvSpPr>
        <p:spPr>
          <a:xfrm>
            <a:off x="3401904" y="3150211"/>
            <a:ext cx="665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도서명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ACDFEF-A6B8-445A-9C2C-02F0EE80E53A}"/>
              </a:ext>
            </a:extLst>
          </p:cNvPr>
          <p:cNvSpPr txBox="1"/>
          <p:nvPr/>
        </p:nvSpPr>
        <p:spPr>
          <a:xfrm>
            <a:off x="8554181" y="3107302"/>
            <a:ext cx="886382" cy="261610"/>
          </a:xfrm>
          <a:prstGeom prst="rect">
            <a:avLst/>
          </a:prstGeom>
          <a:solidFill>
            <a:srgbClr val="EFEFEF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취소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440948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518FF695-57A5-4E1C-9498-6DB2EA2E4FF5}"/>
              </a:ext>
            </a:extLst>
          </p:cNvPr>
          <p:cNvSpPr/>
          <p:nvPr/>
        </p:nvSpPr>
        <p:spPr>
          <a:xfrm>
            <a:off x="106505" y="1572913"/>
            <a:ext cx="1904600" cy="515534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2906" y="127553"/>
            <a:ext cx="280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도서관 관리 프로그램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068" y="150002"/>
            <a:ext cx="1144857" cy="202228"/>
          </a:xfrm>
          <a:prstGeom prst="rect">
            <a:avLst/>
          </a:prstGeom>
          <a:gradFill>
            <a:gsLst>
              <a:gs pos="0">
                <a:schemeClr val="bg2">
                  <a:lumMod val="72000"/>
                </a:schemeClr>
              </a:gs>
              <a:gs pos="34000">
                <a:schemeClr val="accent1">
                  <a:lumMod val="45000"/>
                  <a:lumOff val="55000"/>
                </a:schemeClr>
              </a:gs>
              <a:gs pos="5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2700"/>
          </a:effectLst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id="{D4BEC6A5-411C-4C1A-A8EF-85B788709E41}"/>
              </a:ext>
            </a:extLst>
          </p:cNvPr>
          <p:cNvGrpSpPr/>
          <p:nvPr/>
        </p:nvGrpSpPr>
        <p:grpSpPr>
          <a:xfrm>
            <a:off x="112078" y="372831"/>
            <a:ext cx="9486918" cy="891049"/>
            <a:chOff x="1286543" y="373401"/>
            <a:chExt cx="9486918" cy="891049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203CE22-E974-4926-B3D5-AAA1CD4A421E}"/>
                </a:ext>
              </a:extLst>
            </p:cNvPr>
            <p:cNvSpPr/>
            <p:nvPr/>
          </p:nvSpPr>
          <p:spPr>
            <a:xfrm>
              <a:off x="1286543" y="373401"/>
              <a:ext cx="9486918" cy="891049"/>
            </a:xfrm>
            <a:prstGeom prst="rect">
              <a:avLst/>
            </a:prstGeom>
            <a:solidFill>
              <a:srgbClr val="014E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0FD985D-774E-4E36-8167-ACCEF427FEFC}"/>
                </a:ext>
              </a:extLst>
            </p:cNvPr>
            <p:cNvSpPr txBox="1"/>
            <p:nvPr/>
          </p:nvSpPr>
          <p:spPr>
            <a:xfrm>
              <a:off x="2249265" y="478075"/>
              <a:ext cx="20830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LIBRARY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93" name="그래픽 92" descr="서적">
              <a:extLst>
                <a:ext uri="{FF2B5EF4-FFF2-40B4-BE49-F238E27FC236}">
                  <a16:creationId xmlns:a16="http://schemas.microsoft.com/office/drawing/2014/main" id="{F2B8C82B-9A64-4AE7-B8EA-0E218D0BB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4669" y="413902"/>
              <a:ext cx="774678" cy="774678"/>
            </a:xfrm>
            <a:prstGeom prst="rect">
              <a:avLst/>
            </a:prstGeom>
          </p:spPr>
        </p:pic>
      </p:grpSp>
      <p:sp>
        <p:nvSpPr>
          <p:cNvPr id="15" name="순서도: 처리 14"/>
          <p:cNvSpPr/>
          <p:nvPr/>
        </p:nvSpPr>
        <p:spPr>
          <a:xfrm>
            <a:off x="106504" y="129747"/>
            <a:ext cx="9498227" cy="231264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B184A6-8090-4DF1-A2E5-55C00A294B39}"/>
              </a:ext>
            </a:extLst>
          </p:cNvPr>
          <p:cNvSpPr txBox="1"/>
          <p:nvPr/>
        </p:nvSpPr>
        <p:spPr>
          <a:xfrm>
            <a:off x="106504" y="2382504"/>
            <a:ext cx="190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대여 관리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1F0E1D0-1484-4B7B-A153-9AD4D4DD4C37}"/>
              </a:ext>
            </a:extLst>
          </p:cNvPr>
          <p:cNvSpPr txBox="1"/>
          <p:nvPr/>
        </p:nvSpPr>
        <p:spPr>
          <a:xfrm>
            <a:off x="112079" y="2940499"/>
            <a:ext cx="1897368" cy="307777"/>
          </a:xfrm>
          <a:prstGeom prst="rect">
            <a:avLst/>
          </a:prstGeom>
          <a:solidFill>
            <a:srgbClr val="3493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반납 관리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F50D5C9-F5B5-49BC-9A3F-49AC0D19E568}"/>
              </a:ext>
            </a:extLst>
          </p:cNvPr>
          <p:cNvGrpSpPr/>
          <p:nvPr/>
        </p:nvGrpSpPr>
        <p:grpSpPr>
          <a:xfrm>
            <a:off x="106504" y="1263880"/>
            <a:ext cx="9498227" cy="310412"/>
            <a:chOff x="106504" y="354793"/>
            <a:chExt cx="9498227" cy="310412"/>
          </a:xfrm>
        </p:grpSpPr>
        <p:grpSp>
          <p:nvGrpSpPr>
            <p:cNvPr id="58" name="그룹 57"/>
            <p:cNvGrpSpPr/>
            <p:nvPr/>
          </p:nvGrpSpPr>
          <p:grpSpPr>
            <a:xfrm>
              <a:off x="131219" y="354793"/>
              <a:ext cx="9467777" cy="310412"/>
              <a:chOff x="980304" y="299188"/>
              <a:chExt cx="9467777" cy="310412"/>
            </a:xfrm>
          </p:grpSpPr>
          <p:sp>
            <p:nvSpPr>
              <p:cNvPr id="23" name="순서도: 처리 22"/>
              <p:cNvSpPr/>
              <p:nvPr/>
            </p:nvSpPr>
            <p:spPr>
              <a:xfrm>
                <a:off x="980304" y="338658"/>
                <a:ext cx="930876" cy="237421"/>
              </a:xfrm>
              <a:prstGeom prst="flowChart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HOME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순서도: 처리 26"/>
              <p:cNvSpPr/>
              <p:nvPr/>
            </p:nvSpPr>
            <p:spPr>
              <a:xfrm>
                <a:off x="1927655" y="304532"/>
                <a:ext cx="930876" cy="303689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도서관리</a:t>
                </a:r>
              </a:p>
            </p:txBody>
          </p:sp>
          <p:sp>
            <p:nvSpPr>
              <p:cNvPr id="28" name="순서도: 처리 27"/>
              <p:cNvSpPr/>
              <p:nvPr/>
            </p:nvSpPr>
            <p:spPr>
              <a:xfrm>
                <a:off x="2858531" y="311008"/>
                <a:ext cx="930876" cy="290994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회원관리</a:t>
                </a:r>
              </a:p>
            </p:txBody>
          </p:sp>
          <p:sp>
            <p:nvSpPr>
              <p:cNvPr id="29" name="순서도: 처리 28"/>
              <p:cNvSpPr/>
              <p:nvPr/>
            </p:nvSpPr>
            <p:spPr>
              <a:xfrm>
                <a:off x="3805882" y="299188"/>
                <a:ext cx="930876" cy="310412"/>
              </a:xfrm>
              <a:prstGeom prst="flowChartProcess">
                <a:avLst/>
              </a:prstGeom>
              <a:solidFill>
                <a:srgbClr val="0CA0AE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대여</a:t>
                </a:r>
                <a:r>
                  <a:rPr lang="en-US" altLang="ko-KR" sz="1200" b="1" dirty="0">
                    <a:solidFill>
                      <a:schemeClr val="bg1"/>
                    </a:solidFill>
                  </a:rPr>
                  <a:t>/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반납</a:t>
                </a:r>
              </a:p>
            </p:txBody>
          </p:sp>
          <p:sp>
            <p:nvSpPr>
              <p:cNvPr id="16" name="순서도: 처리 15"/>
              <p:cNvSpPr/>
              <p:nvPr/>
            </p:nvSpPr>
            <p:spPr>
              <a:xfrm>
                <a:off x="4736758" y="299188"/>
                <a:ext cx="930876" cy="310412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직원관리</a:t>
                </a:r>
              </a:p>
            </p:txBody>
          </p:sp>
          <p:sp>
            <p:nvSpPr>
              <p:cNvPr id="77" name="순서도: 처리 76"/>
              <p:cNvSpPr/>
              <p:nvPr/>
            </p:nvSpPr>
            <p:spPr>
              <a:xfrm>
                <a:off x="5659397" y="311008"/>
                <a:ext cx="930876" cy="29859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통계조회</a:t>
                </a:r>
              </a:p>
            </p:txBody>
          </p:sp>
          <p:sp>
            <p:nvSpPr>
              <p:cNvPr id="79" name="순서도: 처리 78"/>
              <p:cNvSpPr/>
              <p:nvPr/>
            </p:nvSpPr>
            <p:spPr>
              <a:xfrm>
                <a:off x="9414365" y="311008"/>
                <a:ext cx="1033716" cy="297213"/>
              </a:xfrm>
              <a:prstGeom prst="flowChartProcess">
                <a:avLst/>
              </a:prstGeom>
              <a:solidFill>
                <a:srgbClr val="FAB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로그아웃</a:t>
                </a:r>
              </a:p>
            </p:txBody>
          </p:sp>
        </p:grpSp>
        <p:sp>
          <p:nvSpPr>
            <p:cNvPr id="22" name="순서도: 처리 21"/>
            <p:cNvSpPr/>
            <p:nvPr/>
          </p:nvSpPr>
          <p:spPr>
            <a:xfrm>
              <a:off x="106504" y="361012"/>
              <a:ext cx="9498227" cy="304193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순서도: 처리 13"/>
          <p:cNvSpPr/>
          <p:nvPr/>
        </p:nvSpPr>
        <p:spPr>
          <a:xfrm>
            <a:off x="106504" y="129746"/>
            <a:ext cx="9498227" cy="6598508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F0E1D0-1484-4B7B-A153-9AD4D4DD4C37}"/>
              </a:ext>
            </a:extLst>
          </p:cNvPr>
          <p:cNvSpPr txBox="1"/>
          <p:nvPr/>
        </p:nvSpPr>
        <p:spPr>
          <a:xfrm>
            <a:off x="112079" y="3498493"/>
            <a:ext cx="1897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연체 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231052"/>
              </p:ext>
            </p:extLst>
          </p:nvPr>
        </p:nvGraphicFramePr>
        <p:xfrm>
          <a:off x="2208515" y="3519023"/>
          <a:ext cx="7232049" cy="2636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03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35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35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35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35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35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도서코드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도서명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저자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역자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발행년도</a:t>
                      </a:r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출판사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대여일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반납</a:t>
                      </a:r>
                      <a:endParaRPr lang="en-US" altLang="ko-KR" sz="1050" dirty="0"/>
                    </a:p>
                    <a:p>
                      <a:pPr algn="ctr" latinLnBrk="1"/>
                      <a:r>
                        <a:rPr lang="ko-KR" altLang="en-US" sz="1050" dirty="0"/>
                        <a:t>예정일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연체일수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116311" y="1651861"/>
            <a:ext cx="7398391" cy="1288638"/>
          </a:xfrm>
          <a:prstGeom prst="rect">
            <a:avLst/>
          </a:prstGeom>
          <a:solidFill>
            <a:schemeClr val="bg1"/>
          </a:solidFill>
          <a:ln>
            <a:solidFill>
              <a:srgbClr val="014E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190454" y="1785751"/>
            <a:ext cx="4417485" cy="1020859"/>
            <a:chOff x="2116312" y="1677035"/>
            <a:chExt cx="4417485" cy="1020859"/>
          </a:xfrm>
        </p:grpSpPr>
        <p:grpSp>
          <p:nvGrpSpPr>
            <p:cNvPr id="2" name="그룹 1"/>
            <p:cNvGrpSpPr/>
            <p:nvPr/>
          </p:nvGrpSpPr>
          <p:grpSpPr>
            <a:xfrm>
              <a:off x="2171136" y="2042163"/>
              <a:ext cx="2328004" cy="261610"/>
              <a:chOff x="3017394" y="1684729"/>
              <a:chExt cx="2328004" cy="261610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3017394" y="1684729"/>
                <a:ext cx="1740558" cy="261610"/>
                <a:chOff x="5542496" y="2124750"/>
                <a:chExt cx="1740558" cy="261610"/>
              </a:xfrm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5542496" y="2124750"/>
                  <a:ext cx="6096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100" dirty="0"/>
                    <a:t>회원</a:t>
                  </a:r>
                  <a:r>
                    <a:rPr lang="en-US" altLang="ko-KR" sz="1100" dirty="0"/>
                    <a:t>ID</a:t>
                  </a:r>
                  <a:endParaRPr lang="ko-KR" altLang="en-US" sz="1100" dirty="0"/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6144664" y="2139129"/>
                  <a:ext cx="1138390" cy="23285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D2C8B41-C330-4B1D-93A5-BD9BAF607161}"/>
                  </a:ext>
                </a:extLst>
              </p:cNvPr>
              <p:cNvSpPr txBox="1"/>
              <p:nvPr/>
            </p:nvSpPr>
            <p:spPr>
              <a:xfrm>
                <a:off x="4891009" y="1692424"/>
                <a:ext cx="454389" cy="246221"/>
              </a:xfrm>
              <a:prstGeom prst="rect">
                <a:avLst/>
              </a:prstGeom>
              <a:solidFill>
                <a:srgbClr val="FAB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/>
                    </a:solidFill>
                  </a:rPr>
                  <a:t>검색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2118625" y="2436284"/>
              <a:ext cx="1793069" cy="261610"/>
              <a:chOff x="5129734" y="2124750"/>
              <a:chExt cx="1793069" cy="261610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5129734" y="2124750"/>
                <a:ext cx="10223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연체여부</a:t>
                </a: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5893764" y="2139129"/>
                <a:ext cx="1029039" cy="23285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4632197" y="2428671"/>
              <a:ext cx="1901600" cy="261610"/>
              <a:chOff x="5381454" y="2124750"/>
              <a:chExt cx="1901600" cy="261610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5381454" y="2124750"/>
                <a:ext cx="77064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연체일수</a:t>
                </a: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6144664" y="2139129"/>
                <a:ext cx="1138390" cy="23285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2116312" y="1677035"/>
              <a:ext cx="805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회원정보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3F9564B5-7BD3-49A8-9D0F-59B8BD67CE90}"/>
              </a:ext>
            </a:extLst>
          </p:cNvPr>
          <p:cNvSpPr txBox="1"/>
          <p:nvPr/>
        </p:nvSpPr>
        <p:spPr>
          <a:xfrm>
            <a:off x="8712614" y="6259208"/>
            <a:ext cx="739048" cy="338554"/>
          </a:xfrm>
          <a:prstGeom prst="rect">
            <a:avLst/>
          </a:prstGeom>
          <a:solidFill>
            <a:srgbClr val="EFEFEF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반납</a:t>
            </a:r>
            <a:endParaRPr lang="en-US" altLang="ko-KR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F9564B5-7BD3-49A8-9D0F-59B8BD67CE90}"/>
              </a:ext>
            </a:extLst>
          </p:cNvPr>
          <p:cNvSpPr txBox="1"/>
          <p:nvPr/>
        </p:nvSpPr>
        <p:spPr>
          <a:xfrm>
            <a:off x="7852863" y="6259208"/>
            <a:ext cx="739048" cy="338554"/>
          </a:xfrm>
          <a:prstGeom prst="rect">
            <a:avLst/>
          </a:prstGeom>
          <a:solidFill>
            <a:srgbClr val="EFEFEF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취소</a:t>
            </a:r>
            <a:endParaRPr lang="en-US" altLang="ko-KR" sz="16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B5E74B4-F479-4032-9183-E5D49E31B481}"/>
              </a:ext>
            </a:extLst>
          </p:cNvPr>
          <p:cNvSpPr/>
          <p:nvPr/>
        </p:nvSpPr>
        <p:spPr>
          <a:xfrm>
            <a:off x="8986782" y="4041277"/>
            <a:ext cx="127707" cy="118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F9564B5-7BD3-49A8-9D0F-59B8BD67CE90}"/>
              </a:ext>
            </a:extLst>
          </p:cNvPr>
          <p:cNvSpPr txBox="1"/>
          <p:nvPr/>
        </p:nvSpPr>
        <p:spPr>
          <a:xfrm>
            <a:off x="8565280" y="3125259"/>
            <a:ext cx="886382" cy="261610"/>
          </a:xfrm>
          <a:prstGeom prst="rect">
            <a:avLst/>
          </a:prstGeom>
          <a:solidFill>
            <a:srgbClr val="EFEFEF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모두선택</a:t>
            </a:r>
            <a:endParaRPr lang="en-US" altLang="ko-KR" sz="11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299E964-BD1F-4831-9425-7689CE9A0F4C}"/>
              </a:ext>
            </a:extLst>
          </p:cNvPr>
          <p:cNvGrpSpPr/>
          <p:nvPr/>
        </p:nvGrpSpPr>
        <p:grpSpPr>
          <a:xfrm>
            <a:off x="7271587" y="2165258"/>
            <a:ext cx="1901600" cy="261610"/>
            <a:chOff x="5381454" y="2124750"/>
            <a:chExt cx="1901600" cy="26161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502D7A4-2A0F-40FD-90EA-C82461E78E8C}"/>
                </a:ext>
              </a:extLst>
            </p:cNvPr>
            <p:cNvSpPr txBox="1"/>
            <p:nvPr/>
          </p:nvSpPr>
          <p:spPr>
            <a:xfrm>
              <a:off x="5381454" y="2124750"/>
              <a:ext cx="7586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회원등급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E8BF5EA-F873-4C2D-A92E-2BD7905BF15F}"/>
                </a:ext>
              </a:extLst>
            </p:cNvPr>
            <p:cNvSpPr/>
            <p:nvPr/>
          </p:nvSpPr>
          <p:spPr>
            <a:xfrm>
              <a:off x="6140064" y="2139129"/>
              <a:ext cx="1142990" cy="2328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185DF59-F6D7-49AB-A5F1-816A38B5F785}"/>
              </a:ext>
            </a:extLst>
          </p:cNvPr>
          <p:cNvGrpSpPr/>
          <p:nvPr/>
        </p:nvGrpSpPr>
        <p:grpSpPr>
          <a:xfrm>
            <a:off x="4706339" y="2150879"/>
            <a:ext cx="2496407" cy="261610"/>
            <a:chOff x="2848991" y="1684729"/>
            <a:chExt cx="2496407" cy="261610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4676043B-EA41-4046-9BEA-EACC00EB9A45}"/>
                </a:ext>
              </a:extLst>
            </p:cNvPr>
            <p:cNvGrpSpPr/>
            <p:nvPr/>
          </p:nvGrpSpPr>
          <p:grpSpPr>
            <a:xfrm>
              <a:off x="2848991" y="1684729"/>
              <a:ext cx="1908961" cy="261610"/>
              <a:chOff x="5374093" y="2124750"/>
              <a:chExt cx="1908961" cy="26161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F9CE6D-5357-4882-B3A1-157427F5FE57}"/>
                  </a:ext>
                </a:extLst>
              </p:cNvPr>
              <p:cNvSpPr txBox="1"/>
              <p:nvPr/>
            </p:nvSpPr>
            <p:spPr>
              <a:xfrm>
                <a:off x="5374093" y="2124750"/>
                <a:ext cx="77800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회원이름</a:t>
                </a: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21E32196-7961-479F-873B-F34564A3AD51}"/>
                  </a:ext>
                </a:extLst>
              </p:cNvPr>
              <p:cNvSpPr/>
              <p:nvPr/>
            </p:nvSpPr>
            <p:spPr>
              <a:xfrm>
                <a:off x="6144664" y="2139129"/>
                <a:ext cx="1138390" cy="23285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C00D4E3-29A9-4399-9F46-C187FC5F9046}"/>
                </a:ext>
              </a:extLst>
            </p:cNvPr>
            <p:cNvSpPr txBox="1"/>
            <p:nvPr/>
          </p:nvSpPr>
          <p:spPr>
            <a:xfrm>
              <a:off x="4891009" y="1692424"/>
              <a:ext cx="454389" cy="246221"/>
            </a:xfrm>
            <a:prstGeom prst="rect">
              <a:avLst/>
            </a:prstGeom>
            <a:solidFill>
              <a:srgbClr val="FAB000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/>
                  </a:solidFill>
                </a:rPr>
                <a:t>검색</a:t>
              </a:r>
            </a:p>
          </p:txBody>
        </p:sp>
      </p:grpSp>
      <p:sp>
        <p:nvSpPr>
          <p:cNvPr id="69" name="순서도: 처리 68">
            <a:extLst>
              <a:ext uri="{FF2B5EF4-FFF2-40B4-BE49-F238E27FC236}">
                <a16:creationId xmlns:a16="http://schemas.microsoft.com/office/drawing/2014/main" id="{F0A56EA0-A08B-47D2-8C7F-B8E922C29763}"/>
              </a:ext>
            </a:extLst>
          </p:cNvPr>
          <p:cNvSpPr/>
          <p:nvPr/>
        </p:nvSpPr>
        <p:spPr>
          <a:xfrm>
            <a:off x="5739702" y="1300841"/>
            <a:ext cx="930876" cy="23742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프로필</a:t>
            </a:r>
          </a:p>
        </p:txBody>
      </p:sp>
    </p:spTree>
    <p:extLst>
      <p:ext uri="{BB962C8B-B14F-4D97-AF65-F5344CB8AC3E}">
        <p14:creationId xmlns:p14="http://schemas.microsoft.com/office/powerpoint/2010/main" val="3086005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518FF695-57A5-4E1C-9498-6DB2EA2E4FF5}"/>
              </a:ext>
            </a:extLst>
          </p:cNvPr>
          <p:cNvSpPr/>
          <p:nvPr/>
        </p:nvSpPr>
        <p:spPr>
          <a:xfrm>
            <a:off x="106505" y="1572913"/>
            <a:ext cx="1904600" cy="515534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2906" y="127553"/>
            <a:ext cx="280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도서관 관리 프로그램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068" y="150002"/>
            <a:ext cx="1144857" cy="202228"/>
          </a:xfrm>
          <a:prstGeom prst="rect">
            <a:avLst/>
          </a:prstGeom>
          <a:gradFill>
            <a:gsLst>
              <a:gs pos="0">
                <a:schemeClr val="bg2">
                  <a:lumMod val="72000"/>
                </a:schemeClr>
              </a:gs>
              <a:gs pos="34000">
                <a:schemeClr val="accent1">
                  <a:lumMod val="45000"/>
                  <a:lumOff val="55000"/>
                </a:schemeClr>
              </a:gs>
              <a:gs pos="5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2700"/>
          </a:effectLst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id="{D4BEC6A5-411C-4C1A-A8EF-85B788709E41}"/>
              </a:ext>
            </a:extLst>
          </p:cNvPr>
          <p:cNvGrpSpPr/>
          <p:nvPr/>
        </p:nvGrpSpPr>
        <p:grpSpPr>
          <a:xfrm>
            <a:off x="112078" y="372831"/>
            <a:ext cx="9486918" cy="891049"/>
            <a:chOff x="1286543" y="373401"/>
            <a:chExt cx="9486918" cy="891049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203CE22-E974-4926-B3D5-AAA1CD4A421E}"/>
                </a:ext>
              </a:extLst>
            </p:cNvPr>
            <p:cNvSpPr/>
            <p:nvPr/>
          </p:nvSpPr>
          <p:spPr>
            <a:xfrm>
              <a:off x="1286543" y="373401"/>
              <a:ext cx="9486918" cy="891049"/>
            </a:xfrm>
            <a:prstGeom prst="rect">
              <a:avLst/>
            </a:prstGeom>
            <a:solidFill>
              <a:srgbClr val="014E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0FD985D-774E-4E36-8167-ACCEF427FEFC}"/>
                </a:ext>
              </a:extLst>
            </p:cNvPr>
            <p:cNvSpPr txBox="1"/>
            <p:nvPr/>
          </p:nvSpPr>
          <p:spPr>
            <a:xfrm>
              <a:off x="2249265" y="478075"/>
              <a:ext cx="20830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LIBRARY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93" name="그래픽 92" descr="서적">
              <a:extLst>
                <a:ext uri="{FF2B5EF4-FFF2-40B4-BE49-F238E27FC236}">
                  <a16:creationId xmlns:a16="http://schemas.microsoft.com/office/drawing/2014/main" id="{F2B8C82B-9A64-4AE7-B8EA-0E218D0BB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4669" y="413902"/>
              <a:ext cx="774678" cy="774678"/>
            </a:xfrm>
            <a:prstGeom prst="rect">
              <a:avLst/>
            </a:prstGeom>
          </p:spPr>
        </p:pic>
      </p:grpSp>
      <p:sp>
        <p:nvSpPr>
          <p:cNvPr id="15" name="순서도: 처리 14"/>
          <p:cNvSpPr/>
          <p:nvPr/>
        </p:nvSpPr>
        <p:spPr>
          <a:xfrm>
            <a:off x="106504" y="129747"/>
            <a:ext cx="9498227" cy="231264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B184A6-8090-4DF1-A2E5-55C00A294B39}"/>
              </a:ext>
            </a:extLst>
          </p:cNvPr>
          <p:cNvSpPr txBox="1"/>
          <p:nvPr/>
        </p:nvSpPr>
        <p:spPr>
          <a:xfrm>
            <a:off x="106504" y="2382504"/>
            <a:ext cx="190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대여 관리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1F0E1D0-1484-4B7B-A153-9AD4D4DD4C37}"/>
              </a:ext>
            </a:extLst>
          </p:cNvPr>
          <p:cNvSpPr txBox="1"/>
          <p:nvPr/>
        </p:nvSpPr>
        <p:spPr>
          <a:xfrm>
            <a:off x="112079" y="2940499"/>
            <a:ext cx="1897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반납 관리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F50D5C9-F5B5-49BC-9A3F-49AC0D19E568}"/>
              </a:ext>
            </a:extLst>
          </p:cNvPr>
          <p:cNvGrpSpPr/>
          <p:nvPr/>
        </p:nvGrpSpPr>
        <p:grpSpPr>
          <a:xfrm>
            <a:off x="106504" y="1263880"/>
            <a:ext cx="9498227" cy="310412"/>
            <a:chOff x="106504" y="354793"/>
            <a:chExt cx="9498227" cy="310412"/>
          </a:xfrm>
        </p:grpSpPr>
        <p:grpSp>
          <p:nvGrpSpPr>
            <p:cNvPr id="58" name="그룹 57"/>
            <p:cNvGrpSpPr/>
            <p:nvPr/>
          </p:nvGrpSpPr>
          <p:grpSpPr>
            <a:xfrm>
              <a:off x="131219" y="354793"/>
              <a:ext cx="9467777" cy="310412"/>
              <a:chOff x="980304" y="299188"/>
              <a:chExt cx="9467777" cy="310412"/>
            </a:xfrm>
          </p:grpSpPr>
          <p:sp>
            <p:nvSpPr>
              <p:cNvPr id="23" name="순서도: 처리 22"/>
              <p:cNvSpPr/>
              <p:nvPr/>
            </p:nvSpPr>
            <p:spPr>
              <a:xfrm>
                <a:off x="980304" y="338658"/>
                <a:ext cx="930876" cy="237421"/>
              </a:xfrm>
              <a:prstGeom prst="flowChart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HOME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순서도: 처리 26"/>
              <p:cNvSpPr/>
              <p:nvPr/>
            </p:nvSpPr>
            <p:spPr>
              <a:xfrm>
                <a:off x="1927655" y="304532"/>
                <a:ext cx="930876" cy="303689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도서관리</a:t>
                </a:r>
              </a:p>
            </p:txBody>
          </p:sp>
          <p:sp>
            <p:nvSpPr>
              <p:cNvPr id="28" name="순서도: 처리 27"/>
              <p:cNvSpPr/>
              <p:nvPr/>
            </p:nvSpPr>
            <p:spPr>
              <a:xfrm>
                <a:off x="2858531" y="311008"/>
                <a:ext cx="930876" cy="290994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회원관리</a:t>
                </a:r>
              </a:p>
            </p:txBody>
          </p:sp>
          <p:sp>
            <p:nvSpPr>
              <p:cNvPr id="29" name="순서도: 처리 28"/>
              <p:cNvSpPr/>
              <p:nvPr/>
            </p:nvSpPr>
            <p:spPr>
              <a:xfrm>
                <a:off x="3805882" y="299188"/>
                <a:ext cx="930876" cy="310412"/>
              </a:xfrm>
              <a:prstGeom prst="flowChartProcess">
                <a:avLst/>
              </a:prstGeom>
              <a:solidFill>
                <a:srgbClr val="0CA0AE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대여</a:t>
                </a:r>
                <a:r>
                  <a:rPr lang="en-US" altLang="ko-KR" sz="1200" b="1" dirty="0">
                    <a:solidFill>
                      <a:schemeClr val="bg1"/>
                    </a:solidFill>
                  </a:rPr>
                  <a:t>/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반납</a:t>
                </a:r>
              </a:p>
            </p:txBody>
          </p:sp>
          <p:sp>
            <p:nvSpPr>
              <p:cNvPr id="16" name="순서도: 처리 15"/>
              <p:cNvSpPr/>
              <p:nvPr/>
            </p:nvSpPr>
            <p:spPr>
              <a:xfrm>
                <a:off x="4736758" y="299188"/>
                <a:ext cx="930876" cy="310412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직원관리</a:t>
                </a:r>
              </a:p>
            </p:txBody>
          </p:sp>
          <p:sp>
            <p:nvSpPr>
              <p:cNvPr id="77" name="순서도: 처리 76"/>
              <p:cNvSpPr/>
              <p:nvPr/>
            </p:nvSpPr>
            <p:spPr>
              <a:xfrm>
                <a:off x="5659397" y="311008"/>
                <a:ext cx="930876" cy="29859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통계조회</a:t>
                </a:r>
              </a:p>
            </p:txBody>
          </p:sp>
          <p:sp>
            <p:nvSpPr>
              <p:cNvPr id="79" name="순서도: 처리 78"/>
              <p:cNvSpPr/>
              <p:nvPr/>
            </p:nvSpPr>
            <p:spPr>
              <a:xfrm>
                <a:off x="9414365" y="311008"/>
                <a:ext cx="1033716" cy="297213"/>
              </a:xfrm>
              <a:prstGeom prst="flowChartProcess">
                <a:avLst/>
              </a:prstGeom>
              <a:solidFill>
                <a:srgbClr val="FAB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로그아웃</a:t>
                </a:r>
              </a:p>
            </p:txBody>
          </p:sp>
        </p:grpSp>
        <p:sp>
          <p:nvSpPr>
            <p:cNvPr id="22" name="순서도: 처리 21"/>
            <p:cNvSpPr/>
            <p:nvPr/>
          </p:nvSpPr>
          <p:spPr>
            <a:xfrm>
              <a:off x="106504" y="361012"/>
              <a:ext cx="9498227" cy="304193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순서도: 처리 13"/>
          <p:cNvSpPr/>
          <p:nvPr/>
        </p:nvSpPr>
        <p:spPr>
          <a:xfrm>
            <a:off x="106504" y="129746"/>
            <a:ext cx="9498227" cy="6598508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F0E1D0-1484-4B7B-A153-9AD4D4DD4C37}"/>
              </a:ext>
            </a:extLst>
          </p:cNvPr>
          <p:cNvSpPr txBox="1"/>
          <p:nvPr/>
        </p:nvSpPr>
        <p:spPr>
          <a:xfrm>
            <a:off x="112079" y="3498493"/>
            <a:ext cx="1897368" cy="307777"/>
          </a:xfrm>
          <a:prstGeom prst="rect">
            <a:avLst/>
          </a:prstGeom>
          <a:solidFill>
            <a:srgbClr val="3493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연체 조회</a:t>
            </a: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40388"/>
              </p:ext>
            </p:extLst>
          </p:nvPr>
        </p:nvGraphicFramePr>
        <p:xfrm>
          <a:off x="2208514" y="2370674"/>
          <a:ext cx="7243146" cy="3378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07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71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71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71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71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회원</a:t>
                      </a:r>
                      <a:r>
                        <a:rPr lang="en-US" altLang="ko-KR" sz="1050" dirty="0"/>
                        <a:t>ID</a:t>
                      </a:r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대여일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반납</a:t>
                      </a:r>
                      <a:endParaRPr lang="en-US" altLang="ko-KR" sz="1050" dirty="0"/>
                    </a:p>
                    <a:p>
                      <a:pPr algn="ctr" latinLnBrk="1"/>
                      <a:r>
                        <a:rPr lang="ko-KR" altLang="en-US" sz="1050" dirty="0"/>
                        <a:t>예정일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대여도서권수</a:t>
                      </a:r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3F9564B5-7BD3-49A8-9D0F-59B8BD67CE90}"/>
              </a:ext>
            </a:extLst>
          </p:cNvPr>
          <p:cNvSpPr txBox="1"/>
          <p:nvPr/>
        </p:nvSpPr>
        <p:spPr>
          <a:xfrm>
            <a:off x="6878972" y="1898024"/>
            <a:ext cx="2572690" cy="261610"/>
          </a:xfrm>
          <a:prstGeom prst="rect">
            <a:avLst/>
          </a:prstGeom>
          <a:solidFill>
            <a:srgbClr val="EFEFEF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모두선택 </a:t>
            </a:r>
            <a:r>
              <a:rPr lang="en-US" altLang="ko-KR" sz="1100" dirty="0"/>
              <a:t>/ </a:t>
            </a:r>
            <a:r>
              <a:rPr lang="ko-KR" altLang="en-US" sz="1100" dirty="0"/>
              <a:t>모두해제</a:t>
            </a:r>
            <a:endParaRPr lang="en-US" altLang="ko-KR" sz="11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B5E74B4-F479-4032-9183-E5D49E31B481}"/>
              </a:ext>
            </a:extLst>
          </p:cNvPr>
          <p:cNvSpPr/>
          <p:nvPr/>
        </p:nvSpPr>
        <p:spPr>
          <a:xfrm>
            <a:off x="8986782" y="2907484"/>
            <a:ext cx="127707" cy="118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F9564B5-7BD3-49A8-9D0F-59B8BD67CE90}"/>
              </a:ext>
            </a:extLst>
          </p:cNvPr>
          <p:cNvSpPr txBox="1"/>
          <p:nvPr/>
        </p:nvSpPr>
        <p:spPr>
          <a:xfrm>
            <a:off x="5119491" y="6036788"/>
            <a:ext cx="1376854" cy="338554"/>
          </a:xfrm>
          <a:prstGeom prst="rect">
            <a:avLst/>
          </a:prstGeom>
          <a:solidFill>
            <a:srgbClr val="EFEFEF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메일 보내기</a:t>
            </a:r>
            <a:endParaRPr lang="en-US" altLang="ko-K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132201" y="1844163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연체회원 목록</a:t>
            </a:r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E96D1A8D-45A9-418B-AF8A-87FC017B8DAC}"/>
              </a:ext>
            </a:extLst>
          </p:cNvPr>
          <p:cNvSpPr/>
          <p:nvPr/>
        </p:nvSpPr>
        <p:spPr>
          <a:xfrm>
            <a:off x="5739702" y="1300841"/>
            <a:ext cx="930876" cy="23742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프로필</a:t>
            </a:r>
          </a:p>
        </p:txBody>
      </p:sp>
    </p:spTree>
    <p:extLst>
      <p:ext uri="{BB962C8B-B14F-4D97-AF65-F5344CB8AC3E}">
        <p14:creationId xmlns:p14="http://schemas.microsoft.com/office/powerpoint/2010/main" val="2817969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518FF695-57A5-4E1C-9498-6DB2EA2E4FF5}"/>
              </a:ext>
            </a:extLst>
          </p:cNvPr>
          <p:cNvSpPr/>
          <p:nvPr/>
        </p:nvSpPr>
        <p:spPr>
          <a:xfrm>
            <a:off x="106505" y="1572913"/>
            <a:ext cx="1904600" cy="515534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2906" y="127553"/>
            <a:ext cx="280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도서관 관리 프로그램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068" y="150002"/>
            <a:ext cx="1144857" cy="202228"/>
          </a:xfrm>
          <a:prstGeom prst="rect">
            <a:avLst/>
          </a:prstGeom>
          <a:gradFill>
            <a:gsLst>
              <a:gs pos="0">
                <a:schemeClr val="bg2">
                  <a:lumMod val="72000"/>
                </a:schemeClr>
              </a:gs>
              <a:gs pos="34000">
                <a:schemeClr val="accent1">
                  <a:lumMod val="45000"/>
                  <a:lumOff val="55000"/>
                </a:schemeClr>
              </a:gs>
              <a:gs pos="5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2700"/>
          </a:effectLst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id="{D4BEC6A5-411C-4C1A-A8EF-85B788709E41}"/>
              </a:ext>
            </a:extLst>
          </p:cNvPr>
          <p:cNvGrpSpPr/>
          <p:nvPr/>
        </p:nvGrpSpPr>
        <p:grpSpPr>
          <a:xfrm>
            <a:off x="112078" y="372831"/>
            <a:ext cx="9486918" cy="891049"/>
            <a:chOff x="1286543" y="373401"/>
            <a:chExt cx="9486918" cy="891049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203CE22-E974-4926-B3D5-AAA1CD4A421E}"/>
                </a:ext>
              </a:extLst>
            </p:cNvPr>
            <p:cNvSpPr/>
            <p:nvPr/>
          </p:nvSpPr>
          <p:spPr>
            <a:xfrm>
              <a:off x="1286543" y="373401"/>
              <a:ext cx="9486918" cy="891049"/>
            </a:xfrm>
            <a:prstGeom prst="rect">
              <a:avLst/>
            </a:prstGeom>
            <a:solidFill>
              <a:srgbClr val="014E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0FD985D-774E-4E36-8167-ACCEF427FEFC}"/>
                </a:ext>
              </a:extLst>
            </p:cNvPr>
            <p:cNvSpPr txBox="1"/>
            <p:nvPr/>
          </p:nvSpPr>
          <p:spPr>
            <a:xfrm>
              <a:off x="2249265" y="478075"/>
              <a:ext cx="20830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LIBRARY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93" name="그래픽 92" descr="서적">
              <a:extLst>
                <a:ext uri="{FF2B5EF4-FFF2-40B4-BE49-F238E27FC236}">
                  <a16:creationId xmlns:a16="http://schemas.microsoft.com/office/drawing/2014/main" id="{F2B8C82B-9A64-4AE7-B8EA-0E218D0BB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4669" y="413902"/>
              <a:ext cx="774678" cy="774678"/>
            </a:xfrm>
            <a:prstGeom prst="rect">
              <a:avLst/>
            </a:prstGeom>
          </p:spPr>
        </p:pic>
      </p:grpSp>
      <p:sp>
        <p:nvSpPr>
          <p:cNvPr id="15" name="순서도: 처리 14"/>
          <p:cNvSpPr/>
          <p:nvPr/>
        </p:nvSpPr>
        <p:spPr>
          <a:xfrm>
            <a:off x="106504" y="129747"/>
            <a:ext cx="9498227" cy="231264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B184A6-8090-4DF1-A2E5-55C00A294B39}"/>
              </a:ext>
            </a:extLst>
          </p:cNvPr>
          <p:cNvSpPr txBox="1"/>
          <p:nvPr/>
        </p:nvSpPr>
        <p:spPr>
          <a:xfrm>
            <a:off x="106504" y="2382504"/>
            <a:ext cx="1902942" cy="307777"/>
          </a:xfrm>
          <a:prstGeom prst="rect">
            <a:avLst/>
          </a:prstGeom>
          <a:solidFill>
            <a:srgbClr val="3493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직원 등록</a:t>
            </a:r>
            <a:r>
              <a:rPr lang="en-US" altLang="ko-KR" sz="1400" b="1" dirty="0">
                <a:solidFill>
                  <a:schemeClr val="bg1"/>
                </a:solidFill>
              </a:rPr>
              <a:t>/</a:t>
            </a:r>
            <a:r>
              <a:rPr lang="ko-KR" altLang="en-US" sz="1400" b="1" dirty="0">
                <a:solidFill>
                  <a:schemeClr val="bg1"/>
                </a:solidFill>
              </a:rPr>
              <a:t>수정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F50D5C9-F5B5-49BC-9A3F-49AC0D19E568}"/>
              </a:ext>
            </a:extLst>
          </p:cNvPr>
          <p:cNvGrpSpPr/>
          <p:nvPr/>
        </p:nvGrpSpPr>
        <p:grpSpPr>
          <a:xfrm>
            <a:off x="106504" y="1269224"/>
            <a:ext cx="9498227" cy="305068"/>
            <a:chOff x="106504" y="360137"/>
            <a:chExt cx="9498227" cy="305068"/>
          </a:xfrm>
        </p:grpSpPr>
        <p:grpSp>
          <p:nvGrpSpPr>
            <p:cNvPr id="58" name="그룹 57"/>
            <p:cNvGrpSpPr/>
            <p:nvPr/>
          </p:nvGrpSpPr>
          <p:grpSpPr>
            <a:xfrm>
              <a:off x="131219" y="360137"/>
              <a:ext cx="9467777" cy="305068"/>
              <a:chOff x="980304" y="304532"/>
              <a:chExt cx="9467777" cy="305068"/>
            </a:xfrm>
          </p:grpSpPr>
          <p:sp>
            <p:nvSpPr>
              <p:cNvPr id="23" name="순서도: 처리 22"/>
              <p:cNvSpPr/>
              <p:nvPr/>
            </p:nvSpPr>
            <p:spPr>
              <a:xfrm>
                <a:off x="980304" y="338658"/>
                <a:ext cx="930876" cy="237421"/>
              </a:xfrm>
              <a:prstGeom prst="flowChart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HOME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순서도: 처리 26"/>
              <p:cNvSpPr/>
              <p:nvPr/>
            </p:nvSpPr>
            <p:spPr>
              <a:xfrm>
                <a:off x="1927655" y="304532"/>
                <a:ext cx="930876" cy="303689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도서관리</a:t>
                </a:r>
              </a:p>
            </p:txBody>
          </p:sp>
          <p:sp>
            <p:nvSpPr>
              <p:cNvPr id="28" name="순서도: 처리 27"/>
              <p:cNvSpPr/>
              <p:nvPr/>
            </p:nvSpPr>
            <p:spPr>
              <a:xfrm>
                <a:off x="2858531" y="311008"/>
                <a:ext cx="930876" cy="290994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회원관리</a:t>
                </a:r>
              </a:p>
            </p:txBody>
          </p:sp>
          <p:sp>
            <p:nvSpPr>
              <p:cNvPr id="29" name="순서도: 처리 28"/>
              <p:cNvSpPr/>
              <p:nvPr/>
            </p:nvSpPr>
            <p:spPr>
              <a:xfrm>
                <a:off x="3805882" y="336452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대여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반납</a:t>
                </a:r>
              </a:p>
            </p:txBody>
          </p:sp>
          <p:sp>
            <p:nvSpPr>
              <p:cNvPr id="16" name="순서도: 처리 15"/>
              <p:cNvSpPr/>
              <p:nvPr/>
            </p:nvSpPr>
            <p:spPr>
              <a:xfrm>
                <a:off x="4736758" y="311008"/>
                <a:ext cx="930876" cy="298592"/>
              </a:xfrm>
              <a:prstGeom prst="flowChartProcess">
                <a:avLst/>
              </a:prstGeom>
              <a:solidFill>
                <a:srgbClr val="0CA0AE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직원관리</a:t>
                </a:r>
              </a:p>
            </p:txBody>
          </p:sp>
          <p:sp>
            <p:nvSpPr>
              <p:cNvPr id="77" name="순서도: 처리 76"/>
              <p:cNvSpPr/>
              <p:nvPr/>
            </p:nvSpPr>
            <p:spPr>
              <a:xfrm>
                <a:off x="5659397" y="338355"/>
                <a:ext cx="930876" cy="237421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통계조회</a:t>
                </a:r>
              </a:p>
            </p:txBody>
          </p:sp>
          <p:sp>
            <p:nvSpPr>
              <p:cNvPr id="79" name="순서도: 처리 78"/>
              <p:cNvSpPr/>
              <p:nvPr/>
            </p:nvSpPr>
            <p:spPr>
              <a:xfrm>
                <a:off x="9414365" y="311008"/>
                <a:ext cx="1033716" cy="297213"/>
              </a:xfrm>
              <a:prstGeom prst="flowChartProcess">
                <a:avLst/>
              </a:prstGeom>
              <a:solidFill>
                <a:srgbClr val="FAB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로그아웃</a:t>
                </a:r>
              </a:p>
            </p:txBody>
          </p:sp>
        </p:grpSp>
        <p:sp>
          <p:nvSpPr>
            <p:cNvPr id="22" name="순서도: 처리 21"/>
            <p:cNvSpPr/>
            <p:nvPr/>
          </p:nvSpPr>
          <p:spPr>
            <a:xfrm>
              <a:off x="106504" y="361012"/>
              <a:ext cx="9498227" cy="304193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순서도: 처리 13"/>
          <p:cNvSpPr/>
          <p:nvPr/>
        </p:nvSpPr>
        <p:spPr>
          <a:xfrm>
            <a:off x="106504" y="129746"/>
            <a:ext cx="9498227" cy="6598508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5" name="그룹 134"/>
          <p:cNvGrpSpPr/>
          <p:nvPr/>
        </p:nvGrpSpPr>
        <p:grpSpPr>
          <a:xfrm>
            <a:off x="5489685" y="1801140"/>
            <a:ext cx="2361785" cy="246221"/>
            <a:chOff x="3619562" y="1692424"/>
            <a:chExt cx="2361785" cy="246221"/>
          </a:xfrm>
        </p:grpSpPr>
        <p:sp>
          <p:nvSpPr>
            <p:cNvPr id="149" name="직사각형 148"/>
            <p:cNvSpPr/>
            <p:nvPr/>
          </p:nvSpPr>
          <p:spPr>
            <a:xfrm>
              <a:off x="3619562" y="1699108"/>
              <a:ext cx="1138390" cy="2328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2D2C8B41-C330-4B1D-93A5-BD9BAF607161}"/>
                </a:ext>
              </a:extLst>
            </p:cNvPr>
            <p:cNvSpPr txBox="1"/>
            <p:nvPr/>
          </p:nvSpPr>
          <p:spPr>
            <a:xfrm>
              <a:off x="4891009" y="1692424"/>
              <a:ext cx="454389" cy="246221"/>
            </a:xfrm>
            <a:prstGeom prst="rect">
              <a:avLst/>
            </a:prstGeom>
            <a:solidFill>
              <a:srgbClr val="FAB000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/>
                  </a:solidFill>
                </a:rPr>
                <a:t>검색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D2C8B41-C330-4B1D-93A5-BD9BAF607161}"/>
                </a:ext>
              </a:extLst>
            </p:cNvPr>
            <p:cNvSpPr txBox="1"/>
            <p:nvPr/>
          </p:nvSpPr>
          <p:spPr>
            <a:xfrm>
              <a:off x="5526958" y="1692424"/>
              <a:ext cx="454389" cy="246221"/>
            </a:xfrm>
            <a:prstGeom prst="rect">
              <a:avLst/>
            </a:prstGeom>
            <a:solidFill>
              <a:srgbClr val="FAB000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/>
                  </a:solidFill>
                </a:rPr>
                <a:t>등록</a:t>
              </a:r>
            </a:p>
          </p:txBody>
        </p:sp>
      </p:grpSp>
      <p:graphicFrame>
        <p:nvGraphicFramePr>
          <p:cNvPr id="153" name="표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886160"/>
              </p:ext>
            </p:extLst>
          </p:nvPr>
        </p:nvGraphicFramePr>
        <p:xfrm>
          <a:off x="2208515" y="2370674"/>
          <a:ext cx="7262656" cy="40792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07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8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8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8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8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사서</a:t>
                      </a:r>
                      <a:r>
                        <a:rPr lang="en-US" altLang="ko-KR" sz="1050" dirty="0"/>
                        <a:t>ID</a:t>
                      </a:r>
                      <a:endParaRPr lang="ko-KR" altLang="en-US" sz="105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생년월일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주소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전화번호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직책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입사일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근무여부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9732053" y="1146690"/>
            <a:ext cx="2051125" cy="2091351"/>
            <a:chOff x="9824643" y="4225559"/>
            <a:chExt cx="2051125" cy="2091351"/>
          </a:xfrm>
        </p:grpSpPr>
        <p:grpSp>
          <p:nvGrpSpPr>
            <p:cNvPr id="157" name="그룹 156"/>
            <p:cNvGrpSpPr/>
            <p:nvPr/>
          </p:nvGrpSpPr>
          <p:grpSpPr>
            <a:xfrm>
              <a:off x="9824643" y="4225559"/>
              <a:ext cx="2051125" cy="2091351"/>
              <a:chOff x="2622655" y="2238885"/>
              <a:chExt cx="2051125" cy="2091351"/>
            </a:xfrm>
          </p:grpSpPr>
          <p:sp>
            <p:nvSpPr>
              <p:cNvPr id="158" name="직사각형 157"/>
              <p:cNvSpPr/>
              <p:nvPr/>
            </p:nvSpPr>
            <p:spPr>
              <a:xfrm>
                <a:off x="2622655" y="2249976"/>
                <a:ext cx="2051125" cy="20802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2624313" y="2238885"/>
                <a:ext cx="2049467" cy="245473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dirty="0">
                    <a:solidFill>
                      <a:schemeClr val="tx1"/>
                    </a:solidFill>
                  </a:rPr>
                  <a:t>사서등록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60" name="그림 15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74116" y="2275616"/>
                <a:ext cx="276264" cy="181000"/>
              </a:xfrm>
              <a:prstGeom prst="rect">
                <a:avLst/>
              </a:prstGeom>
            </p:spPr>
          </p:pic>
          <p:sp>
            <p:nvSpPr>
              <p:cNvPr id="167" name="직사각형 166"/>
              <p:cNvSpPr/>
              <p:nvPr/>
            </p:nvSpPr>
            <p:spPr>
              <a:xfrm>
                <a:off x="3696348" y="3977789"/>
                <a:ext cx="538640" cy="232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취소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>
                <a:off x="3054958" y="3977789"/>
                <a:ext cx="538640" cy="232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확인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>
                <a:off x="3534730" y="2668408"/>
                <a:ext cx="1042108" cy="19681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2711640" y="2658093"/>
                <a:ext cx="82309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사서</a:t>
                </a:r>
                <a:r>
                  <a:rPr lang="en-US" altLang="ko-KR" sz="900" dirty="0"/>
                  <a:t>ID</a:t>
                </a:r>
                <a:endParaRPr lang="ko-KR" altLang="en-US" sz="900" dirty="0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>
                <a:off x="3534730" y="2956366"/>
                <a:ext cx="1042108" cy="19681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2711640" y="2946051"/>
                <a:ext cx="8230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이름</a:t>
                </a:r>
                <a:endParaRPr lang="en-US" altLang="ko-KR" sz="900" dirty="0"/>
              </a:p>
            </p:txBody>
          </p:sp>
          <p:sp>
            <p:nvSpPr>
              <p:cNvPr id="173" name="직사각형 172"/>
              <p:cNvSpPr/>
              <p:nvPr/>
            </p:nvSpPr>
            <p:spPr>
              <a:xfrm>
                <a:off x="3534730" y="3251425"/>
                <a:ext cx="1042108" cy="19681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2711640" y="3241110"/>
                <a:ext cx="8230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비밀번호</a:t>
                </a:r>
                <a:endParaRPr lang="en-US" altLang="ko-KR" sz="900" dirty="0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2711640" y="3542320"/>
                <a:ext cx="8230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권한</a:t>
                </a:r>
                <a:endParaRPr lang="en-US" altLang="ko-KR" sz="900" dirty="0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>
                <a:off x="3534730" y="3552635"/>
                <a:ext cx="1042108" cy="19681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dirty="0">
                    <a:solidFill>
                      <a:schemeClr val="tx1"/>
                    </a:solidFill>
                  </a:rPr>
                  <a:t>사서</a:t>
                </a:r>
              </a:p>
            </p:txBody>
          </p:sp>
        </p:grpSp>
        <p:sp>
          <p:nvSpPr>
            <p:cNvPr id="177" name="직사각형 176"/>
            <p:cNvSpPr/>
            <p:nvPr/>
          </p:nvSpPr>
          <p:spPr>
            <a:xfrm>
              <a:off x="11534612" y="5539685"/>
              <a:ext cx="244214" cy="196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순서도: 병합 177"/>
            <p:cNvSpPr/>
            <p:nvPr/>
          </p:nvSpPr>
          <p:spPr>
            <a:xfrm>
              <a:off x="11597244" y="5613316"/>
              <a:ext cx="124227" cy="64714"/>
            </a:xfrm>
            <a:prstGeom prst="flowChartMerg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화살표 연결선 8"/>
          <p:cNvCxnSpPr>
            <a:cxnSpLocks/>
            <a:stCxn id="152" idx="3"/>
          </p:cNvCxnSpPr>
          <p:nvPr/>
        </p:nvCxnSpPr>
        <p:spPr>
          <a:xfrm>
            <a:off x="7851470" y="1924251"/>
            <a:ext cx="3791661" cy="11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84883105-00A7-456A-8C10-FD6773B9F2ED}"/>
              </a:ext>
            </a:extLst>
          </p:cNvPr>
          <p:cNvSpPr/>
          <p:nvPr/>
        </p:nvSpPr>
        <p:spPr>
          <a:xfrm>
            <a:off x="8353819" y="4112617"/>
            <a:ext cx="560173" cy="271848"/>
          </a:xfrm>
          <a:prstGeom prst="rect">
            <a:avLst/>
          </a:prstGeom>
          <a:solidFill>
            <a:schemeClr val="bg2"/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수정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81" name="그룹 180"/>
          <p:cNvGrpSpPr/>
          <p:nvPr/>
        </p:nvGrpSpPr>
        <p:grpSpPr>
          <a:xfrm>
            <a:off x="9732053" y="3433600"/>
            <a:ext cx="2051125" cy="2118703"/>
            <a:chOff x="9824643" y="4225559"/>
            <a:chExt cx="2051125" cy="2118703"/>
          </a:xfrm>
        </p:grpSpPr>
        <p:grpSp>
          <p:nvGrpSpPr>
            <p:cNvPr id="182" name="그룹 181"/>
            <p:cNvGrpSpPr/>
            <p:nvPr/>
          </p:nvGrpSpPr>
          <p:grpSpPr>
            <a:xfrm>
              <a:off x="9824643" y="4225559"/>
              <a:ext cx="2051125" cy="2118703"/>
              <a:chOff x="2622655" y="2238885"/>
              <a:chExt cx="2051125" cy="2118703"/>
            </a:xfrm>
          </p:grpSpPr>
          <p:sp>
            <p:nvSpPr>
              <p:cNvPr id="185" name="직사각형 184"/>
              <p:cNvSpPr/>
              <p:nvPr/>
            </p:nvSpPr>
            <p:spPr>
              <a:xfrm>
                <a:off x="2622655" y="2249975"/>
                <a:ext cx="2051125" cy="21076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>
                <a:off x="2624313" y="2238885"/>
                <a:ext cx="2049467" cy="245473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dirty="0">
                    <a:solidFill>
                      <a:schemeClr val="tx1"/>
                    </a:solidFill>
                  </a:rPr>
                  <a:t>사서등록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87" name="그림 18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74116" y="2275616"/>
                <a:ext cx="276264" cy="181000"/>
              </a:xfrm>
              <a:prstGeom prst="rect">
                <a:avLst/>
              </a:prstGeom>
            </p:spPr>
          </p:pic>
          <p:sp>
            <p:nvSpPr>
              <p:cNvPr id="188" name="직사각형 187"/>
              <p:cNvSpPr/>
              <p:nvPr/>
            </p:nvSpPr>
            <p:spPr>
              <a:xfrm>
                <a:off x="3696348" y="3996762"/>
                <a:ext cx="538640" cy="232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취소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직사각형 188"/>
              <p:cNvSpPr/>
              <p:nvPr/>
            </p:nvSpPr>
            <p:spPr>
              <a:xfrm>
                <a:off x="3054958" y="3996762"/>
                <a:ext cx="538640" cy="232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확인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>
                <a:off x="3534730" y="2668408"/>
                <a:ext cx="1042108" cy="19681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2711640" y="2658093"/>
                <a:ext cx="82309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사서</a:t>
                </a:r>
                <a:r>
                  <a:rPr lang="en-US" altLang="ko-KR" sz="900" dirty="0"/>
                  <a:t>ID</a:t>
                </a:r>
                <a:endParaRPr lang="ko-KR" altLang="en-US" sz="900" dirty="0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>
                <a:off x="3534730" y="2956366"/>
                <a:ext cx="1042108" cy="19681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2711640" y="2946051"/>
                <a:ext cx="8230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이름</a:t>
                </a:r>
                <a:endParaRPr lang="en-US" altLang="ko-KR" sz="900" dirty="0"/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2711640" y="3268185"/>
                <a:ext cx="8230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권한</a:t>
                </a:r>
                <a:endParaRPr lang="en-US" altLang="ko-KR" sz="900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>
                <a:off x="3534730" y="3278500"/>
                <a:ext cx="1042108" cy="19681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dirty="0">
                    <a:solidFill>
                      <a:schemeClr val="tx1"/>
                    </a:solidFill>
                  </a:rPr>
                  <a:t>사서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2711640" y="3568174"/>
                <a:ext cx="8230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근무여부</a:t>
                </a:r>
                <a:endParaRPr lang="en-US" altLang="ko-KR" sz="900" dirty="0"/>
              </a:p>
            </p:txBody>
          </p:sp>
          <p:sp>
            <p:nvSpPr>
              <p:cNvPr id="199" name="직사각형 198"/>
              <p:cNvSpPr/>
              <p:nvPr/>
            </p:nvSpPr>
            <p:spPr>
              <a:xfrm>
                <a:off x="3534730" y="3578489"/>
                <a:ext cx="1042108" cy="19681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dirty="0">
                    <a:solidFill>
                      <a:schemeClr val="tx1"/>
                    </a:solidFill>
                  </a:rPr>
                  <a:t>퇴사</a:t>
                </a:r>
              </a:p>
            </p:txBody>
          </p:sp>
        </p:grpSp>
        <p:sp>
          <p:nvSpPr>
            <p:cNvPr id="183" name="직사각형 182"/>
            <p:cNvSpPr/>
            <p:nvPr/>
          </p:nvSpPr>
          <p:spPr>
            <a:xfrm>
              <a:off x="11534612" y="5265550"/>
              <a:ext cx="244214" cy="196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순서도: 병합 183"/>
            <p:cNvSpPr/>
            <p:nvPr/>
          </p:nvSpPr>
          <p:spPr>
            <a:xfrm>
              <a:off x="11597244" y="5339181"/>
              <a:ext cx="124227" cy="64714"/>
            </a:xfrm>
            <a:prstGeom prst="flowChartMerg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11534612" y="5565539"/>
              <a:ext cx="244214" cy="196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순서도: 병합 200"/>
            <p:cNvSpPr/>
            <p:nvPr/>
          </p:nvSpPr>
          <p:spPr>
            <a:xfrm>
              <a:off x="11597244" y="5639170"/>
              <a:ext cx="124227" cy="64714"/>
            </a:xfrm>
            <a:prstGeom prst="flowChartMerg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화살표 연결선 10"/>
          <p:cNvCxnSpPr>
            <a:stCxn id="179" idx="3"/>
          </p:cNvCxnSpPr>
          <p:nvPr/>
        </p:nvCxnSpPr>
        <p:spPr>
          <a:xfrm>
            <a:off x="8913992" y="4248541"/>
            <a:ext cx="907046" cy="135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처리 68">
            <a:extLst>
              <a:ext uri="{FF2B5EF4-FFF2-40B4-BE49-F238E27FC236}">
                <a16:creationId xmlns:a16="http://schemas.microsoft.com/office/drawing/2014/main" id="{A8997741-C483-4D0E-A4FF-4340CBCD5756}"/>
              </a:ext>
            </a:extLst>
          </p:cNvPr>
          <p:cNvSpPr/>
          <p:nvPr/>
        </p:nvSpPr>
        <p:spPr>
          <a:xfrm>
            <a:off x="5739702" y="1300841"/>
            <a:ext cx="930876" cy="23742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프로필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945829F0-2011-46D6-8062-63E139C91562}"/>
              </a:ext>
            </a:extLst>
          </p:cNvPr>
          <p:cNvSpPr/>
          <p:nvPr/>
        </p:nvSpPr>
        <p:spPr>
          <a:xfrm>
            <a:off x="3142050" y="1829576"/>
            <a:ext cx="168995" cy="168995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AED291-294A-4784-9F34-C8AF2767EF19}"/>
              </a:ext>
            </a:extLst>
          </p:cNvPr>
          <p:cNvSpPr txBox="1"/>
          <p:nvPr/>
        </p:nvSpPr>
        <p:spPr>
          <a:xfrm>
            <a:off x="3311046" y="1775291"/>
            <a:ext cx="75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사서</a:t>
            </a:r>
            <a:r>
              <a:rPr lang="en-US" altLang="ko-KR" sz="1400" dirty="0"/>
              <a:t>ID</a:t>
            </a:r>
            <a:endParaRPr lang="ko-KR" altLang="en-US" sz="14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1DA93A9C-B4E3-4E32-B5BE-6B8AD62B4322}"/>
              </a:ext>
            </a:extLst>
          </p:cNvPr>
          <p:cNvSpPr/>
          <p:nvPr/>
        </p:nvSpPr>
        <p:spPr>
          <a:xfrm>
            <a:off x="4159270" y="1829576"/>
            <a:ext cx="168995" cy="168995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E9AD3C7-44D5-45A0-B67E-DFEAEF494A3F}"/>
              </a:ext>
            </a:extLst>
          </p:cNvPr>
          <p:cNvSpPr txBox="1"/>
          <p:nvPr/>
        </p:nvSpPr>
        <p:spPr>
          <a:xfrm>
            <a:off x="4328266" y="1775291"/>
            <a:ext cx="933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사서이름</a:t>
            </a:r>
          </a:p>
        </p:txBody>
      </p:sp>
    </p:spTree>
    <p:extLst>
      <p:ext uri="{BB962C8B-B14F-4D97-AF65-F5344CB8AC3E}">
        <p14:creationId xmlns:p14="http://schemas.microsoft.com/office/powerpoint/2010/main" val="2674932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518FF695-57A5-4E1C-9498-6DB2EA2E4FF5}"/>
              </a:ext>
            </a:extLst>
          </p:cNvPr>
          <p:cNvSpPr/>
          <p:nvPr/>
        </p:nvSpPr>
        <p:spPr>
          <a:xfrm>
            <a:off x="106505" y="1572913"/>
            <a:ext cx="1904600" cy="515534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2906" y="127553"/>
            <a:ext cx="280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도서관 관리 프로그램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068" y="150002"/>
            <a:ext cx="1144857" cy="202228"/>
          </a:xfrm>
          <a:prstGeom prst="rect">
            <a:avLst/>
          </a:prstGeom>
          <a:gradFill>
            <a:gsLst>
              <a:gs pos="0">
                <a:schemeClr val="bg2">
                  <a:lumMod val="72000"/>
                </a:schemeClr>
              </a:gs>
              <a:gs pos="34000">
                <a:schemeClr val="accent1">
                  <a:lumMod val="45000"/>
                  <a:lumOff val="55000"/>
                </a:schemeClr>
              </a:gs>
              <a:gs pos="5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2700"/>
          </a:effectLst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id="{D4BEC6A5-411C-4C1A-A8EF-85B788709E41}"/>
              </a:ext>
            </a:extLst>
          </p:cNvPr>
          <p:cNvGrpSpPr/>
          <p:nvPr/>
        </p:nvGrpSpPr>
        <p:grpSpPr>
          <a:xfrm>
            <a:off x="112078" y="372831"/>
            <a:ext cx="9486918" cy="891049"/>
            <a:chOff x="1286543" y="373401"/>
            <a:chExt cx="9486918" cy="891049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203CE22-E974-4926-B3D5-AAA1CD4A421E}"/>
                </a:ext>
              </a:extLst>
            </p:cNvPr>
            <p:cNvSpPr/>
            <p:nvPr/>
          </p:nvSpPr>
          <p:spPr>
            <a:xfrm>
              <a:off x="1286543" y="373401"/>
              <a:ext cx="9486918" cy="891049"/>
            </a:xfrm>
            <a:prstGeom prst="rect">
              <a:avLst/>
            </a:prstGeom>
            <a:solidFill>
              <a:srgbClr val="014E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0FD985D-774E-4E36-8167-ACCEF427FEFC}"/>
                </a:ext>
              </a:extLst>
            </p:cNvPr>
            <p:cNvSpPr txBox="1"/>
            <p:nvPr/>
          </p:nvSpPr>
          <p:spPr>
            <a:xfrm>
              <a:off x="2249265" y="478075"/>
              <a:ext cx="20830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LIBRARY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93" name="그래픽 92" descr="서적">
              <a:extLst>
                <a:ext uri="{FF2B5EF4-FFF2-40B4-BE49-F238E27FC236}">
                  <a16:creationId xmlns:a16="http://schemas.microsoft.com/office/drawing/2014/main" id="{F2B8C82B-9A64-4AE7-B8EA-0E218D0BB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4669" y="413902"/>
              <a:ext cx="774678" cy="774678"/>
            </a:xfrm>
            <a:prstGeom prst="rect">
              <a:avLst/>
            </a:prstGeom>
          </p:spPr>
        </p:pic>
      </p:grpSp>
      <p:sp>
        <p:nvSpPr>
          <p:cNvPr id="15" name="순서도: 처리 14"/>
          <p:cNvSpPr/>
          <p:nvPr/>
        </p:nvSpPr>
        <p:spPr>
          <a:xfrm>
            <a:off x="106504" y="129747"/>
            <a:ext cx="9498227" cy="231264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B184A6-8090-4DF1-A2E5-55C00A294B39}"/>
              </a:ext>
            </a:extLst>
          </p:cNvPr>
          <p:cNvSpPr txBox="1"/>
          <p:nvPr/>
        </p:nvSpPr>
        <p:spPr>
          <a:xfrm>
            <a:off x="106504" y="2382504"/>
            <a:ext cx="1902942" cy="307777"/>
          </a:xfrm>
          <a:prstGeom prst="rect">
            <a:avLst/>
          </a:prstGeom>
          <a:solidFill>
            <a:srgbClr val="3493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대여</a:t>
            </a:r>
            <a:r>
              <a:rPr lang="en-US" altLang="ko-KR" sz="1400" b="1" dirty="0">
                <a:solidFill>
                  <a:schemeClr val="bg1"/>
                </a:solidFill>
              </a:rPr>
              <a:t>/</a:t>
            </a:r>
            <a:r>
              <a:rPr lang="ko-KR" altLang="en-US" sz="1400" b="1" dirty="0">
                <a:solidFill>
                  <a:schemeClr val="bg1"/>
                </a:solidFill>
              </a:rPr>
              <a:t>반납 통계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1F0E1D0-1484-4B7B-A153-9AD4D4DD4C37}"/>
              </a:ext>
            </a:extLst>
          </p:cNvPr>
          <p:cNvSpPr txBox="1"/>
          <p:nvPr/>
        </p:nvSpPr>
        <p:spPr>
          <a:xfrm>
            <a:off x="112079" y="2892408"/>
            <a:ext cx="1897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도서보유현황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08D27A-1D16-4436-83A8-B29BE17FCCF6}"/>
              </a:ext>
            </a:extLst>
          </p:cNvPr>
          <p:cNvSpPr txBox="1"/>
          <p:nvPr/>
        </p:nvSpPr>
        <p:spPr>
          <a:xfrm>
            <a:off x="112077" y="3402312"/>
            <a:ext cx="1897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이용자 현황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F50D5C9-F5B5-49BC-9A3F-49AC0D19E568}"/>
              </a:ext>
            </a:extLst>
          </p:cNvPr>
          <p:cNvGrpSpPr/>
          <p:nvPr/>
        </p:nvGrpSpPr>
        <p:grpSpPr>
          <a:xfrm>
            <a:off x="106504" y="1269224"/>
            <a:ext cx="9498227" cy="305068"/>
            <a:chOff x="106504" y="360137"/>
            <a:chExt cx="9498227" cy="305068"/>
          </a:xfrm>
        </p:grpSpPr>
        <p:grpSp>
          <p:nvGrpSpPr>
            <p:cNvPr id="58" name="그룹 57"/>
            <p:cNvGrpSpPr/>
            <p:nvPr/>
          </p:nvGrpSpPr>
          <p:grpSpPr>
            <a:xfrm>
              <a:off x="131219" y="360137"/>
              <a:ext cx="9467777" cy="304203"/>
              <a:chOff x="980304" y="304532"/>
              <a:chExt cx="9467777" cy="304203"/>
            </a:xfrm>
          </p:grpSpPr>
          <p:sp>
            <p:nvSpPr>
              <p:cNvPr id="23" name="순서도: 처리 22"/>
              <p:cNvSpPr/>
              <p:nvPr/>
            </p:nvSpPr>
            <p:spPr>
              <a:xfrm>
                <a:off x="980304" y="338658"/>
                <a:ext cx="930876" cy="237421"/>
              </a:xfrm>
              <a:prstGeom prst="flowChart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HOME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순서도: 처리 26"/>
              <p:cNvSpPr/>
              <p:nvPr/>
            </p:nvSpPr>
            <p:spPr>
              <a:xfrm>
                <a:off x="1927655" y="304532"/>
                <a:ext cx="930876" cy="303689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도서관리</a:t>
                </a:r>
              </a:p>
            </p:txBody>
          </p:sp>
          <p:sp>
            <p:nvSpPr>
              <p:cNvPr id="28" name="순서도: 처리 27"/>
              <p:cNvSpPr/>
              <p:nvPr/>
            </p:nvSpPr>
            <p:spPr>
              <a:xfrm>
                <a:off x="2858531" y="338356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회원관리</a:t>
                </a:r>
              </a:p>
            </p:txBody>
          </p:sp>
          <p:sp>
            <p:nvSpPr>
              <p:cNvPr id="29" name="순서도: 처리 28"/>
              <p:cNvSpPr/>
              <p:nvPr/>
            </p:nvSpPr>
            <p:spPr>
              <a:xfrm>
                <a:off x="3805882" y="336452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대여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반납</a:t>
                </a:r>
              </a:p>
            </p:txBody>
          </p:sp>
          <p:sp>
            <p:nvSpPr>
              <p:cNvPr id="16" name="순서도: 처리 15"/>
              <p:cNvSpPr/>
              <p:nvPr/>
            </p:nvSpPr>
            <p:spPr>
              <a:xfrm>
                <a:off x="4736758" y="336452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직원관리</a:t>
                </a:r>
              </a:p>
            </p:txBody>
          </p:sp>
          <p:sp>
            <p:nvSpPr>
              <p:cNvPr id="77" name="순서도: 처리 76"/>
              <p:cNvSpPr/>
              <p:nvPr/>
            </p:nvSpPr>
            <p:spPr>
              <a:xfrm>
                <a:off x="5659397" y="311008"/>
                <a:ext cx="930876" cy="297727"/>
              </a:xfrm>
              <a:prstGeom prst="flowChartProcess">
                <a:avLst/>
              </a:prstGeom>
              <a:solidFill>
                <a:srgbClr val="0CA0AE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통계조회</a:t>
                </a:r>
              </a:p>
            </p:txBody>
          </p:sp>
          <p:sp>
            <p:nvSpPr>
              <p:cNvPr id="79" name="순서도: 처리 78"/>
              <p:cNvSpPr/>
              <p:nvPr/>
            </p:nvSpPr>
            <p:spPr>
              <a:xfrm>
                <a:off x="9414365" y="311008"/>
                <a:ext cx="1033716" cy="297213"/>
              </a:xfrm>
              <a:prstGeom prst="flowChartProcess">
                <a:avLst/>
              </a:prstGeom>
              <a:solidFill>
                <a:srgbClr val="FAB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로그아웃</a:t>
                </a:r>
              </a:p>
            </p:txBody>
          </p:sp>
        </p:grpSp>
        <p:sp>
          <p:nvSpPr>
            <p:cNvPr id="22" name="순서도: 처리 21"/>
            <p:cNvSpPr/>
            <p:nvPr/>
          </p:nvSpPr>
          <p:spPr>
            <a:xfrm>
              <a:off x="106504" y="361012"/>
              <a:ext cx="9498227" cy="304193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순서도: 처리 13"/>
          <p:cNvSpPr/>
          <p:nvPr/>
        </p:nvSpPr>
        <p:spPr>
          <a:xfrm>
            <a:off x="106504" y="129746"/>
            <a:ext cx="9498227" cy="6598508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차트 38">
            <a:extLst>
              <a:ext uri="{FF2B5EF4-FFF2-40B4-BE49-F238E27FC236}">
                <a16:creationId xmlns:a16="http://schemas.microsoft.com/office/drawing/2014/main" id="{11840746-A694-4B81-8256-5B749832C5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7759972"/>
              </p:ext>
            </p:extLst>
          </p:nvPr>
        </p:nvGraphicFramePr>
        <p:xfrm>
          <a:off x="2332014" y="1912690"/>
          <a:ext cx="6922398" cy="4661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681291FF-5CD6-40D7-B2A5-77800EDCA42C}"/>
              </a:ext>
            </a:extLst>
          </p:cNvPr>
          <p:cNvSpPr/>
          <p:nvPr/>
        </p:nvSpPr>
        <p:spPr>
          <a:xfrm>
            <a:off x="5739702" y="1300841"/>
            <a:ext cx="930876" cy="23742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프로필</a:t>
            </a:r>
          </a:p>
        </p:txBody>
      </p:sp>
    </p:spTree>
    <p:extLst>
      <p:ext uri="{BB962C8B-B14F-4D97-AF65-F5344CB8AC3E}">
        <p14:creationId xmlns:p14="http://schemas.microsoft.com/office/powerpoint/2010/main" val="559906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518FF695-57A5-4E1C-9498-6DB2EA2E4FF5}"/>
              </a:ext>
            </a:extLst>
          </p:cNvPr>
          <p:cNvSpPr/>
          <p:nvPr/>
        </p:nvSpPr>
        <p:spPr>
          <a:xfrm>
            <a:off x="106505" y="1572913"/>
            <a:ext cx="1904600" cy="515534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2906" y="127553"/>
            <a:ext cx="280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도서관 관리 프로그램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068" y="150002"/>
            <a:ext cx="1144857" cy="202228"/>
          </a:xfrm>
          <a:prstGeom prst="rect">
            <a:avLst/>
          </a:prstGeom>
          <a:gradFill>
            <a:gsLst>
              <a:gs pos="0">
                <a:schemeClr val="bg2">
                  <a:lumMod val="72000"/>
                </a:schemeClr>
              </a:gs>
              <a:gs pos="34000">
                <a:schemeClr val="accent1">
                  <a:lumMod val="45000"/>
                  <a:lumOff val="55000"/>
                </a:schemeClr>
              </a:gs>
              <a:gs pos="5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2700"/>
          </a:effectLst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id="{D4BEC6A5-411C-4C1A-A8EF-85B788709E41}"/>
              </a:ext>
            </a:extLst>
          </p:cNvPr>
          <p:cNvGrpSpPr/>
          <p:nvPr/>
        </p:nvGrpSpPr>
        <p:grpSpPr>
          <a:xfrm>
            <a:off x="112078" y="372831"/>
            <a:ext cx="9486918" cy="891049"/>
            <a:chOff x="1286543" y="373401"/>
            <a:chExt cx="9486918" cy="891049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203CE22-E974-4926-B3D5-AAA1CD4A421E}"/>
                </a:ext>
              </a:extLst>
            </p:cNvPr>
            <p:cNvSpPr/>
            <p:nvPr/>
          </p:nvSpPr>
          <p:spPr>
            <a:xfrm>
              <a:off x="1286543" y="373401"/>
              <a:ext cx="9486918" cy="891049"/>
            </a:xfrm>
            <a:prstGeom prst="rect">
              <a:avLst/>
            </a:prstGeom>
            <a:solidFill>
              <a:srgbClr val="014E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0FD985D-774E-4E36-8167-ACCEF427FEFC}"/>
                </a:ext>
              </a:extLst>
            </p:cNvPr>
            <p:cNvSpPr txBox="1"/>
            <p:nvPr/>
          </p:nvSpPr>
          <p:spPr>
            <a:xfrm>
              <a:off x="2249265" y="478075"/>
              <a:ext cx="20830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LIBRARY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93" name="그래픽 92" descr="서적">
              <a:extLst>
                <a:ext uri="{FF2B5EF4-FFF2-40B4-BE49-F238E27FC236}">
                  <a16:creationId xmlns:a16="http://schemas.microsoft.com/office/drawing/2014/main" id="{F2B8C82B-9A64-4AE7-B8EA-0E218D0BB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4669" y="413902"/>
              <a:ext cx="774678" cy="774678"/>
            </a:xfrm>
            <a:prstGeom prst="rect">
              <a:avLst/>
            </a:prstGeom>
          </p:spPr>
        </p:pic>
      </p:grpSp>
      <p:sp>
        <p:nvSpPr>
          <p:cNvPr id="15" name="순서도: 처리 14"/>
          <p:cNvSpPr/>
          <p:nvPr/>
        </p:nvSpPr>
        <p:spPr>
          <a:xfrm>
            <a:off x="106504" y="129747"/>
            <a:ext cx="9498227" cy="231264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B184A6-8090-4DF1-A2E5-55C00A294B39}"/>
              </a:ext>
            </a:extLst>
          </p:cNvPr>
          <p:cNvSpPr txBox="1"/>
          <p:nvPr/>
        </p:nvSpPr>
        <p:spPr>
          <a:xfrm>
            <a:off x="106504" y="2382504"/>
            <a:ext cx="190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대여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반납 통계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1F0E1D0-1484-4B7B-A153-9AD4D4DD4C37}"/>
              </a:ext>
            </a:extLst>
          </p:cNvPr>
          <p:cNvSpPr txBox="1"/>
          <p:nvPr/>
        </p:nvSpPr>
        <p:spPr>
          <a:xfrm>
            <a:off x="112079" y="2892408"/>
            <a:ext cx="1897368" cy="307777"/>
          </a:xfrm>
          <a:prstGeom prst="rect">
            <a:avLst/>
          </a:prstGeom>
          <a:solidFill>
            <a:srgbClr val="3493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도서보유현황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08D27A-1D16-4436-83A8-B29BE17FCCF6}"/>
              </a:ext>
            </a:extLst>
          </p:cNvPr>
          <p:cNvSpPr txBox="1"/>
          <p:nvPr/>
        </p:nvSpPr>
        <p:spPr>
          <a:xfrm>
            <a:off x="112077" y="3402312"/>
            <a:ext cx="1897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이용자 현황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F50D5C9-F5B5-49BC-9A3F-49AC0D19E568}"/>
              </a:ext>
            </a:extLst>
          </p:cNvPr>
          <p:cNvGrpSpPr/>
          <p:nvPr/>
        </p:nvGrpSpPr>
        <p:grpSpPr>
          <a:xfrm>
            <a:off x="106504" y="1269224"/>
            <a:ext cx="9498227" cy="305068"/>
            <a:chOff x="106504" y="360137"/>
            <a:chExt cx="9498227" cy="305068"/>
          </a:xfrm>
        </p:grpSpPr>
        <p:grpSp>
          <p:nvGrpSpPr>
            <p:cNvPr id="58" name="그룹 57"/>
            <p:cNvGrpSpPr/>
            <p:nvPr/>
          </p:nvGrpSpPr>
          <p:grpSpPr>
            <a:xfrm>
              <a:off x="131219" y="360137"/>
              <a:ext cx="9467777" cy="304203"/>
              <a:chOff x="980304" y="304532"/>
              <a:chExt cx="9467777" cy="304203"/>
            </a:xfrm>
          </p:grpSpPr>
          <p:sp>
            <p:nvSpPr>
              <p:cNvPr id="23" name="순서도: 처리 22"/>
              <p:cNvSpPr/>
              <p:nvPr/>
            </p:nvSpPr>
            <p:spPr>
              <a:xfrm>
                <a:off x="980304" y="338658"/>
                <a:ext cx="930876" cy="237421"/>
              </a:xfrm>
              <a:prstGeom prst="flowChart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HOME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순서도: 처리 26"/>
              <p:cNvSpPr/>
              <p:nvPr/>
            </p:nvSpPr>
            <p:spPr>
              <a:xfrm>
                <a:off x="1927655" y="304532"/>
                <a:ext cx="930876" cy="303689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도서관리</a:t>
                </a:r>
              </a:p>
            </p:txBody>
          </p:sp>
          <p:sp>
            <p:nvSpPr>
              <p:cNvPr id="28" name="순서도: 처리 27"/>
              <p:cNvSpPr/>
              <p:nvPr/>
            </p:nvSpPr>
            <p:spPr>
              <a:xfrm>
                <a:off x="2858531" y="338356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회원관리</a:t>
                </a:r>
              </a:p>
            </p:txBody>
          </p:sp>
          <p:sp>
            <p:nvSpPr>
              <p:cNvPr id="29" name="순서도: 처리 28"/>
              <p:cNvSpPr/>
              <p:nvPr/>
            </p:nvSpPr>
            <p:spPr>
              <a:xfrm>
                <a:off x="3805882" y="336452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대여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반납</a:t>
                </a:r>
              </a:p>
            </p:txBody>
          </p:sp>
          <p:sp>
            <p:nvSpPr>
              <p:cNvPr id="16" name="순서도: 처리 15"/>
              <p:cNvSpPr/>
              <p:nvPr/>
            </p:nvSpPr>
            <p:spPr>
              <a:xfrm>
                <a:off x="4736758" y="336452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직원관리</a:t>
                </a:r>
              </a:p>
            </p:txBody>
          </p:sp>
          <p:sp>
            <p:nvSpPr>
              <p:cNvPr id="77" name="순서도: 처리 76"/>
              <p:cNvSpPr/>
              <p:nvPr/>
            </p:nvSpPr>
            <p:spPr>
              <a:xfrm>
                <a:off x="5659397" y="311008"/>
                <a:ext cx="930876" cy="297727"/>
              </a:xfrm>
              <a:prstGeom prst="flowChartProcess">
                <a:avLst/>
              </a:prstGeom>
              <a:solidFill>
                <a:srgbClr val="0CA0AE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통계조회</a:t>
                </a:r>
              </a:p>
            </p:txBody>
          </p:sp>
          <p:sp>
            <p:nvSpPr>
              <p:cNvPr id="79" name="순서도: 처리 78"/>
              <p:cNvSpPr/>
              <p:nvPr/>
            </p:nvSpPr>
            <p:spPr>
              <a:xfrm>
                <a:off x="9414365" y="311008"/>
                <a:ext cx="1033716" cy="297213"/>
              </a:xfrm>
              <a:prstGeom prst="flowChartProcess">
                <a:avLst/>
              </a:prstGeom>
              <a:solidFill>
                <a:srgbClr val="FAB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로그아웃</a:t>
                </a:r>
              </a:p>
            </p:txBody>
          </p:sp>
        </p:grpSp>
        <p:sp>
          <p:nvSpPr>
            <p:cNvPr id="22" name="순서도: 처리 21"/>
            <p:cNvSpPr/>
            <p:nvPr/>
          </p:nvSpPr>
          <p:spPr>
            <a:xfrm>
              <a:off x="106504" y="361012"/>
              <a:ext cx="9498227" cy="304193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순서도: 처리 13"/>
          <p:cNvSpPr/>
          <p:nvPr/>
        </p:nvSpPr>
        <p:spPr>
          <a:xfrm>
            <a:off x="106504" y="129746"/>
            <a:ext cx="9498227" cy="6598508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059712" y="1978004"/>
            <a:ext cx="3362951" cy="954447"/>
            <a:chOff x="3237383" y="2238346"/>
            <a:chExt cx="3362951" cy="954447"/>
          </a:xfrm>
        </p:grpSpPr>
        <p:sp>
          <p:nvSpPr>
            <p:cNvPr id="38" name="직사각형 37"/>
            <p:cNvSpPr/>
            <p:nvPr/>
          </p:nvSpPr>
          <p:spPr>
            <a:xfrm>
              <a:off x="3237383" y="2238346"/>
              <a:ext cx="1646847" cy="954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총 보유권수</a:t>
              </a:r>
              <a:endParaRPr lang="en-US" altLang="ko-KR" sz="3600" dirty="0"/>
            </a:p>
            <a:p>
              <a:pPr algn="ctr"/>
              <a:r>
                <a:rPr lang="en-US" altLang="ko-KR" sz="3600" dirty="0"/>
                <a:t>0</a:t>
              </a:r>
              <a:r>
                <a:rPr lang="en-US" altLang="ko-KR" dirty="0"/>
                <a:t> </a:t>
              </a:r>
              <a:r>
                <a:rPr lang="ko-KR" altLang="en-US" dirty="0"/>
                <a:t>권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953487" y="2238346"/>
              <a:ext cx="1646847" cy="954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총 폐기도서</a:t>
              </a:r>
              <a:endParaRPr lang="en-US" altLang="ko-KR" sz="3600" dirty="0"/>
            </a:p>
            <a:p>
              <a:pPr algn="ctr"/>
              <a:r>
                <a:rPr lang="en-US" altLang="ko-KR" sz="3600" dirty="0"/>
                <a:t>0</a:t>
              </a:r>
              <a:r>
                <a:rPr lang="en-US" altLang="ko-KR" dirty="0"/>
                <a:t> </a:t>
              </a:r>
              <a:r>
                <a:rPr lang="ko-KR" altLang="en-US" dirty="0"/>
                <a:t>권</a:t>
              </a:r>
            </a:p>
          </p:txBody>
        </p:sp>
      </p:grpSp>
      <p:graphicFrame>
        <p:nvGraphicFramePr>
          <p:cNvPr id="13" name="차트 12"/>
          <p:cNvGraphicFramePr/>
          <p:nvPr>
            <p:extLst>
              <p:ext uri="{D42A27DB-BD31-4B8C-83A1-F6EECF244321}">
                <p14:modId xmlns:p14="http://schemas.microsoft.com/office/powerpoint/2010/main" val="244487425"/>
              </p:ext>
            </p:extLst>
          </p:nvPr>
        </p:nvGraphicFramePr>
        <p:xfrm>
          <a:off x="2332012" y="2932452"/>
          <a:ext cx="6875381" cy="3600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B715285C-4AF4-4F16-B822-F45B842A4038}"/>
              </a:ext>
            </a:extLst>
          </p:cNvPr>
          <p:cNvSpPr/>
          <p:nvPr/>
        </p:nvSpPr>
        <p:spPr>
          <a:xfrm>
            <a:off x="5739702" y="1300841"/>
            <a:ext cx="930876" cy="23742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프로필</a:t>
            </a:r>
          </a:p>
        </p:txBody>
      </p:sp>
    </p:spTree>
    <p:extLst>
      <p:ext uri="{BB962C8B-B14F-4D97-AF65-F5344CB8AC3E}">
        <p14:creationId xmlns:p14="http://schemas.microsoft.com/office/powerpoint/2010/main" val="251978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518FF695-57A5-4E1C-9498-6DB2EA2E4FF5}"/>
              </a:ext>
            </a:extLst>
          </p:cNvPr>
          <p:cNvSpPr/>
          <p:nvPr/>
        </p:nvSpPr>
        <p:spPr>
          <a:xfrm>
            <a:off x="106505" y="1572913"/>
            <a:ext cx="1904600" cy="515534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2906" y="127553"/>
            <a:ext cx="280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도서관 관리 프로그램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068" y="150002"/>
            <a:ext cx="1144857" cy="202228"/>
          </a:xfrm>
          <a:prstGeom prst="rect">
            <a:avLst/>
          </a:prstGeom>
          <a:gradFill>
            <a:gsLst>
              <a:gs pos="0">
                <a:schemeClr val="bg2">
                  <a:lumMod val="72000"/>
                </a:schemeClr>
              </a:gs>
              <a:gs pos="34000">
                <a:schemeClr val="accent1">
                  <a:lumMod val="45000"/>
                  <a:lumOff val="55000"/>
                </a:schemeClr>
              </a:gs>
              <a:gs pos="5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2700"/>
          </a:effectLst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id="{D4BEC6A5-411C-4C1A-A8EF-85B788709E41}"/>
              </a:ext>
            </a:extLst>
          </p:cNvPr>
          <p:cNvGrpSpPr/>
          <p:nvPr/>
        </p:nvGrpSpPr>
        <p:grpSpPr>
          <a:xfrm>
            <a:off x="112078" y="372831"/>
            <a:ext cx="9486918" cy="891049"/>
            <a:chOff x="1286543" y="373401"/>
            <a:chExt cx="9486918" cy="891049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203CE22-E974-4926-B3D5-AAA1CD4A421E}"/>
                </a:ext>
              </a:extLst>
            </p:cNvPr>
            <p:cNvSpPr/>
            <p:nvPr/>
          </p:nvSpPr>
          <p:spPr>
            <a:xfrm>
              <a:off x="1286543" y="373401"/>
              <a:ext cx="9486918" cy="891049"/>
            </a:xfrm>
            <a:prstGeom prst="rect">
              <a:avLst/>
            </a:prstGeom>
            <a:solidFill>
              <a:srgbClr val="014E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0FD985D-774E-4E36-8167-ACCEF427FEFC}"/>
                </a:ext>
              </a:extLst>
            </p:cNvPr>
            <p:cNvSpPr txBox="1"/>
            <p:nvPr/>
          </p:nvSpPr>
          <p:spPr>
            <a:xfrm>
              <a:off x="2249265" y="478075"/>
              <a:ext cx="20830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LIBRARY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93" name="그래픽 92" descr="서적">
              <a:extLst>
                <a:ext uri="{FF2B5EF4-FFF2-40B4-BE49-F238E27FC236}">
                  <a16:creationId xmlns:a16="http://schemas.microsoft.com/office/drawing/2014/main" id="{F2B8C82B-9A64-4AE7-B8EA-0E218D0BB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4669" y="413902"/>
              <a:ext cx="774678" cy="774678"/>
            </a:xfrm>
            <a:prstGeom prst="rect">
              <a:avLst/>
            </a:prstGeom>
          </p:spPr>
        </p:pic>
      </p:grpSp>
      <p:sp>
        <p:nvSpPr>
          <p:cNvPr id="15" name="순서도: 처리 14"/>
          <p:cNvSpPr/>
          <p:nvPr/>
        </p:nvSpPr>
        <p:spPr>
          <a:xfrm>
            <a:off x="106504" y="129747"/>
            <a:ext cx="9498227" cy="231264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B184A6-8090-4DF1-A2E5-55C00A294B39}"/>
              </a:ext>
            </a:extLst>
          </p:cNvPr>
          <p:cNvSpPr txBox="1"/>
          <p:nvPr/>
        </p:nvSpPr>
        <p:spPr>
          <a:xfrm>
            <a:off x="106504" y="2382504"/>
            <a:ext cx="190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대여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반납 통계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1F0E1D0-1484-4B7B-A153-9AD4D4DD4C37}"/>
              </a:ext>
            </a:extLst>
          </p:cNvPr>
          <p:cNvSpPr txBox="1"/>
          <p:nvPr/>
        </p:nvSpPr>
        <p:spPr>
          <a:xfrm>
            <a:off x="112079" y="2892408"/>
            <a:ext cx="1897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도서보유현황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08D27A-1D16-4436-83A8-B29BE17FCCF6}"/>
              </a:ext>
            </a:extLst>
          </p:cNvPr>
          <p:cNvSpPr txBox="1"/>
          <p:nvPr/>
        </p:nvSpPr>
        <p:spPr>
          <a:xfrm>
            <a:off x="112077" y="3402312"/>
            <a:ext cx="1897368" cy="307777"/>
          </a:xfrm>
          <a:prstGeom prst="rect">
            <a:avLst/>
          </a:prstGeom>
          <a:solidFill>
            <a:srgbClr val="3493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이용자 현황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F50D5C9-F5B5-49BC-9A3F-49AC0D19E568}"/>
              </a:ext>
            </a:extLst>
          </p:cNvPr>
          <p:cNvGrpSpPr/>
          <p:nvPr/>
        </p:nvGrpSpPr>
        <p:grpSpPr>
          <a:xfrm>
            <a:off x="106504" y="1269224"/>
            <a:ext cx="9498227" cy="305068"/>
            <a:chOff x="106504" y="360137"/>
            <a:chExt cx="9498227" cy="305068"/>
          </a:xfrm>
        </p:grpSpPr>
        <p:grpSp>
          <p:nvGrpSpPr>
            <p:cNvPr id="58" name="그룹 57"/>
            <p:cNvGrpSpPr/>
            <p:nvPr/>
          </p:nvGrpSpPr>
          <p:grpSpPr>
            <a:xfrm>
              <a:off x="131219" y="360137"/>
              <a:ext cx="9467777" cy="304203"/>
              <a:chOff x="980304" y="304532"/>
              <a:chExt cx="9467777" cy="304203"/>
            </a:xfrm>
          </p:grpSpPr>
          <p:sp>
            <p:nvSpPr>
              <p:cNvPr id="23" name="순서도: 처리 22"/>
              <p:cNvSpPr/>
              <p:nvPr/>
            </p:nvSpPr>
            <p:spPr>
              <a:xfrm>
                <a:off x="980304" y="338658"/>
                <a:ext cx="930876" cy="237421"/>
              </a:xfrm>
              <a:prstGeom prst="flowChart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HOME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순서도: 처리 26"/>
              <p:cNvSpPr/>
              <p:nvPr/>
            </p:nvSpPr>
            <p:spPr>
              <a:xfrm>
                <a:off x="1927655" y="304532"/>
                <a:ext cx="930876" cy="303689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도서관리</a:t>
                </a:r>
              </a:p>
            </p:txBody>
          </p:sp>
          <p:sp>
            <p:nvSpPr>
              <p:cNvPr id="28" name="순서도: 처리 27"/>
              <p:cNvSpPr/>
              <p:nvPr/>
            </p:nvSpPr>
            <p:spPr>
              <a:xfrm>
                <a:off x="2858531" y="338356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회원관리</a:t>
                </a:r>
              </a:p>
            </p:txBody>
          </p:sp>
          <p:sp>
            <p:nvSpPr>
              <p:cNvPr id="29" name="순서도: 처리 28"/>
              <p:cNvSpPr/>
              <p:nvPr/>
            </p:nvSpPr>
            <p:spPr>
              <a:xfrm>
                <a:off x="3805882" y="336452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대여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반납</a:t>
                </a:r>
              </a:p>
            </p:txBody>
          </p:sp>
          <p:sp>
            <p:nvSpPr>
              <p:cNvPr id="16" name="순서도: 처리 15"/>
              <p:cNvSpPr/>
              <p:nvPr/>
            </p:nvSpPr>
            <p:spPr>
              <a:xfrm>
                <a:off x="4736758" y="336452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직원관리</a:t>
                </a:r>
              </a:p>
            </p:txBody>
          </p:sp>
          <p:sp>
            <p:nvSpPr>
              <p:cNvPr id="77" name="순서도: 처리 76"/>
              <p:cNvSpPr/>
              <p:nvPr/>
            </p:nvSpPr>
            <p:spPr>
              <a:xfrm>
                <a:off x="5659397" y="311008"/>
                <a:ext cx="930876" cy="297727"/>
              </a:xfrm>
              <a:prstGeom prst="flowChartProcess">
                <a:avLst/>
              </a:prstGeom>
              <a:solidFill>
                <a:srgbClr val="0CA0AE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통계조회</a:t>
                </a:r>
              </a:p>
            </p:txBody>
          </p:sp>
          <p:sp>
            <p:nvSpPr>
              <p:cNvPr id="79" name="순서도: 처리 78"/>
              <p:cNvSpPr/>
              <p:nvPr/>
            </p:nvSpPr>
            <p:spPr>
              <a:xfrm>
                <a:off x="9414365" y="311008"/>
                <a:ext cx="1033716" cy="297213"/>
              </a:xfrm>
              <a:prstGeom prst="flowChartProcess">
                <a:avLst/>
              </a:prstGeom>
              <a:solidFill>
                <a:srgbClr val="FAB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로그아웃</a:t>
                </a:r>
              </a:p>
            </p:txBody>
          </p:sp>
        </p:grpSp>
        <p:sp>
          <p:nvSpPr>
            <p:cNvPr id="22" name="순서도: 처리 21"/>
            <p:cNvSpPr/>
            <p:nvPr/>
          </p:nvSpPr>
          <p:spPr>
            <a:xfrm>
              <a:off x="106504" y="361012"/>
              <a:ext cx="9498227" cy="304193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순서도: 처리 13"/>
          <p:cNvSpPr/>
          <p:nvPr/>
        </p:nvSpPr>
        <p:spPr>
          <a:xfrm>
            <a:off x="106504" y="129746"/>
            <a:ext cx="9498227" cy="6598508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201660" y="1905280"/>
            <a:ext cx="5137751" cy="954447"/>
            <a:chOff x="3237383" y="2238346"/>
            <a:chExt cx="5137751" cy="954447"/>
          </a:xfrm>
        </p:grpSpPr>
        <p:sp>
          <p:nvSpPr>
            <p:cNvPr id="38" name="직사각형 37"/>
            <p:cNvSpPr/>
            <p:nvPr/>
          </p:nvSpPr>
          <p:spPr>
            <a:xfrm>
              <a:off x="3237383" y="2238346"/>
              <a:ext cx="1646847" cy="954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총 회원 수</a:t>
              </a:r>
              <a:endParaRPr lang="en-US" altLang="ko-KR" sz="3600" dirty="0"/>
            </a:p>
            <a:p>
              <a:pPr algn="ctr"/>
              <a:r>
                <a:rPr lang="en-US" altLang="ko-KR" sz="3600" dirty="0"/>
                <a:t>0</a:t>
              </a:r>
              <a:r>
                <a:rPr lang="en-US" altLang="ko-KR" dirty="0"/>
                <a:t> </a:t>
              </a:r>
              <a:r>
                <a:rPr lang="ko-KR" altLang="en-US" dirty="0"/>
                <a:t>명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982835" y="2238346"/>
              <a:ext cx="1646847" cy="954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일반회원</a:t>
              </a:r>
              <a:endParaRPr lang="en-US" altLang="ko-KR" sz="3600" dirty="0"/>
            </a:p>
            <a:p>
              <a:pPr algn="ctr"/>
              <a:r>
                <a:rPr lang="en-US" altLang="ko-KR" sz="3600" dirty="0"/>
                <a:t>0</a:t>
              </a:r>
              <a:r>
                <a:rPr lang="en-US" altLang="ko-KR" dirty="0"/>
                <a:t> </a:t>
              </a:r>
              <a:r>
                <a:rPr lang="ko-KR" altLang="en-US" dirty="0"/>
                <a:t>명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728287" y="2238346"/>
              <a:ext cx="1646847" cy="954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우수회원</a:t>
              </a:r>
              <a:endParaRPr lang="en-US" altLang="ko-KR" sz="3600" dirty="0"/>
            </a:p>
            <a:p>
              <a:pPr algn="ctr"/>
              <a:r>
                <a:rPr lang="en-US" altLang="ko-KR" sz="3600" dirty="0"/>
                <a:t>0</a:t>
              </a:r>
              <a:r>
                <a:rPr lang="en-US" altLang="ko-KR" dirty="0"/>
                <a:t> </a:t>
              </a:r>
              <a:r>
                <a:rPr lang="ko-KR" altLang="en-US" dirty="0"/>
                <a:t>명</a:t>
              </a:r>
            </a:p>
          </p:txBody>
        </p:sp>
      </p:grpSp>
      <p:graphicFrame>
        <p:nvGraphicFramePr>
          <p:cNvPr id="44" name="차트 43"/>
          <p:cNvGraphicFramePr/>
          <p:nvPr>
            <p:extLst>
              <p:ext uri="{D42A27DB-BD31-4B8C-83A1-F6EECF244321}">
                <p14:modId xmlns:p14="http://schemas.microsoft.com/office/powerpoint/2010/main" val="1862422643"/>
              </p:ext>
            </p:extLst>
          </p:nvPr>
        </p:nvGraphicFramePr>
        <p:xfrm>
          <a:off x="2332013" y="2859727"/>
          <a:ext cx="6954600" cy="3705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BA26FECF-05D4-449E-A793-3ED0D322729B}"/>
              </a:ext>
            </a:extLst>
          </p:cNvPr>
          <p:cNvSpPr/>
          <p:nvPr/>
        </p:nvSpPr>
        <p:spPr>
          <a:xfrm>
            <a:off x="5739702" y="1300841"/>
            <a:ext cx="930876" cy="23742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프로필</a:t>
            </a:r>
          </a:p>
        </p:txBody>
      </p:sp>
    </p:spTree>
    <p:extLst>
      <p:ext uri="{BB962C8B-B14F-4D97-AF65-F5344CB8AC3E}">
        <p14:creationId xmlns:p14="http://schemas.microsoft.com/office/powerpoint/2010/main" val="463995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12906" y="127553"/>
            <a:ext cx="280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도서관 관리 프로그램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068" y="150002"/>
            <a:ext cx="1144857" cy="202228"/>
          </a:xfrm>
          <a:prstGeom prst="rect">
            <a:avLst/>
          </a:prstGeom>
          <a:gradFill>
            <a:gsLst>
              <a:gs pos="0">
                <a:schemeClr val="bg2">
                  <a:lumMod val="72000"/>
                </a:schemeClr>
              </a:gs>
              <a:gs pos="34000">
                <a:schemeClr val="accent1">
                  <a:lumMod val="45000"/>
                  <a:lumOff val="55000"/>
                </a:schemeClr>
              </a:gs>
              <a:gs pos="5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2700"/>
          </a:effectLst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id="{D4BEC6A5-411C-4C1A-A8EF-85B788709E41}"/>
              </a:ext>
            </a:extLst>
          </p:cNvPr>
          <p:cNvGrpSpPr/>
          <p:nvPr/>
        </p:nvGrpSpPr>
        <p:grpSpPr>
          <a:xfrm>
            <a:off x="112078" y="372831"/>
            <a:ext cx="9486918" cy="891049"/>
            <a:chOff x="1286543" y="373401"/>
            <a:chExt cx="9486918" cy="891049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203CE22-E974-4926-B3D5-AAA1CD4A421E}"/>
                </a:ext>
              </a:extLst>
            </p:cNvPr>
            <p:cNvSpPr/>
            <p:nvPr/>
          </p:nvSpPr>
          <p:spPr>
            <a:xfrm>
              <a:off x="1286543" y="373401"/>
              <a:ext cx="9486918" cy="891049"/>
            </a:xfrm>
            <a:prstGeom prst="rect">
              <a:avLst/>
            </a:prstGeom>
            <a:solidFill>
              <a:srgbClr val="014E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0FD985D-774E-4E36-8167-ACCEF427FEFC}"/>
                </a:ext>
              </a:extLst>
            </p:cNvPr>
            <p:cNvSpPr txBox="1"/>
            <p:nvPr/>
          </p:nvSpPr>
          <p:spPr>
            <a:xfrm>
              <a:off x="2249265" y="478075"/>
              <a:ext cx="20830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LIBRARY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93" name="그래픽 92" descr="서적">
              <a:extLst>
                <a:ext uri="{FF2B5EF4-FFF2-40B4-BE49-F238E27FC236}">
                  <a16:creationId xmlns:a16="http://schemas.microsoft.com/office/drawing/2014/main" id="{F2B8C82B-9A64-4AE7-B8EA-0E218D0BB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4669" y="413902"/>
              <a:ext cx="774678" cy="774678"/>
            </a:xfrm>
            <a:prstGeom prst="rect">
              <a:avLst/>
            </a:prstGeom>
          </p:spPr>
        </p:pic>
      </p:grpSp>
      <p:sp>
        <p:nvSpPr>
          <p:cNvPr id="15" name="순서도: 처리 14"/>
          <p:cNvSpPr/>
          <p:nvPr/>
        </p:nvSpPr>
        <p:spPr>
          <a:xfrm>
            <a:off x="106504" y="129747"/>
            <a:ext cx="9498227" cy="231264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F50D5C9-F5B5-49BC-9A3F-49AC0D19E568}"/>
              </a:ext>
            </a:extLst>
          </p:cNvPr>
          <p:cNvGrpSpPr/>
          <p:nvPr/>
        </p:nvGrpSpPr>
        <p:grpSpPr>
          <a:xfrm>
            <a:off x="106504" y="1269224"/>
            <a:ext cx="9498227" cy="305068"/>
            <a:chOff x="106504" y="360137"/>
            <a:chExt cx="9498227" cy="305068"/>
          </a:xfrm>
        </p:grpSpPr>
        <p:grpSp>
          <p:nvGrpSpPr>
            <p:cNvPr id="58" name="그룹 57"/>
            <p:cNvGrpSpPr/>
            <p:nvPr/>
          </p:nvGrpSpPr>
          <p:grpSpPr>
            <a:xfrm>
              <a:off x="131219" y="360137"/>
              <a:ext cx="9467777" cy="303689"/>
              <a:chOff x="980304" y="304532"/>
              <a:chExt cx="9467777" cy="303689"/>
            </a:xfrm>
          </p:grpSpPr>
          <p:sp>
            <p:nvSpPr>
              <p:cNvPr id="23" name="순서도: 처리 22"/>
              <p:cNvSpPr/>
              <p:nvPr/>
            </p:nvSpPr>
            <p:spPr>
              <a:xfrm>
                <a:off x="980304" y="338658"/>
                <a:ext cx="930876" cy="237421"/>
              </a:xfrm>
              <a:prstGeom prst="flowChart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HOME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순서도: 처리 26"/>
              <p:cNvSpPr/>
              <p:nvPr/>
            </p:nvSpPr>
            <p:spPr>
              <a:xfrm>
                <a:off x="1927655" y="304532"/>
                <a:ext cx="930876" cy="303689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도서관리</a:t>
                </a:r>
              </a:p>
            </p:txBody>
          </p:sp>
          <p:sp>
            <p:nvSpPr>
              <p:cNvPr id="28" name="순서도: 처리 27"/>
              <p:cNvSpPr/>
              <p:nvPr/>
            </p:nvSpPr>
            <p:spPr>
              <a:xfrm>
                <a:off x="2858531" y="311008"/>
                <a:ext cx="930876" cy="290994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회원관리</a:t>
                </a:r>
              </a:p>
            </p:txBody>
          </p:sp>
          <p:sp>
            <p:nvSpPr>
              <p:cNvPr id="29" name="순서도: 처리 28"/>
              <p:cNvSpPr/>
              <p:nvPr/>
            </p:nvSpPr>
            <p:spPr>
              <a:xfrm>
                <a:off x="3805882" y="336452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대여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반납</a:t>
                </a:r>
              </a:p>
            </p:txBody>
          </p:sp>
          <p:sp>
            <p:nvSpPr>
              <p:cNvPr id="16" name="순서도: 처리 15"/>
              <p:cNvSpPr/>
              <p:nvPr/>
            </p:nvSpPr>
            <p:spPr>
              <a:xfrm>
                <a:off x="4736758" y="336452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직원관리</a:t>
                </a:r>
              </a:p>
            </p:txBody>
          </p:sp>
          <p:sp>
            <p:nvSpPr>
              <p:cNvPr id="77" name="순서도: 처리 76"/>
              <p:cNvSpPr/>
              <p:nvPr/>
            </p:nvSpPr>
            <p:spPr>
              <a:xfrm>
                <a:off x="5659397" y="338355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통계조회</a:t>
                </a:r>
              </a:p>
            </p:txBody>
          </p:sp>
          <p:sp>
            <p:nvSpPr>
              <p:cNvPr id="79" name="순서도: 처리 78"/>
              <p:cNvSpPr/>
              <p:nvPr/>
            </p:nvSpPr>
            <p:spPr>
              <a:xfrm>
                <a:off x="9414365" y="311008"/>
                <a:ext cx="1033716" cy="297213"/>
              </a:xfrm>
              <a:prstGeom prst="flowChartProcess">
                <a:avLst/>
              </a:prstGeom>
              <a:solidFill>
                <a:srgbClr val="FAB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로그아웃</a:t>
                </a:r>
              </a:p>
            </p:txBody>
          </p:sp>
        </p:grpSp>
        <p:sp>
          <p:nvSpPr>
            <p:cNvPr id="22" name="순서도: 처리 21"/>
            <p:cNvSpPr/>
            <p:nvPr/>
          </p:nvSpPr>
          <p:spPr>
            <a:xfrm>
              <a:off x="106504" y="361012"/>
              <a:ext cx="9498227" cy="304193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순서도: 처리 13"/>
          <p:cNvSpPr/>
          <p:nvPr/>
        </p:nvSpPr>
        <p:spPr>
          <a:xfrm>
            <a:off x="106504" y="129746"/>
            <a:ext cx="9498227" cy="6598508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69992A01-9048-426C-BDF2-706D378E8D89}"/>
              </a:ext>
            </a:extLst>
          </p:cNvPr>
          <p:cNvSpPr/>
          <p:nvPr/>
        </p:nvSpPr>
        <p:spPr>
          <a:xfrm>
            <a:off x="5739702" y="1275701"/>
            <a:ext cx="930876" cy="290994"/>
          </a:xfrm>
          <a:prstGeom prst="flowChartProcess">
            <a:avLst/>
          </a:prstGeom>
          <a:solidFill>
            <a:srgbClr val="0CA0A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프로필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489A5811-19E9-4B01-9E90-8285792136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075" r="11810"/>
          <a:stretch/>
        </p:blipFill>
        <p:spPr>
          <a:xfrm>
            <a:off x="1861581" y="2253998"/>
            <a:ext cx="5897462" cy="379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53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12906" y="127553"/>
            <a:ext cx="280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도서관 관리 프로그램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068" y="150002"/>
            <a:ext cx="1144857" cy="202228"/>
          </a:xfrm>
          <a:prstGeom prst="rect">
            <a:avLst/>
          </a:prstGeom>
          <a:gradFill>
            <a:gsLst>
              <a:gs pos="0">
                <a:schemeClr val="bg2">
                  <a:lumMod val="72000"/>
                </a:schemeClr>
              </a:gs>
              <a:gs pos="34000">
                <a:schemeClr val="accent1">
                  <a:lumMod val="45000"/>
                  <a:lumOff val="55000"/>
                </a:schemeClr>
              </a:gs>
              <a:gs pos="5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2700"/>
          </a:effectLst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id="{D4BEC6A5-411C-4C1A-A8EF-85B788709E41}"/>
              </a:ext>
            </a:extLst>
          </p:cNvPr>
          <p:cNvGrpSpPr/>
          <p:nvPr/>
        </p:nvGrpSpPr>
        <p:grpSpPr>
          <a:xfrm>
            <a:off x="112078" y="372831"/>
            <a:ext cx="9486918" cy="891049"/>
            <a:chOff x="1286543" y="373401"/>
            <a:chExt cx="9486918" cy="891049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203CE22-E974-4926-B3D5-AAA1CD4A421E}"/>
                </a:ext>
              </a:extLst>
            </p:cNvPr>
            <p:cNvSpPr/>
            <p:nvPr/>
          </p:nvSpPr>
          <p:spPr>
            <a:xfrm>
              <a:off x="1286543" y="373401"/>
              <a:ext cx="9486918" cy="891049"/>
            </a:xfrm>
            <a:prstGeom prst="rect">
              <a:avLst/>
            </a:prstGeom>
            <a:solidFill>
              <a:srgbClr val="014E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0FD985D-774E-4E36-8167-ACCEF427FEFC}"/>
                </a:ext>
              </a:extLst>
            </p:cNvPr>
            <p:cNvSpPr txBox="1"/>
            <p:nvPr/>
          </p:nvSpPr>
          <p:spPr>
            <a:xfrm>
              <a:off x="2249265" y="478075"/>
              <a:ext cx="20830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LIBRARY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93" name="그래픽 92" descr="서적">
              <a:extLst>
                <a:ext uri="{FF2B5EF4-FFF2-40B4-BE49-F238E27FC236}">
                  <a16:creationId xmlns:a16="http://schemas.microsoft.com/office/drawing/2014/main" id="{F2B8C82B-9A64-4AE7-B8EA-0E218D0BB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4669" y="413902"/>
              <a:ext cx="774678" cy="774678"/>
            </a:xfrm>
            <a:prstGeom prst="rect">
              <a:avLst/>
            </a:prstGeom>
          </p:spPr>
        </p:pic>
      </p:grpSp>
      <p:sp>
        <p:nvSpPr>
          <p:cNvPr id="15" name="순서도: 처리 14"/>
          <p:cNvSpPr/>
          <p:nvPr/>
        </p:nvSpPr>
        <p:spPr>
          <a:xfrm>
            <a:off x="106504" y="129747"/>
            <a:ext cx="9498227" cy="231264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F50D5C9-F5B5-49BC-9A3F-49AC0D19E568}"/>
              </a:ext>
            </a:extLst>
          </p:cNvPr>
          <p:cNvGrpSpPr/>
          <p:nvPr/>
        </p:nvGrpSpPr>
        <p:grpSpPr>
          <a:xfrm>
            <a:off x="106504" y="1269224"/>
            <a:ext cx="9498227" cy="305068"/>
            <a:chOff x="106504" y="360137"/>
            <a:chExt cx="9498227" cy="305068"/>
          </a:xfrm>
        </p:grpSpPr>
        <p:grpSp>
          <p:nvGrpSpPr>
            <p:cNvPr id="58" name="그룹 57"/>
            <p:cNvGrpSpPr/>
            <p:nvPr/>
          </p:nvGrpSpPr>
          <p:grpSpPr>
            <a:xfrm>
              <a:off x="131219" y="360137"/>
              <a:ext cx="9467777" cy="303689"/>
              <a:chOff x="980304" y="304532"/>
              <a:chExt cx="9467777" cy="303689"/>
            </a:xfrm>
          </p:grpSpPr>
          <p:sp>
            <p:nvSpPr>
              <p:cNvPr id="23" name="순서도: 처리 22"/>
              <p:cNvSpPr/>
              <p:nvPr/>
            </p:nvSpPr>
            <p:spPr>
              <a:xfrm>
                <a:off x="980304" y="338658"/>
                <a:ext cx="930876" cy="237421"/>
              </a:xfrm>
              <a:prstGeom prst="flowChart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HOME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순서도: 처리 26"/>
              <p:cNvSpPr/>
              <p:nvPr/>
            </p:nvSpPr>
            <p:spPr>
              <a:xfrm>
                <a:off x="1927655" y="304532"/>
                <a:ext cx="930876" cy="303689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도서관리</a:t>
                </a:r>
              </a:p>
            </p:txBody>
          </p:sp>
          <p:sp>
            <p:nvSpPr>
              <p:cNvPr id="28" name="순서도: 처리 27"/>
              <p:cNvSpPr/>
              <p:nvPr/>
            </p:nvSpPr>
            <p:spPr>
              <a:xfrm>
                <a:off x="2858531" y="311008"/>
                <a:ext cx="930876" cy="290994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회원관리</a:t>
                </a:r>
              </a:p>
            </p:txBody>
          </p:sp>
          <p:sp>
            <p:nvSpPr>
              <p:cNvPr id="29" name="순서도: 처리 28"/>
              <p:cNvSpPr/>
              <p:nvPr/>
            </p:nvSpPr>
            <p:spPr>
              <a:xfrm>
                <a:off x="3805882" y="336452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대여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반납</a:t>
                </a:r>
              </a:p>
            </p:txBody>
          </p:sp>
          <p:sp>
            <p:nvSpPr>
              <p:cNvPr id="16" name="순서도: 처리 15"/>
              <p:cNvSpPr/>
              <p:nvPr/>
            </p:nvSpPr>
            <p:spPr>
              <a:xfrm>
                <a:off x="4736758" y="336452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직원관리</a:t>
                </a:r>
              </a:p>
            </p:txBody>
          </p:sp>
          <p:sp>
            <p:nvSpPr>
              <p:cNvPr id="77" name="순서도: 처리 76"/>
              <p:cNvSpPr/>
              <p:nvPr/>
            </p:nvSpPr>
            <p:spPr>
              <a:xfrm>
                <a:off x="5659397" y="338355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통계조회</a:t>
                </a:r>
              </a:p>
            </p:txBody>
          </p:sp>
          <p:sp>
            <p:nvSpPr>
              <p:cNvPr id="79" name="순서도: 처리 78"/>
              <p:cNvSpPr/>
              <p:nvPr/>
            </p:nvSpPr>
            <p:spPr>
              <a:xfrm>
                <a:off x="9414365" y="311008"/>
                <a:ext cx="1033716" cy="297213"/>
              </a:xfrm>
              <a:prstGeom prst="flowChartProcess">
                <a:avLst/>
              </a:prstGeom>
              <a:solidFill>
                <a:srgbClr val="FAB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로그아웃</a:t>
                </a:r>
              </a:p>
            </p:txBody>
          </p:sp>
        </p:grpSp>
        <p:sp>
          <p:nvSpPr>
            <p:cNvPr id="22" name="순서도: 처리 21"/>
            <p:cNvSpPr/>
            <p:nvPr/>
          </p:nvSpPr>
          <p:spPr>
            <a:xfrm>
              <a:off x="106504" y="361012"/>
              <a:ext cx="9498227" cy="304193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순서도: 처리 13"/>
          <p:cNvSpPr/>
          <p:nvPr/>
        </p:nvSpPr>
        <p:spPr>
          <a:xfrm>
            <a:off x="106504" y="129746"/>
            <a:ext cx="9498227" cy="6598508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2480214" y="1985538"/>
            <a:ext cx="4576781" cy="3631068"/>
            <a:chOff x="2407125" y="2199949"/>
            <a:chExt cx="4576781" cy="3631068"/>
          </a:xfrm>
        </p:grpSpPr>
        <p:grpSp>
          <p:nvGrpSpPr>
            <p:cNvPr id="42" name="그룹 41"/>
            <p:cNvGrpSpPr/>
            <p:nvPr/>
          </p:nvGrpSpPr>
          <p:grpSpPr>
            <a:xfrm>
              <a:off x="2407125" y="2199949"/>
              <a:ext cx="3327114" cy="307777"/>
              <a:chOff x="2407125" y="2199949"/>
              <a:chExt cx="3327114" cy="307777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3913677" y="2226151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2407125" y="2199949"/>
                <a:ext cx="3607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ID</a:t>
                </a:r>
                <a:endParaRPr lang="ko-KR" altLang="en-US" sz="1400" dirty="0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2407125" y="3042349"/>
              <a:ext cx="3327114" cy="307777"/>
              <a:chOff x="2407125" y="3042349"/>
              <a:chExt cx="3327114" cy="307777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3913677" y="3068551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407125" y="3042349"/>
                <a:ext cx="10052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비밀번호</a:t>
                </a: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2407125" y="4331594"/>
              <a:ext cx="3327114" cy="307777"/>
              <a:chOff x="2407125" y="4331594"/>
              <a:chExt cx="3327114" cy="307777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3913677" y="4357796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407125" y="4331594"/>
                <a:ext cx="9413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전화번호</a:t>
                </a: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2407125" y="4752794"/>
              <a:ext cx="4576781" cy="1078223"/>
              <a:chOff x="2407125" y="4752794"/>
              <a:chExt cx="4576781" cy="1078223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2407125" y="4752794"/>
                <a:ext cx="9413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/>
                  <a:t>우편번호</a:t>
                </a:r>
                <a:endParaRPr lang="ko-KR" altLang="en-US" sz="1400" dirty="0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3913677" y="4778996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5919589" y="4783572"/>
                <a:ext cx="1064317" cy="246221"/>
              </a:xfrm>
              <a:prstGeom prst="rect">
                <a:avLst/>
              </a:prstGeom>
              <a:solidFill>
                <a:srgbClr val="FAB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/>
                    </a:solidFill>
                  </a:rPr>
                  <a:t> 우편번호 검색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E710EE-6B0E-4E71-908D-CEB9EC4B6BDB}"/>
                  </a:ext>
                </a:extLst>
              </p:cNvPr>
              <p:cNvSpPr txBox="1"/>
              <p:nvPr/>
            </p:nvSpPr>
            <p:spPr>
              <a:xfrm>
                <a:off x="2407125" y="5149873"/>
                <a:ext cx="5732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주소</a:t>
                </a: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C5A40354-7C4A-4614-AD8B-9B3D358AACC7}"/>
                  </a:ext>
                </a:extLst>
              </p:cNvPr>
              <p:cNvSpPr/>
              <p:nvPr/>
            </p:nvSpPr>
            <p:spPr>
              <a:xfrm>
                <a:off x="3913677" y="5176075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51F36C9E-E20E-41CD-AE6E-5B607846CF57}"/>
                  </a:ext>
                </a:extLst>
              </p:cNvPr>
              <p:cNvSpPr/>
              <p:nvPr/>
            </p:nvSpPr>
            <p:spPr>
              <a:xfrm>
                <a:off x="3913677" y="5575644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2407125" y="2621149"/>
              <a:ext cx="3327114" cy="307777"/>
              <a:chOff x="2407125" y="2621149"/>
              <a:chExt cx="3327114" cy="307777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3913677" y="2647351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407125" y="2621149"/>
                <a:ext cx="6448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이름</a:t>
                </a: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2407125" y="3884749"/>
              <a:ext cx="3068870" cy="333422"/>
              <a:chOff x="2407125" y="3884749"/>
              <a:chExt cx="3068870" cy="333422"/>
            </a:xfrm>
          </p:grpSpPr>
          <p:sp>
            <p:nvSpPr>
              <p:cNvPr id="155" name="TextBox 154"/>
              <p:cNvSpPr txBox="1"/>
              <p:nvPr/>
            </p:nvSpPr>
            <p:spPr>
              <a:xfrm>
                <a:off x="2407125" y="3897572"/>
                <a:ext cx="9548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생년월일</a:t>
                </a:r>
              </a:p>
            </p:txBody>
          </p:sp>
          <p:pic>
            <p:nvPicPr>
              <p:cNvPr id="156" name="그림 155">
                <a:extLst>
                  <a:ext uri="{FF2B5EF4-FFF2-40B4-BE49-F238E27FC236}">
                    <a16:creationId xmlns:a16="http://schemas.microsoft.com/office/drawing/2014/main" id="{83B2D768-4F18-4F21-BD52-5A443CEC22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13677" y="3884749"/>
                <a:ext cx="1562318" cy="333422"/>
              </a:xfrm>
              <a:prstGeom prst="rect">
                <a:avLst/>
              </a:prstGeom>
            </p:spPr>
          </p:pic>
        </p:grpSp>
        <p:grpSp>
          <p:nvGrpSpPr>
            <p:cNvPr id="38" name="그룹 37"/>
            <p:cNvGrpSpPr/>
            <p:nvPr/>
          </p:nvGrpSpPr>
          <p:grpSpPr>
            <a:xfrm>
              <a:off x="2407125" y="3463549"/>
              <a:ext cx="3327114" cy="307777"/>
              <a:chOff x="2407125" y="3463549"/>
              <a:chExt cx="3327114" cy="307777"/>
            </a:xfrm>
          </p:grpSpPr>
          <p:sp>
            <p:nvSpPr>
              <p:cNvPr id="161" name="직사각형 160"/>
              <p:cNvSpPr/>
              <p:nvPr/>
            </p:nvSpPr>
            <p:spPr>
              <a:xfrm>
                <a:off x="3913677" y="3489751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407125" y="3463549"/>
                <a:ext cx="14225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비밀번호 확인</a:t>
                </a:r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>
            <a:off x="7517837" y="2039535"/>
            <a:ext cx="1430505" cy="1967770"/>
            <a:chOff x="7517837" y="2039535"/>
            <a:chExt cx="1430505" cy="1967770"/>
          </a:xfrm>
        </p:grpSpPr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17837" y="2039535"/>
              <a:ext cx="1430505" cy="1441637"/>
            </a:xfrm>
            <a:prstGeom prst="rect">
              <a:avLst/>
            </a:prstGeom>
          </p:spPr>
        </p:pic>
        <p:sp>
          <p:nvSpPr>
            <p:cNvPr id="163" name="TextBox 162"/>
            <p:cNvSpPr txBox="1"/>
            <p:nvPr/>
          </p:nvSpPr>
          <p:spPr>
            <a:xfrm>
              <a:off x="7655641" y="3699528"/>
              <a:ext cx="1154896" cy="307777"/>
            </a:xfrm>
            <a:prstGeom prst="rect">
              <a:avLst/>
            </a:prstGeom>
            <a:solidFill>
              <a:srgbClr val="EFEFEF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회원 이미지</a:t>
              </a: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095233" y="5968408"/>
            <a:ext cx="1794890" cy="338554"/>
            <a:chOff x="4586127" y="5792012"/>
            <a:chExt cx="1794890" cy="338554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F9564B5-7BD3-49A8-9D0F-59B8BD67CE90}"/>
                </a:ext>
              </a:extLst>
            </p:cNvPr>
            <p:cNvSpPr txBox="1"/>
            <p:nvPr/>
          </p:nvSpPr>
          <p:spPr>
            <a:xfrm>
              <a:off x="4586127" y="5792012"/>
              <a:ext cx="739048" cy="338554"/>
            </a:xfrm>
            <a:prstGeom prst="rect">
              <a:avLst/>
            </a:prstGeom>
            <a:solidFill>
              <a:srgbClr val="EFEFEF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저장</a:t>
              </a:r>
              <a:endParaRPr lang="en-US" altLang="ko-KR" sz="1600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3F9564B5-7BD3-49A8-9D0F-59B8BD67CE90}"/>
                </a:ext>
              </a:extLst>
            </p:cNvPr>
            <p:cNvSpPr txBox="1"/>
            <p:nvPr/>
          </p:nvSpPr>
          <p:spPr>
            <a:xfrm>
              <a:off x="5641969" y="5792012"/>
              <a:ext cx="739048" cy="338554"/>
            </a:xfrm>
            <a:prstGeom prst="rect">
              <a:avLst/>
            </a:prstGeom>
            <a:solidFill>
              <a:srgbClr val="EFEFEF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취소</a:t>
              </a:r>
              <a:endParaRPr lang="en-US" altLang="ko-KR" sz="1600" dirty="0"/>
            </a:p>
          </p:txBody>
        </p:sp>
      </p:grpSp>
      <p:pic>
        <p:nvPicPr>
          <p:cNvPr id="166" name="그림 1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1686" y="1510291"/>
            <a:ext cx="2420718" cy="1653809"/>
          </a:xfrm>
          <a:prstGeom prst="rect">
            <a:avLst/>
          </a:prstGeom>
        </p:spPr>
      </p:pic>
      <p:cxnSp>
        <p:nvCxnSpPr>
          <p:cNvPr id="47" name="직선 화살표 연결선 46"/>
          <p:cNvCxnSpPr>
            <a:stCxn id="163" idx="3"/>
          </p:cNvCxnSpPr>
          <p:nvPr/>
        </p:nvCxnSpPr>
        <p:spPr>
          <a:xfrm flipV="1">
            <a:off x="8810537" y="3080951"/>
            <a:ext cx="1181960" cy="772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ECAC9B2-5C54-401D-8353-C908BE36A54C}"/>
              </a:ext>
            </a:extLst>
          </p:cNvPr>
          <p:cNvSpPr txBox="1"/>
          <p:nvPr/>
        </p:nvSpPr>
        <p:spPr>
          <a:xfrm>
            <a:off x="6002313" y="2016315"/>
            <a:ext cx="887810" cy="246221"/>
          </a:xfrm>
          <a:prstGeom prst="rect">
            <a:avLst/>
          </a:prstGeom>
          <a:solidFill>
            <a:srgbClr val="EFEFEF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ID </a:t>
            </a:r>
            <a:r>
              <a:rPr lang="ko-KR" altLang="en-US" sz="1000" dirty="0"/>
              <a:t>중복확인</a:t>
            </a:r>
            <a:endParaRPr lang="en-US" altLang="ko-KR" sz="1000" dirty="0"/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69992A01-9048-426C-BDF2-706D378E8D89}"/>
              </a:ext>
            </a:extLst>
          </p:cNvPr>
          <p:cNvSpPr/>
          <p:nvPr/>
        </p:nvSpPr>
        <p:spPr>
          <a:xfrm>
            <a:off x="5739702" y="1275701"/>
            <a:ext cx="930876" cy="290994"/>
          </a:xfrm>
          <a:prstGeom prst="flowChartProcess">
            <a:avLst/>
          </a:prstGeom>
          <a:solidFill>
            <a:srgbClr val="0CA0A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프로필</a:t>
            </a:r>
          </a:p>
        </p:txBody>
      </p:sp>
    </p:spTree>
    <p:extLst>
      <p:ext uri="{BB962C8B-B14F-4D97-AF65-F5344CB8AC3E}">
        <p14:creationId xmlns:p14="http://schemas.microsoft.com/office/powerpoint/2010/main" val="288747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420" y="89261"/>
            <a:ext cx="1144857" cy="202228"/>
          </a:xfrm>
          <a:prstGeom prst="rect">
            <a:avLst/>
          </a:prstGeom>
          <a:gradFill>
            <a:gsLst>
              <a:gs pos="0">
                <a:schemeClr val="bg2">
                  <a:lumMod val="72000"/>
                </a:schemeClr>
              </a:gs>
              <a:gs pos="34000">
                <a:schemeClr val="accent1">
                  <a:lumMod val="45000"/>
                  <a:lumOff val="55000"/>
                </a:schemeClr>
              </a:gs>
              <a:gs pos="5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2700"/>
          </a:effectLst>
        </p:spPr>
      </p:pic>
      <p:sp>
        <p:nvSpPr>
          <p:cNvPr id="57" name="직사각형 56"/>
          <p:cNvSpPr/>
          <p:nvPr/>
        </p:nvSpPr>
        <p:spPr>
          <a:xfrm>
            <a:off x="1468395" y="2106166"/>
            <a:ext cx="8382004" cy="406136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</a:rPr>
              <a:t>OOO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</a:rPr>
              <a:t>님</a:t>
            </a:r>
            <a:endParaRPr lang="en-US" altLang="ko-KR" sz="40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</a:rPr>
              <a:t>환영합니다</a:t>
            </a:r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01D6FDB-21C0-46D5-8EAA-13A6C337273C}"/>
              </a:ext>
            </a:extLst>
          </p:cNvPr>
          <p:cNvGrpSpPr/>
          <p:nvPr/>
        </p:nvGrpSpPr>
        <p:grpSpPr>
          <a:xfrm>
            <a:off x="962359" y="309713"/>
            <a:ext cx="9486918" cy="891049"/>
            <a:chOff x="1286543" y="373401"/>
            <a:chExt cx="9486918" cy="89104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8A11015-A708-4DDA-9057-C9B325AE2943}"/>
                </a:ext>
              </a:extLst>
            </p:cNvPr>
            <p:cNvSpPr/>
            <p:nvPr/>
          </p:nvSpPr>
          <p:spPr>
            <a:xfrm>
              <a:off x="1286543" y="373401"/>
              <a:ext cx="9486918" cy="891049"/>
            </a:xfrm>
            <a:prstGeom prst="rect">
              <a:avLst/>
            </a:prstGeom>
            <a:solidFill>
              <a:srgbClr val="014E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DEC499-B0D0-4BE2-9A59-3E78A5D82052}"/>
                </a:ext>
              </a:extLst>
            </p:cNvPr>
            <p:cNvSpPr txBox="1"/>
            <p:nvPr/>
          </p:nvSpPr>
          <p:spPr>
            <a:xfrm>
              <a:off x="2249265" y="478075"/>
              <a:ext cx="20830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LIBRARY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24" name="그래픽 23" descr="서적">
              <a:extLst>
                <a:ext uri="{FF2B5EF4-FFF2-40B4-BE49-F238E27FC236}">
                  <a16:creationId xmlns:a16="http://schemas.microsoft.com/office/drawing/2014/main" id="{847E4BFA-5157-4763-9933-08575FC23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4669" y="413902"/>
              <a:ext cx="774678" cy="774678"/>
            </a:xfrm>
            <a:prstGeom prst="rect">
              <a:avLst/>
            </a:prstGeom>
          </p:spPr>
        </p:pic>
      </p:grpSp>
      <p:sp>
        <p:nvSpPr>
          <p:cNvPr id="14" name="순서도: 처리 13"/>
          <p:cNvSpPr/>
          <p:nvPr/>
        </p:nvSpPr>
        <p:spPr>
          <a:xfrm>
            <a:off x="955589" y="74141"/>
            <a:ext cx="9498227" cy="6598508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55589" y="43796"/>
            <a:ext cx="280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도서관 관리 프로그램</a:t>
            </a:r>
          </a:p>
        </p:txBody>
      </p:sp>
      <p:sp>
        <p:nvSpPr>
          <p:cNvPr id="15" name="순서도: 처리 14"/>
          <p:cNvSpPr/>
          <p:nvPr/>
        </p:nvSpPr>
        <p:spPr>
          <a:xfrm>
            <a:off x="955589" y="74142"/>
            <a:ext cx="9498227" cy="231264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A0E575A-41EE-4901-8EB3-8BF83991FC66}"/>
              </a:ext>
            </a:extLst>
          </p:cNvPr>
          <p:cNvGrpSpPr/>
          <p:nvPr/>
        </p:nvGrpSpPr>
        <p:grpSpPr>
          <a:xfrm>
            <a:off x="955589" y="1200762"/>
            <a:ext cx="9498227" cy="304424"/>
            <a:chOff x="955589" y="305176"/>
            <a:chExt cx="9498227" cy="304424"/>
          </a:xfrm>
        </p:grpSpPr>
        <p:sp>
          <p:nvSpPr>
            <p:cNvPr id="23" name="순서도: 처리 22"/>
            <p:cNvSpPr/>
            <p:nvPr/>
          </p:nvSpPr>
          <p:spPr>
            <a:xfrm>
              <a:off x="962359" y="305406"/>
              <a:ext cx="948821" cy="304194"/>
            </a:xfrm>
            <a:prstGeom prst="flowChartProcess">
              <a:avLst/>
            </a:prstGeom>
            <a:solidFill>
              <a:srgbClr val="0CA0AE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HOME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1927655" y="336755"/>
              <a:ext cx="930876" cy="237421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도서관리</a:t>
              </a:r>
            </a:p>
          </p:txBody>
        </p:sp>
        <p:sp>
          <p:nvSpPr>
            <p:cNvPr id="28" name="순서도: 처리 27"/>
            <p:cNvSpPr/>
            <p:nvPr/>
          </p:nvSpPr>
          <p:spPr>
            <a:xfrm>
              <a:off x="2858531" y="338356"/>
              <a:ext cx="930876" cy="237421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회원관리</a:t>
              </a:r>
            </a:p>
          </p:txBody>
        </p:sp>
        <p:sp>
          <p:nvSpPr>
            <p:cNvPr id="29" name="순서도: 처리 28"/>
            <p:cNvSpPr/>
            <p:nvPr/>
          </p:nvSpPr>
          <p:spPr>
            <a:xfrm>
              <a:off x="3805882" y="336452"/>
              <a:ext cx="930876" cy="237421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대여</a:t>
              </a:r>
              <a:r>
                <a:rPr lang="en-US" altLang="ko-KR" sz="1200" dirty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>
                  <a:solidFill>
                    <a:schemeClr val="tx1"/>
                  </a:solidFill>
                </a:rPr>
                <a:t>반납</a:t>
              </a:r>
            </a:p>
          </p:txBody>
        </p:sp>
        <p:sp>
          <p:nvSpPr>
            <p:cNvPr id="16" name="순서도: 처리 15"/>
            <p:cNvSpPr/>
            <p:nvPr/>
          </p:nvSpPr>
          <p:spPr>
            <a:xfrm>
              <a:off x="4736758" y="336452"/>
              <a:ext cx="930876" cy="237421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직원관리</a:t>
              </a:r>
            </a:p>
          </p:txBody>
        </p:sp>
        <p:sp>
          <p:nvSpPr>
            <p:cNvPr id="77" name="순서도: 처리 76"/>
            <p:cNvSpPr/>
            <p:nvPr/>
          </p:nvSpPr>
          <p:spPr>
            <a:xfrm>
              <a:off x="5659397" y="338355"/>
              <a:ext cx="930876" cy="237421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통계조회</a:t>
              </a:r>
            </a:p>
          </p:txBody>
        </p:sp>
        <p:sp>
          <p:nvSpPr>
            <p:cNvPr id="79" name="순서도: 처리 78"/>
            <p:cNvSpPr/>
            <p:nvPr/>
          </p:nvSpPr>
          <p:spPr>
            <a:xfrm>
              <a:off x="9414365" y="305176"/>
              <a:ext cx="1034912" cy="304193"/>
            </a:xfrm>
            <a:prstGeom prst="flowChartProcess">
              <a:avLst/>
            </a:prstGeom>
            <a:solidFill>
              <a:srgbClr val="FAB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로그아웃</a:t>
              </a:r>
            </a:p>
          </p:txBody>
        </p:sp>
        <p:sp>
          <p:nvSpPr>
            <p:cNvPr id="22" name="순서도: 처리 21"/>
            <p:cNvSpPr/>
            <p:nvPr/>
          </p:nvSpPr>
          <p:spPr>
            <a:xfrm>
              <a:off x="955589" y="305407"/>
              <a:ext cx="9498227" cy="304193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>
              <a:extLst>
                <a:ext uri="{FF2B5EF4-FFF2-40B4-BE49-F238E27FC236}">
                  <a16:creationId xmlns:a16="http://schemas.microsoft.com/office/drawing/2014/main" id="{D99A793E-C2D3-4293-BE20-D834A79CE459}"/>
                </a:ext>
              </a:extLst>
            </p:cNvPr>
            <p:cNvSpPr/>
            <p:nvPr/>
          </p:nvSpPr>
          <p:spPr>
            <a:xfrm>
              <a:off x="6524368" y="338355"/>
              <a:ext cx="930876" cy="237421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프로필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1086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0508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b="1" dirty="0"/>
              <a:t>회원</a:t>
            </a:r>
          </a:p>
        </p:txBody>
      </p:sp>
    </p:spTree>
    <p:extLst>
      <p:ext uri="{BB962C8B-B14F-4D97-AF65-F5344CB8AC3E}">
        <p14:creationId xmlns:p14="http://schemas.microsoft.com/office/powerpoint/2010/main" val="1273250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295874" y="111967"/>
            <a:ext cx="2839277" cy="261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도서관 관리 프로그램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972" y="156866"/>
            <a:ext cx="1157154" cy="202387"/>
          </a:xfrm>
          <a:prstGeom prst="rect">
            <a:avLst/>
          </a:prstGeom>
          <a:gradFill>
            <a:gsLst>
              <a:gs pos="0">
                <a:schemeClr val="bg2">
                  <a:lumMod val="72000"/>
                </a:schemeClr>
              </a:gs>
              <a:gs pos="34000">
                <a:schemeClr val="accent1">
                  <a:lumMod val="45000"/>
                  <a:lumOff val="55000"/>
                </a:schemeClr>
              </a:gs>
              <a:gs pos="5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2700"/>
          </a:effectLst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9D0B1C13-EA14-473C-9795-A7123EB28CE4}"/>
              </a:ext>
            </a:extLst>
          </p:cNvPr>
          <p:cNvGrpSpPr/>
          <p:nvPr/>
        </p:nvGrpSpPr>
        <p:grpSpPr>
          <a:xfrm>
            <a:off x="1285956" y="372536"/>
            <a:ext cx="9610170" cy="891049"/>
            <a:chOff x="1286543" y="373401"/>
            <a:chExt cx="9610170" cy="89104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2F8CBBA-E4D3-4543-B21F-0340E6F533F4}"/>
                </a:ext>
              </a:extLst>
            </p:cNvPr>
            <p:cNvSpPr/>
            <p:nvPr/>
          </p:nvSpPr>
          <p:spPr>
            <a:xfrm>
              <a:off x="1286543" y="373401"/>
              <a:ext cx="9610170" cy="891049"/>
            </a:xfrm>
            <a:prstGeom prst="rect">
              <a:avLst/>
            </a:prstGeom>
            <a:solidFill>
              <a:srgbClr val="014E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E3620E-C46B-4ABE-8298-CF71A920BCAF}"/>
                </a:ext>
              </a:extLst>
            </p:cNvPr>
            <p:cNvSpPr txBox="1"/>
            <p:nvPr/>
          </p:nvSpPr>
          <p:spPr>
            <a:xfrm>
              <a:off x="2249265" y="478075"/>
              <a:ext cx="20830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LIBRARY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47" name="그래픽 46" descr="서적">
              <a:extLst>
                <a:ext uri="{FF2B5EF4-FFF2-40B4-BE49-F238E27FC236}">
                  <a16:creationId xmlns:a16="http://schemas.microsoft.com/office/drawing/2014/main" id="{A11F27F3-BE24-48B7-A797-A38EB3385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4669" y="413902"/>
              <a:ext cx="774678" cy="774678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3EA9A99-EF9E-4B4B-8CDF-A18C4F0B3351}"/>
              </a:ext>
            </a:extLst>
          </p:cNvPr>
          <p:cNvGrpSpPr/>
          <p:nvPr/>
        </p:nvGrpSpPr>
        <p:grpSpPr>
          <a:xfrm>
            <a:off x="2377457" y="1634752"/>
            <a:ext cx="7427167" cy="4737737"/>
            <a:chOff x="2461475" y="1628110"/>
            <a:chExt cx="7427167" cy="4737737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9C3D164-2015-4A97-BFFD-61A4305F58FF}"/>
                </a:ext>
              </a:extLst>
            </p:cNvPr>
            <p:cNvSpPr/>
            <p:nvPr/>
          </p:nvSpPr>
          <p:spPr>
            <a:xfrm>
              <a:off x="2461475" y="1628110"/>
              <a:ext cx="7427167" cy="4737737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54EBB13-BDB7-463D-B7D6-E68A12C2A5FB}"/>
                </a:ext>
              </a:extLst>
            </p:cNvPr>
            <p:cNvGrpSpPr/>
            <p:nvPr/>
          </p:nvGrpSpPr>
          <p:grpSpPr>
            <a:xfrm>
              <a:off x="2730324" y="1985255"/>
              <a:ext cx="6733523" cy="4023448"/>
              <a:chOff x="2959450" y="2002308"/>
              <a:chExt cx="6733523" cy="4023448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2959450" y="2002308"/>
                <a:ext cx="6733523" cy="4023448"/>
                <a:chOff x="2117427" y="1441320"/>
                <a:chExt cx="6661964" cy="4020286"/>
              </a:xfrm>
            </p:grpSpPr>
            <p:grpSp>
              <p:nvGrpSpPr>
                <p:cNvPr id="37" name="그룹 36"/>
                <p:cNvGrpSpPr/>
                <p:nvPr/>
              </p:nvGrpSpPr>
              <p:grpSpPr>
                <a:xfrm>
                  <a:off x="2117427" y="2184747"/>
                  <a:ext cx="3008654" cy="2605703"/>
                  <a:chOff x="3179576" y="1588531"/>
                  <a:chExt cx="5450016" cy="2738174"/>
                </a:xfrm>
              </p:grpSpPr>
              <p:sp>
                <p:nvSpPr>
                  <p:cNvPr id="41" name="순서도: 처리 40"/>
                  <p:cNvSpPr/>
                  <p:nvPr/>
                </p:nvSpPr>
                <p:spPr>
                  <a:xfrm>
                    <a:off x="4044778" y="1588531"/>
                    <a:ext cx="3657600" cy="411892"/>
                  </a:xfrm>
                  <a:prstGeom prst="flowChartProcess">
                    <a:avLst/>
                  </a:prstGeom>
                  <a:solidFill>
                    <a:schemeClr val="bg1"/>
                  </a:soli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/>
                      <a:t>아이디</a:t>
                    </a:r>
                    <a:endParaRPr lang="ko-KR" altLang="en-US" dirty="0"/>
                  </a:p>
                </p:txBody>
              </p:sp>
              <p:sp>
                <p:nvSpPr>
                  <p:cNvPr id="42" name="순서도: 처리 41"/>
                  <p:cNvSpPr/>
                  <p:nvPr/>
                </p:nvSpPr>
                <p:spPr>
                  <a:xfrm>
                    <a:off x="4042715" y="2217605"/>
                    <a:ext cx="3657600" cy="403653"/>
                  </a:xfrm>
                  <a:prstGeom prst="flowChartProcess">
                    <a:avLst/>
                  </a:prstGeom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/>
                      <a:t>   비밀번호</a:t>
                    </a:r>
                    <a:r>
                      <a:rPr lang="en-US" altLang="ko-KR" dirty="0"/>
                      <a:t>	</a:t>
                    </a:r>
                    <a:endParaRPr lang="ko-KR" altLang="en-US" dirty="0"/>
                  </a:p>
                </p:txBody>
              </p:sp>
              <p:sp>
                <p:nvSpPr>
                  <p:cNvPr id="43" name="순서도: 처리 42"/>
                  <p:cNvSpPr/>
                  <p:nvPr/>
                </p:nvSpPr>
                <p:spPr>
                  <a:xfrm>
                    <a:off x="4042716" y="3072751"/>
                    <a:ext cx="3657600" cy="524109"/>
                  </a:xfrm>
                  <a:prstGeom prst="flowChartProcess">
                    <a:avLst/>
                  </a:prstGeom>
                  <a:solidFill>
                    <a:srgbClr val="FAB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/>
                      <a:t>로그인</a:t>
                    </a:r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3179576" y="4031554"/>
                    <a:ext cx="5450016" cy="2951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아이디 찾기 </a:t>
                    </a:r>
                    <a:r>
                      <a:rPr lang="en-US" altLang="ko-KR" sz="11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|</a:t>
                    </a:r>
                    <a:r>
                      <a:rPr lang="en-US" altLang="ko-KR" sz="1100" dirty="0"/>
                      <a:t> </a:t>
                    </a:r>
                    <a:r>
                      <a:rPr lang="ko-KR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비밀번호 찾기 </a:t>
                    </a:r>
                    <a:r>
                      <a:rPr lang="en-US" altLang="ko-KR" sz="11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|</a:t>
                    </a:r>
                    <a:r>
                      <a:rPr lang="en-US" altLang="ko-KR" sz="1100" dirty="0"/>
                      <a:t> </a:t>
                    </a:r>
                    <a:r>
                      <a:rPr lang="ko-KR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회원가입</a:t>
                    </a:r>
                  </a:p>
                </p:txBody>
              </p:sp>
            </p:grpSp>
            <p:sp>
              <p:nvSpPr>
                <p:cNvPr id="51" name="직사각형 50"/>
                <p:cNvSpPr/>
                <p:nvPr/>
              </p:nvSpPr>
              <p:spPr>
                <a:xfrm>
                  <a:off x="5335974" y="4314712"/>
                  <a:ext cx="3443417" cy="11468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5335973" y="1441320"/>
                  <a:ext cx="3443417" cy="27582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A4898F80-7532-4C53-8D4C-4903DEF1E67A}"/>
                  </a:ext>
                </a:extLst>
              </p:cNvPr>
              <p:cNvGrpSpPr/>
              <p:nvPr/>
            </p:nvGrpSpPr>
            <p:grpSpPr>
              <a:xfrm>
                <a:off x="6353885" y="2516744"/>
                <a:ext cx="3162995" cy="2142247"/>
                <a:chOff x="8820809" y="1632399"/>
                <a:chExt cx="3047730" cy="2441008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9320970-5574-4D27-8414-B6E950C94709}"/>
                    </a:ext>
                  </a:extLst>
                </p:cNvPr>
                <p:cNvSpPr txBox="1"/>
                <p:nvPr/>
              </p:nvSpPr>
              <p:spPr>
                <a:xfrm>
                  <a:off x="10044812" y="1632399"/>
                  <a:ext cx="1679510" cy="15518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1100" dirty="0"/>
                    <a:t>카테고리</a:t>
                  </a:r>
                  <a:endParaRPr lang="en-US" altLang="ko-KR" sz="1100" dirty="0"/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1100" dirty="0"/>
                    <a:t>도서명</a:t>
                  </a:r>
                  <a:endParaRPr lang="en-US" altLang="ko-KR" sz="1100" dirty="0"/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1100" dirty="0"/>
                    <a:t>저자</a:t>
                  </a:r>
                  <a:r>
                    <a:rPr lang="en-US" altLang="ko-KR" sz="1100" dirty="0"/>
                    <a:t>/</a:t>
                  </a:r>
                  <a:r>
                    <a:rPr lang="ko-KR" altLang="en-US" sz="1100" dirty="0"/>
                    <a:t>역자</a:t>
                  </a:r>
                  <a:endParaRPr lang="en-US" altLang="ko-KR" sz="1100" dirty="0"/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1100" dirty="0" err="1"/>
                    <a:t>발행년도</a:t>
                  </a:r>
                  <a:endParaRPr lang="en-US" altLang="ko-KR" sz="1100" dirty="0"/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1100" dirty="0"/>
                    <a:t>출판사</a:t>
                  </a:r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33D48CE3-949B-4AEE-B312-5A81BA1F49E1}"/>
                    </a:ext>
                  </a:extLst>
                </p:cNvPr>
                <p:cNvSpPr/>
                <p:nvPr/>
              </p:nvSpPr>
              <p:spPr>
                <a:xfrm>
                  <a:off x="8820809" y="3274810"/>
                  <a:ext cx="3047730" cy="79859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도서 </a:t>
                  </a:r>
                  <a:r>
                    <a:rPr lang="ko-KR" altLang="en-US" dirty="0" err="1">
                      <a:solidFill>
                        <a:schemeClr val="bg2">
                          <a:lumMod val="50000"/>
                        </a:schemeClr>
                      </a:solidFill>
                    </a:rPr>
                    <a:t>소개글</a:t>
                  </a:r>
                  <a:endParaRPr lang="en-US" altLang="ko-KR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1DA66B-8141-4826-A8A4-D0500118801F}"/>
                  </a:ext>
                </a:extLst>
              </p:cNvPr>
              <p:cNvSpPr txBox="1"/>
              <p:nvPr/>
            </p:nvSpPr>
            <p:spPr>
              <a:xfrm>
                <a:off x="6353883" y="2122723"/>
                <a:ext cx="2172897" cy="396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이달의 추천도서</a:t>
                </a:r>
              </a:p>
            </p:txBody>
          </p:sp>
        </p:grpSp>
      </p:grpSp>
      <p:sp>
        <p:nvSpPr>
          <p:cNvPr id="15" name="순서도: 처리 14"/>
          <p:cNvSpPr/>
          <p:nvPr/>
        </p:nvSpPr>
        <p:spPr>
          <a:xfrm>
            <a:off x="1295874" y="142337"/>
            <a:ext cx="9600252" cy="231446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순서도: 처리 13"/>
          <p:cNvSpPr/>
          <p:nvPr/>
        </p:nvSpPr>
        <p:spPr>
          <a:xfrm>
            <a:off x="1285956" y="139959"/>
            <a:ext cx="9610170" cy="6603697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EB9FBBF8-AA53-4028-A94B-568BE5FEFC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040" y="2498537"/>
            <a:ext cx="1088941" cy="1380962"/>
          </a:xfrm>
          <a:prstGeom prst="rect">
            <a:avLst/>
          </a:prstGeom>
        </p:spPr>
      </p:pic>
      <p:pic>
        <p:nvPicPr>
          <p:cNvPr id="54" name="그래픽 53" descr="서적">
            <a:extLst>
              <a:ext uri="{FF2B5EF4-FFF2-40B4-BE49-F238E27FC236}">
                <a16:creationId xmlns:a16="http://schemas.microsoft.com/office/drawing/2014/main" id="{B6CDFFA1-EBFA-48A4-9BF6-F111500C0AF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40739" y="4980298"/>
            <a:ext cx="914400" cy="9144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343435A-964D-4E78-A5E7-3C9E914BFBFD}"/>
              </a:ext>
            </a:extLst>
          </p:cNvPr>
          <p:cNvSpPr txBox="1"/>
          <p:nvPr/>
        </p:nvSpPr>
        <p:spPr>
          <a:xfrm>
            <a:off x="7127187" y="5062568"/>
            <a:ext cx="19990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OO</a:t>
            </a:r>
            <a:r>
              <a:rPr lang="ko-KR" altLang="en-US" sz="1400" dirty="0"/>
              <a:t>도서관</a:t>
            </a:r>
            <a:endParaRPr lang="en-US" altLang="ko-KR" sz="1400" dirty="0"/>
          </a:p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전화번호</a:t>
            </a:r>
            <a:r>
              <a:rPr lang="en-US" altLang="ko-KR" sz="1400" dirty="0"/>
              <a:t>/</a:t>
            </a:r>
            <a:r>
              <a:rPr lang="ko-KR" altLang="en-US" sz="1400" dirty="0"/>
              <a:t>팩스</a:t>
            </a:r>
          </a:p>
        </p:txBody>
      </p:sp>
    </p:spTree>
    <p:extLst>
      <p:ext uri="{BB962C8B-B14F-4D97-AF65-F5344CB8AC3E}">
        <p14:creationId xmlns:p14="http://schemas.microsoft.com/office/powerpoint/2010/main" val="2067769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295874" y="111967"/>
            <a:ext cx="2839277" cy="261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도서관 관리 프로그램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972" y="156866"/>
            <a:ext cx="1157154" cy="202387"/>
          </a:xfrm>
          <a:prstGeom prst="rect">
            <a:avLst/>
          </a:prstGeom>
          <a:gradFill>
            <a:gsLst>
              <a:gs pos="0">
                <a:schemeClr val="bg2">
                  <a:lumMod val="72000"/>
                </a:schemeClr>
              </a:gs>
              <a:gs pos="34000">
                <a:schemeClr val="accent1">
                  <a:lumMod val="45000"/>
                  <a:lumOff val="55000"/>
                </a:schemeClr>
              </a:gs>
              <a:gs pos="5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2700"/>
          </a:effectLst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9D0B1C13-EA14-473C-9795-A7123EB28CE4}"/>
              </a:ext>
            </a:extLst>
          </p:cNvPr>
          <p:cNvGrpSpPr/>
          <p:nvPr/>
        </p:nvGrpSpPr>
        <p:grpSpPr>
          <a:xfrm>
            <a:off x="1285956" y="372536"/>
            <a:ext cx="9610170" cy="891049"/>
            <a:chOff x="1286543" y="373401"/>
            <a:chExt cx="9610170" cy="89104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2F8CBBA-E4D3-4543-B21F-0340E6F533F4}"/>
                </a:ext>
              </a:extLst>
            </p:cNvPr>
            <p:cNvSpPr/>
            <p:nvPr/>
          </p:nvSpPr>
          <p:spPr>
            <a:xfrm>
              <a:off x="1286543" y="373401"/>
              <a:ext cx="9610170" cy="891049"/>
            </a:xfrm>
            <a:prstGeom prst="rect">
              <a:avLst/>
            </a:prstGeom>
            <a:solidFill>
              <a:srgbClr val="014E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E3620E-C46B-4ABE-8298-CF71A920BCAF}"/>
                </a:ext>
              </a:extLst>
            </p:cNvPr>
            <p:cNvSpPr txBox="1"/>
            <p:nvPr/>
          </p:nvSpPr>
          <p:spPr>
            <a:xfrm>
              <a:off x="2249265" y="478075"/>
              <a:ext cx="20830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LIBRARY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47" name="그래픽 46" descr="서적">
              <a:extLst>
                <a:ext uri="{FF2B5EF4-FFF2-40B4-BE49-F238E27FC236}">
                  <a16:creationId xmlns:a16="http://schemas.microsoft.com/office/drawing/2014/main" id="{A11F27F3-BE24-48B7-A797-A38EB3385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4669" y="413902"/>
              <a:ext cx="774678" cy="774678"/>
            </a:xfrm>
            <a:prstGeom prst="rect">
              <a:avLst/>
            </a:prstGeom>
          </p:spPr>
        </p:pic>
      </p:grpSp>
      <p:sp>
        <p:nvSpPr>
          <p:cNvPr id="15" name="순서도: 처리 14"/>
          <p:cNvSpPr/>
          <p:nvPr/>
        </p:nvSpPr>
        <p:spPr>
          <a:xfrm>
            <a:off x="1295874" y="142337"/>
            <a:ext cx="9600252" cy="231446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순서도: 처리 13"/>
          <p:cNvSpPr/>
          <p:nvPr/>
        </p:nvSpPr>
        <p:spPr>
          <a:xfrm>
            <a:off x="1285956" y="139959"/>
            <a:ext cx="9610170" cy="6603697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9C3D164-2015-4A97-BFFD-61A4305F58FF}"/>
              </a:ext>
            </a:extLst>
          </p:cNvPr>
          <p:cNvSpPr/>
          <p:nvPr/>
        </p:nvSpPr>
        <p:spPr>
          <a:xfrm>
            <a:off x="2238760" y="1444082"/>
            <a:ext cx="7753737" cy="5022621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7517837" y="2039535"/>
            <a:ext cx="1430505" cy="1967770"/>
            <a:chOff x="7517837" y="2039535"/>
            <a:chExt cx="1430505" cy="1967770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17837" y="2039535"/>
              <a:ext cx="1430505" cy="1441637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7655641" y="3699528"/>
              <a:ext cx="1154896" cy="307777"/>
            </a:xfrm>
            <a:prstGeom prst="rect">
              <a:avLst/>
            </a:prstGeom>
            <a:solidFill>
              <a:srgbClr val="EFEFEF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회원 이미지</a:t>
              </a: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5095233" y="5968408"/>
            <a:ext cx="1794890" cy="338554"/>
            <a:chOff x="4586127" y="5792012"/>
            <a:chExt cx="1794890" cy="338554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F9564B5-7BD3-49A8-9D0F-59B8BD67CE90}"/>
                </a:ext>
              </a:extLst>
            </p:cNvPr>
            <p:cNvSpPr txBox="1"/>
            <p:nvPr/>
          </p:nvSpPr>
          <p:spPr>
            <a:xfrm>
              <a:off x="4586127" y="5792012"/>
              <a:ext cx="739048" cy="338554"/>
            </a:xfrm>
            <a:prstGeom prst="rect">
              <a:avLst/>
            </a:prstGeom>
            <a:solidFill>
              <a:srgbClr val="EFEFEF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 취소</a:t>
              </a:r>
              <a:endParaRPr lang="en-US" altLang="ko-KR" sz="16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F9564B5-7BD3-49A8-9D0F-59B8BD67CE90}"/>
                </a:ext>
              </a:extLst>
            </p:cNvPr>
            <p:cNvSpPr txBox="1"/>
            <p:nvPr/>
          </p:nvSpPr>
          <p:spPr>
            <a:xfrm>
              <a:off x="5641969" y="5792012"/>
              <a:ext cx="739048" cy="338554"/>
            </a:xfrm>
            <a:prstGeom prst="rect">
              <a:avLst/>
            </a:prstGeom>
            <a:solidFill>
              <a:srgbClr val="EFEFEF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저장</a:t>
              </a:r>
              <a:endParaRPr lang="en-US" altLang="ko-KR" sz="1600" dirty="0"/>
            </a:p>
          </p:txBody>
        </p:sp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1686" y="1510291"/>
            <a:ext cx="2420718" cy="1653809"/>
          </a:xfrm>
          <a:prstGeom prst="rect">
            <a:avLst/>
          </a:prstGeom>
        </p:spPr>
      </p:pic>
      <p:cxnSp>
        <p:nvCxnSpPr>
          <p:cNvPr id="76" name="직선 화살표 연결선 75"/>
          <p:cNvCxnSpPr>
            <a:stCxn id="71" idx="3"/>
          </p:cNvCxnSpPr>
          <p:nvPr/>
        </p:nvCxnSpPr>
        <p:spPr>
          <a:xfrm flipV="1">
            <a:off x="8810537" y="3080951"/>
            <a:ext cx="1181960" cy="772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80214" y="1510291"/>
            <a:ext cx="110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회원가입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EF13B5A-0B99-4DFF-9904-DECEF7C0770C}"/>
              </a:ext>
            </a:extLst>
          </p:cNvPr>
          <p:cNvGrpSpPr/>
          <p:nvPr/>
        </p:nvGrpSpPr>
        <p:grpSpPr>
          <a:xfrm>
            <a:off x="2480214" y="1985538"/>
            <a:ext cx="4576781" cy="3631068"/>
            <a:chOff x="2407125" y="2199949"/>
            <a:chExt cx="4576781" cy="3631068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F3E83085-35F5-4ECC-B62F-B25510EE9738}"/>
                </a:ext>
              </a:extLst>
            </p:cNvPr>
            <p:cNvGrpSpPr/>
            <p:nvPr/>
          </p:nvGrpSpPr>
          <p:grpSpPr>
            <a:xfrm>
              <a:off x="2407125" y="2199949"/>
              <a:ext cx="3327114" cy="307777"/>
              <a:chOff x="2407125" y="2199949"/>
              <a:chExt cx="3327114" cy="307777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5F0D970F-649F-4CD1-9FBC-C14FA89C4D1E}"/>
                  </a:ext>
                </a:extLst>
              </p:cNvPr>
              <p:cNvSpPr/>
              <p:nvPr/>
            </p:nvSpPr>
            <p:spPr>
              <a:xfrm>
                <a:off x="3913677" y="2226151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1E0F73D-63B4-465D-A4DF-E021472DDC30}"/>
                  </a:ext>
                </a:extLst>
              </p:cNvPr>
              <p:cNvSpPr txBox="1"/>
              <p:nvPr/>
            </p:nvSpPr>
            <p:spPr>
              <a:xfrm>
                <a:off x="2407125" y="2199949"/>
                <a:ext cx="3607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ID</a:t>
                </a:r>
                <a:endParaRPr lang="ko-KR" altLang="en-US" sz="1400" dirty="0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63BFA2FE-798B-444B-B4E9-9D0D4F99C1CF}"/>
                </a:ext>
              </a:extLst>
            </p:cNvPr>
            <p:cNvGrpSpPr/>
            <p:nvPr/>
          </p:nvGrpSpPr>
          <p:grpSpPr>
            <a:xfrm>
              <a:off x="2407125" y="3042349"/>
              <a:ext cx="3327114" cy="307777"/>
              <a:chOff x="2407125" y="3042349"/>
              <a:chExt cx="3327114" cy="307777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E533328E-D047-4832-9CAB-516E735E4881}"/>
                  </a:ext>
                </a:extLst>
              </p:cNvPr>
              <p:cNvSpPr/>
              <p:nvPr/>
            </p:nvSpPr>
            <p:spPr>
              <a:xfrm>
                <a:off x="3913677" y="3068551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35AD705-CCB9-45C6-A6B2-5A7B0B0DFEB0}"/>
                  </a:ext>
                </a:extLst>
              </p:cNvPr>
              <p:cNvSpPr txBox="1"/>
              <p:nvPr/>
            </p:nvSpPr>
            <p:spPr>
              <a:xfrm>
                <a:off x="2407125" y="3042349"/>
                <a:ext cx="10052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비밀번호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F9A43403-3EF8-4A69-8CD7-72CFE53FCF74}"/>
                </a:ext>
              </a:extLst>
            </p:cNvPr>
            <p:cNvGrpSpPr/>
            <p:nvPr/>
          </p:nvGrpSpPr>
          <p:grpSpPr>
            <a:xfrm>
              <a:off x="2407125" y="4331594"/>
              <a:ext cx="3327114" cy="307777"/>
              <a:chOff x="2407125" y="4331594"/>
              <a:chExt cx="3327114" cy="307777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E92D4EB6-AB19-4A57-93F8-4BD3D72DE62E}"/>
                  </a:ext>
                </a:extLst>
              </p:cNvPr>
              <p:cNvSpPr/>
              <p:nvPr/>
            </p:nvSpPr>
            <p:spPr>
              <a:xfrm>
                <a:off x="3913677" y="4357796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1125224-706A-4AD5-915A-F1394D10E464}"/>
                  </a:ext>
                </a:extLst>
              </p:cNvPr>
              <p:cNvSpPr txBox="1"/>
              <p:nvPr/>
            </p:nvSpPr>
            <p:spPr>
              <a:xfrm>
                <a:off x="2407125" y="4331594"/>
                <a:ext cx="9413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전화번호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E7F343FD-D970-4ACE-8B12-B759E181761C}"/>
                </a:ext>
              </a:extLst>
            </p:cNvPr>
            <p:cNvGrpSpPr/>
            <p:nvPr/>
          </p:nvGrpSpPr>
          <p:grpSpPr>
            <a:xfrm>
              <a:off x="2407125" y="4752794"/>
              <a:ext cx="4576781" cy="1078223"/>
              <a:chOff x="2407125" y="4752794"/>
              <a:chExt cx="4576781" cy="1078223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5810B48-33B1-40CA-B2C9-4BF610FDCC41}"/>
                  </a:ext>
                </a:extLst>
              </p:cNvPr>
              <p:cNvSpPr txBox="1"/>
              <p:nvPr/>
            </p:nvSpPr>
            <p:spPr>
              <a:xfrm>
                <a:off x="2407125" y="4752794"/>
                <a:ext cx="9413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/>
                  <a:t>우편번호</a:t>
                </a:r>
                <a:endParaRPr lang="ko-KR" altLang="en-US" sz="1400" dirty="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08C6C2F3-28E7-4FE1-B249-7B5CE119C19B}"/>
                  </a:ext>
                </a:extLst>
              </p:cNvPr>
              <p:cNvSpPr/>
              <p:nvPr/>
            </p:nvSpPr>
            <p:spPr>
              <a:xfrm>
                <a:off x="3913677" y="4778996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B6C48AB-2862-47D0-B725-20A74A8DEC7B}"/>
                  </a:ext>
                </a:extLst>
              </p:cNvPr>
              <p:cNvSpPr txBox="1"/>
              <p:nvPr/>
            </p:nvSpPr>
            <p:spPr>
              <a:xfrm>
                <a:off x="5919589" y="4783572"/>
                <a:ext cx="1064317" cy="246221"/>
              </a:xfrm>
              <a:prstGeom prst="rect">
                <a:avLst/>
              </a:prstGeom>
              <a:solidFill>
                <a:srgbClr val="FAB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/>
                    </a:solidFill>
                  </a:rPr>
                  <a:t> 우편번호 검색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D45AD0D-7D77-46E4-A552-297A504ED4A2}"/>
                  </a:ext>
                </a:extLst>
              </p:cNvPr>
              <p:cNvSpPr txBox="1"/>
              <p:nvPr/>
            </p:nvSpPr>
            <p:spPr>
              <a:xfrm>
                <a:off x="2407125" y="5149873"/>
                <a:ext cx="5732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주소</a:t>
                </a: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9E850538-7591-4373-8241-227AD29CDD2F}"/>
                  </a:ext>
                </a:extLst>
              </p:cNvPr>
              <p:cNvSpPr/>
              <p:nvPr/>
            </p:nvSpPr>
            <p:spPr>
              <a:xfrm>
                <a:off x="3913677" y="5176075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A9A8EA95-9482-4FA2-A344-EACFEEF53539}"/>
                  </a:ext>
                </a:extLst>
              </p:cNvPr>
              <p:cNvSpPr/>
              <p:nvPr/>
            </p:nvSpPr>
            <p:spPr>
              <a:xfrm>
                <a:off x="3913677" y="5575644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2A82C0B0-CE21-4F5D-8933-471C3F35241A}"/>
                </a:ext>
              </a:extLst>
            </p:cNvPr>
            <p:cNvGrpSpPr/>
            <p:nvPr/>
          </p:nvGrpSpPr>
          <p:grpSpPr>
            <a:xfrm>
              <a:off x="2407125" y="2621149"/>
              <a:ext cx="3327114" cy="307777"/>
              <a:chOff x="2407125" y="2621149"/>
              <a:chExt cx="3327114" cy="307777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103EA211-DBEA-494B-AE2D-B05D1B60EB07}"/>
                  </a:ext>
                </a:extLst>
              </p:cNvPr>
              <p:cNvSpPr/>
              <p:nvPr/>
            </p:nvSpPr>
            <p:spPr>
              <a:xfrm>
                <a:off x="3913677" y="2647351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9169E0F-4F54-474F-9879-AB713454555D}"/>
                  </a:ext>
                </a:extLst>
              </p:cNvPr>
              <p:cNvSpPr txBox="1"/>
              <p:nvPr/>
            </p:nvSpPr>
            <p:spPr>
              <a:xfrm>
                <a:off x="2407125" y="2621149"/>
                <a:ext cx="6448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이름</a:t>
                </a: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1B5E115A-488D-4498-8495-0DDA29CA7589}"/>
                </a:ext>
              </a:extLst>
            </p:cNvPr>
            <p:cNvGrpSpPr/>
            <p:nvPr/>
          </p:nvGrpSpPr>
          <p:grpSpPr>
            <a:xfrm>
              <a:off x="2407125" y="3884749"/>
              <a:ext cx="3068870" cy="333422"/>
              <a:chOff x="2407125" y="3884749"/>
              <a:chExt cx="3068870" cy="333422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B2188A2-937F-46B2-9C2D-BE7BDCD23B0A}"/>
                  </a:ext>
                </a:extLst>
              </p:cNvPr>
              <p:cNvSpPr txBox="1"/>
              <p:nvPr/>
            </p:nvSpPr>
            <p:spPr>
              <a:xfrm>
                <a:off x="2407125" y="3897572"/>
                <a:ext cx="9548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생년월일</a:t>
                </a:r>
              </a:p>
            </p:txBody>
          </p:sp>
          <p:pic>
            <p:nvPicPr>
              <p:cNvPr id="82" name="그림 81">
                <a:extLst>
                  <a:ext uri="{FF2B5EF4-FFF2-40B4-BE49-F238E27FC236}">
                    <a16:creationId xmlns:a16="http://schemas.microsoft.com/office/drawing/2014/main" id="{1FE8FAA4-A93F-4294-9202-7367BB7761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13677" y="3884749"/>
                <a:ext cx="1562318" cy="333422"/>
              </a:xfrm>
              <a:prstGeom prst="rect">
                <a:avLst/>
              </a:prstGeom>
            </p:spPr>
          </p:pic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2BEA3C7-F2F9-40B3-BAE4-008219563A9C}"/>
                </a:ext>
              </a:extLst>
            </p:cNvPr>
            <p:cNvGrpSpPr/>
            <p:nvPr/>
          </p:nvGrpSpPr>
          <p:grpSpPr>
            <a:xfrm>
              <a:off x="2407125" y="3463549"/>
              <a:ext cx="3327114" cy="307777"/>
              <a:chOff x="2407125" y="3463549"/>
              <a:chExt cx="3327114" cy="307777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0A2487D7-18A6-429D-BA84-0E9723A25C0A}"/>
                  </a:ext>
                </a:extLst>
              </p:cNvPr>
              <p:cNvSpPr/>
              <p:nvPr/>
            </p:nvSpPr>
            <p:spPr>
              <a:xfrm>
                <a:off x="3913677" y="3489751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3FC096F-0EA6-419F-94A1-BF88EE1A561C}"/>
                  </a:ext>
                </a:extLst>
              </p:cNvPr>
              <p:cNvSpPr txBox="1"/>
              <p:nvPr/>
            </p:nvSpPr>
            <p:spPr>
              <a:xfrm>
                <a:off x="2407125" y="3463549"/>
                <a:ext cx="14225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비밀번호 확인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09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420" y="89261"/>
            <a:ext cx="1144857" cy="202228"/>
          </a:xfrm>
          <a:prstGeom prst="rect">
            <a:avLst/>
          </a:prstGeom>
          <a:gradFill>
            <a:gsLst>
              <a:gs pos="0">
                <a:schemeClr val="bg2">
                  <a:lumMod val="72000"/>
                </a:schemeClr>
              </a:gs>
              <a:gs pos="34000">
                <a:schemeClr val="accent1">
                  <a:lumMod val="45000"/>
                  <a:lumOff val="55000"/>
                </a:schemeClr>
              </a:gs>
              <a:gs pos="5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2700"/>
          </a:effec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E01D6FDB-21C0-46D5-8EAA-13A6C337273C}"/>
              </a:ext>
            </a:extLst>
          </p:cNvPr>
          <p:cNvGrpSpPr/>
          <p:nvPr/>
        </p:nvGrpSpPr>
        <p:grpSpPr>
          <a:xfrm>
            <a:off x="962359" y="309713"/>
            <a:ext cx="9486918" cy="891049"/>
            <a:chOff x="1286543" y="373401"/>
            <a:chExt cx="9486918" cy="89104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8A11015-A708-4DDA-9057-C9B325AE2943}"/>
                </a:ext>
              </a:extLst>
            </p:cNvPr>
            <p:cNvSpPr/>
            <p:nvPr/>
          </p:nvSpPr>
          <p:spPr>
            <a:xfrm>
              <a:off x="1286543" y="373401"/>
              <a:ext cx="9486918" cy="891049"/>
            </a:xfrm>
            <a:prstGeom prst="rect">
              <a:avLst/>
            </a:prstGeom>
            <a:solidFill>
              <a:srgbClr val="014E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DEC499-B0D0-4BE2-9A59-3E78A5D82052}"/>
                </a:ext>
              </a:extLst>
            </p:cNvPr>
            <p:cNvSpPr txBox="1"/>
            <p:nvPr/>
          </p:nvSpPr>
          <p:spPr>
            <a:xfrm>
              <a:off x="2249265" y="478075"/>
              <a:ext cx="20830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LIBRARY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24" name="그래픽 23" descr="서적">
              <a:extLst>
                <a:ext uri="{FF2B5EF4-FFF2-40B4-BE49-F238E27FC236}">
                  <a16:creationId xmlns:a16="http://schemas.microsoft.com/office/drawing/2014/main" id="{847E4BFA-5157-4763-9933-08575FC23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4669" y="413902"/>
              <a:ext cx="774678" cy="774678"/>
            </a:xfrm>
            <a:prstGeom prst="rect">
              <a:avLst/>
            </a:prstGeom>
          </p:spPr>
        </p:pic>
      </p:grpSp>
      <p:sp>
        <p:nvSpPr>
          <p:cNvPr id="14" name="순서도: 처리 13"/>
          <p:cNvSpPr/>
          <p:nvPr/>
        </p:nvSpPr>
        <p:spPr>
          <a:xfrm>
            <a:off x="955589" y="74141"/>
            <a:ext cx="9498227" cy="6598508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55589" y="43796"/>
            <a:ext cx="280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도서관 관리 프로그램</a:t>
            </a:r>
          </a:p>
        </p:txBody>
      </p:sp>
      <p:sp>
        <p:nvSpPr>
          <p:cNvPr id="15" name="순서도: 처리 14"/>
          <p:cNvSpPr/>
          <p:nvPr/>
        </p:nvSpPr>
        <p:spPr>
          <a:xfrm>
            <a:off x="955589" y="74142"/>
            <a:ext cx="9498227" cy="231264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A0E575A-41EE-4901-8EB3-8BF83991FC66}"/>
              </a:ext>
            </a:extLst>
          </p:cNvPr>
          <p:cNvGrpSpPr/>
          <p:nvPr/>
        </p:nvGrpSpPr>
        <p:grpSpPr>
          <a:xfrm>
            <a:off x="955589" y="1199246"/>
            <a:ext cx="9498227" cy="305940"/>
            <a:chOff x="955589" y="303660"/>
            <a:chExt cx="9498227" cy="305940"/>
          </a:xfrm>
        </p:grpSpPr>
        <p:sp>
          <p:nvSpPr>
            <p:cNvPr id="23" name="순서도: 처리 22"/>
            <p:cNvSpPr/>
            <p:nvPr/>
          </p:nvSpPr>
          <p:spPr>
            <a:xfrm>
              <a:off x="962359" y="305406"/>
              <a:ext cx="948821" cy="304194"/>
            </a:xfrm>
            <a:prstGeom prst="flowChartProcess">
              <a:avLst/>
            </a:prstGeom>
            <a:solidFill>
              <a:srgbClr val="0CA0AE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HOME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1927655" y="304533"/>
              <a:ext cx="930876" cy="304193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프로필</a:t>
              </a:r>
            </a:p>
          </p:txBody>
        </p:sp>
        <p:sp>
          <p:nvSpPr>
            <p:cNvPr id="28" name="순서도: 처리 27"/>
            <p:cNvSpPr/>
            <p:nvPr/>
          </p:nvSpPr>
          <p:spPr>
            <a:xfrm>
              <a:off x="2858531" y="303660"/>
              <a:ext cx="930876" cy="305066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도서검색</a:t>
              </a:r>
            </a:p>
          </p:txBody>
        </p:sp>
        <p:sp>
          <p:nvSpPr>
            <p:cNvPr id="29" name="순서도: 처리 28"/>
            <p:cNvSpPr/>
            <p:nvPr/>
          </p:nvSpPr>
          <p:spPr>
            <a:xfrm>
              <a:off x="3805882" y="303660"/>
              <a:ext cx="930876" cy="305066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추천도서</a:t>
              </a:r>
            </a:p>
          </p:txBody>
        </p:sp>
        <p:sp>
          <p:nvSpPr>
            <p:cNvPr id="16" name="순서도: 처리 15"/>
            <p:cNvSpPr/>
            <p:nvPr/>
          </p:nvSpPr>
          <p:spPr>
            <a:xfrm>
              <a:off x="4736758" y="309484"/>
              <a:ext cx="930876" cy="299242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도서신청</a:t>
              </a:r>
            </a:p>
          </p:txBody>
        </p:sp>
        <p:sp>
          <p:nvSpPr>
            <p:cNvPr id="79" name="순서도: 처리 78"/>
            <p:cNvSpPr/>
            <p:nvPr/>
          </p:nvSpPr>
          <p:spPr>
            <a:xfrm>
              <a:off x="9414365" y="305176"/>
              <a:ext cx="1034912" cy="304193"/>
            </a:xfrm>
            <a:prstGeom prst="flowChartProcess">
              <a:avLst/>
            </a:prstGeom>
            <a:solidFill>
              <a:srgbClr val="FAB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로그아웃</a:t>
              </a:r>
            </a:p>
          </p:txBody>
        </p:sp>
        <p:sp>
          <p:nvSpPr>
            <p:cNvPr id="22" name="순서도: 처리 21"/>
            <p:cNvSpPr/>
            <p:nvPr/>
          </p:nvSpPr>
          <p:spPr>
            <a:xfrm>
              <a:off x="955589" y="305407"/>
              <a:ext cx="9498227" cy="304193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959FC15-F78F-4D62-BF0D-B413ACC4E768}"/>
              </a:ext>
            </a:extLst>
          </p:cNvPr>
          <p:cNvSpPr/>
          <p:nvPr/>
        </p:nvSpPr>
        <p:spPr>
          <a:xfrm>
            <a:off x="1468395" y="2106166"/>
            <a:ext cx="8382004" cy="406136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</a:rPr>
              <a:t>OOO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</a:rPr>
              <a:t>님</a:t>
            </a:r>
            <a:endParaRPr lang="en-US" altLang="ko-KR" sz="40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</a:rPr>
              <a:t>환영합니다</a:t>
            </a:r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327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743" y="139595"/>
            <a:ext cx="1144857" cy="202228"/>
          </a:xfrm>
          <a:prstGeom prst="rect">
            <a:avLst/>
          </a:prstGeom>
          <a:gradFill>
            <a:gsLst>
              <a:gs pos="0">
                <a:schemeClr val="bg2">
                  <a:lumMod val="72000"/>
                </a:schemeClr>
              </a:gs>
              <a:gs pos="34000">
                <a:schemeClr val="accent1">
                  <a:lumMod val="45000"/>
                  <a:lumOff val="55000"/>
                </a:schemeClr>
              </a:gs>
              <a:gs pos="5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2700"/>
          </a:effec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E01D6FDB-21C0-46D5-8EAA-13A6C337273C}"/>
              </a:ext>
            </a:extLst>
          </p:cNvPr>
          <p:cNvGrpSpPr/>
          <p:nvPr/>
        </p:nvGrpSpPr>
        <p:grpSpPr>
          <a:xfrm>
            <a:off x="106682" y="360047"/>
            <a:ext cx="9486918" cy="891049"/>
            <a:chOff x="1286543" y="373401"/>
            <a:chExt cx="9486918" cy="89104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8A11015-A708-4DDA-9057-C9B325AE2943}"/>
                </a:ext>
              </a:extLst>
            </p:cNvPr>
            <p:cNvSpPr/>
            <p:nvPr/>
          </p:nvSpPr>
          <p:spPr>
            <a:xfrm>
              <a:off x="1286543" y="373401"/>
              <a:ext cx="9486918" cy="891049"/>
            </a:xfrm>
            <a:prstGeom prst="rect">
              <a:avLst/>
            </a:prstGeom>
            <a:solidFill>
              <a:srgbClr val="014E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DEC499-B0D0-4BE2-9A59-3E78A5D82052}"/>
                </a:ext>
              </a:extLst>
            </p:cNvPr>
            <p:cNvSpPr txBox="1"/>
            <p:nvPr/>
          </p:nvSpPr>
          <p:spPr>
            <a:xfrm>
              <a:off x="2249265" y="478075"/>
              <a:ext cx="20830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LIBRARY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24" name="그래픽 23" descr="서적">
              <a:extLst>
                <a:ext uri="{FF2B5EF4-FFF2-40B4-BE49-F238E27FC236}">
                  <a16:creationId xmlns:a16="http://schemas.microsoft.com/office/drawing/2014/main" id="{847E4BFA-5157-4763-9933-08575FC23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4669" y="413902"/>
              <a:ext cx="774678" cy="774678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99912" y="94130"/>
            <a:ext cx="280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도서관 관리 프로그램</a:t>
            </a:r>
          </a:p>
        </p:txBody>
      </p:sp>
      <p:sp>
        <p:nvSpPr>
          <p:cNvPr id="15" name="순서도: 처리 14"/>
          <p:cNvSpPr/>
          <p:nvPr/>
        </p:nvSpPr>
        <p:spPr>
          <a:xfrm>
            <a:off x="99912" y="124476"/>
            <a:ext cx="9498227" cy="231264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108865" y="1559406"/>
            <a:ext cx="1904601" cy="5155340"/>
            <a:chOff x="106504" y="1572913"/>
            <a:chExt cx="1904601" cy="515534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18FF695-57A5-4E1C-9498-6DB2EA2E4FF5}"/>
                </a:ext>
              </a:extLst>
            </p:cNvPr>
            <p:cNvSpPr/>
            <p:nvPr/>
          </p:nvSpPr>
          <p:spPr>
            <a:xfrm>
              <a:off x="106505" y="1572913"/>
              <a:ext cx="1904600" cy="515534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B184A6-8090-4DF1-A2E5-55C00A294B39}"/>
                </a:ext>
              </a:extLst>
            </p:cNvPr>
            <p:cNvSpPr txBox="1"/>
            <p:nvPr/>
          </p:nvSpPr>
          <p:spPr>
            <a:xfrm>
              <a:off x="106504" y="2382504"/>
              <a:ext cx="1902942" cy="307777"/>
            </a:xfrm>
            <a:prstGeom prst="rect">
              <a:avLst/>
            </a:prstGeom>
            <a:solidFill>
              <a:srgbClr val="3493D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프로필 수정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1F0E1D0-1484-4B7B-A153-9AD4D4DD4C37}"/>
                </a:ext>
              </a:extLst>
            </p:cNvPr>
            <p:cNvSpPr txBox="1"/>
            <p:nvPr/>
          </p:nvSpPr>
          <p:spPr>
            <a:xfrm>
              <a:off x="112079" y="2892408"/>
              <a:ext cx="1897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2">
                      <a:lumMod val="25000"/>
                    </a:schemeClr>
                  </a:solidFill>
                </a:rPr>
                <a:t>이용현황</a:t>
              </a:r>
            </a:p>
          </p:txBody>
        </p:sp>
      </p:grpSp>
      <p:sp>
        <p:nvSpPr>
          <p:cNvPr id="14" name="순서도: 처리 13"/>
          <p:cNvSpPr/>
          <p:nvPr/>
        </p:nvSpPr>
        <p:spPr>
          <a:xfrm>
            <a:off x="99912" y="124475"/>
            <a:ext cx="9498227" cy="6598508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A0E575A-41EE-4901-8EB3-8BF83991FC66}"/>
              </a:ext>
            </a:extLst>
          </p:cNvPr>
          <p:cNvGrpSpPr/>
          <p:nvPr/>
        </p:nvGrpSpPr>
        <p:grpSpPr>
          <a:xfrm>
            <a:off x="99912" y="1249580"/>
            <a:ext cx="9498227" cy="305940"/>
            <a:chOff x="955589" y="303660"/>
            <a:chExt cx="9498227" cy="305940"/>
          </a:xfrm>
        </p:grpSpPr>
        <p:sp>
          <p:nvSpPr>
            <p:cNvPr id="23" name="순서도: 처리 22"/>
            <p:cNvSpPr/>
            <p:nvPr/>
          </p:nvSpPr>
          <p:spPr>
            <a:xfrm>
              <a:off x="962359" y="305406"/>
              <a:ext cx="948821" cy="30419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HOME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1927655" y="304533"/>
              <a:ext cx="930876" cy="304193"/>
            </a:xfrm>
            <a:prstGeom prst="flowChartProcess">
              <a:avLst/>
            </a:prstGeom>
            <a:solidFill>
              <a:srgbClr val="0CA0AE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프로필</a:t>
              </a:r>
            </a:p>
          </p:txBody>
        </p:sp>
        <p:sp>
          <p:nvSpPr>
            <p:cNvPr id="28" name="순서도: 처리 27"/>
            <p:cNvSpPr/>
            <p:nvPr/>
          </p:nvSpPr>
          <p:spPr>
            <a:xfrm>
              <a:off x="2858531" y="303660"/>
              <a:ext cx="930876" cy="305066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도서검색</a:t>
              </a:r>
            </a:p>
          </p:txBody>
        </p:sp>
        <p:sp>
          <p:nvSpPr>
            <p:cNvPr id="29" name="순서도: 처리 28"/>
            <p:cNvSpPr/>
            <p:nvPr/>
          </p:nvSpPr>
          <p:spPr>
            <a:xfrm>
              <a:off x="3805882" y="303660"/>
              <a:ext cx="930876" cy="305066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추천도서</a:t>
              </a:r>
            </a:p>
          </p:txBody>
        </p:sp>
        <p:sp>
          <p:nvSpPr>
            <p:cNvPr id="16" name="순서도: 처리 15"/>
            <p:cNvSpPr/>
            <p:nvPr/>
          </p:nvSpPr>
          <p:spPr>
            <a:xfrm>
              <a:off x="4736758" y="309484"/>
              <a:ext cx="930876" cy="299242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도서신청</a:t>
              </a:r>
            </a:p>
          </p:txBody>
        </p:sp>
        <p:sp>
          <p:nvSpPr>
            <p:cNvPr id="79" name="순서도: 처리 78"/>
            <p:cNvSpPr/>
            <p:nvPr/>
          </p:nvSpPr>
          <p:spPr>
            <a:xfrm>
              <a:off x="9414365" y="305176"/>
              <a:ext cx="1034912" cy="304193"/>
            </a:xfrm>
            <a:prstGeom prst="flowChartProcess">
              <a:avLst/>
            </a:prstGeom>
            <a:solidFill>
              <a:srgbClr val="FAB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로그아웃</a:t>
              </a:r>
            </a:p>
          </p:txBody>
        </p:sp>
        <p:sp>
          <p:nvSpPr>
            <p:cNvPr id="22" name="순서도: 처리 21"/>
            <p:cNvSpPr/>
            <p:nvPr/>
          </p:nvSpPr>
          <p:spPr>
            <a:xfrm>
              <a:off x="955589" y="305407"/>
              <a:ext cx="9498227" cy="304193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498654" y="2140629"/>
            <a:ext cx="4576781" cy="3281822"/>
            <a:chOff x="2407125" y="2199949"/>
            <a:chExt cx="4576781" cy="3281822"/>
          </a:xfrm>
        </p:grpSpPr>
        <p:grpSp>
          <p:nvGrpSpPr>
            <p:cNvPr id="26" name="그룹 25"/>
            <p:cNvGrpSpPr/>
            <p:nvPr/>
          </p:nvGrpSpPr>
          <p:grpSpPr>
            <a:xfrm>
              <a:off x="2407125" y="2199949"/>
              <a:ext cx="3327114" cy="307777"/>
              <a:chOff x="2407125" y="2199949"/>
              <a:chExt cx="3327114" cy="30777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3913677" y="2226151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407125" y="2199949"/>
                <a:ext cx="3607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ID</a:t>
                </a:r>
                <a:endParaRPr lang="ko-KR" altLang="en-US" sz="1400" dirty="0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2407125" y="3042349"/>
              <a:ext cx="3327114" cy="307777"/>
              <a:chOff x="2407125" y="3042349"/>
              <a:chExt cx="3327114" cy="307777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3913677" y="3068551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407125" y="3042349"/>
                <a:ext cx="10052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비밀번호</a:t>
                </a: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2407125" y="4331594"/>
              <a:ext cx="3327114" cy="307777"/>
              <a:chOff x="2407125" y="4331594"/>
              <a:chExt cx="3327114" cy="30777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3913677" y="4357796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407125" y="4331594"/>
                <a:ext cx="9413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전화번호</a:t>
                </a: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2407125" y="4752794"/>
              <a:ext cx="4576781" cy="307777"/>
              <a:chOff x="2407125" y="4752794"/>
              <a:chExt cx="4576781" cy="307777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2407125" y="4752794"/>
                <a:ext cx="5732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주소</a:t>
                </a: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3913677" y="4778996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919589" y="4783572"/>
                <a:ext cx="1064317" cy="246221"/>
              </a:xfrm>
              <a:prstGeom prst="rect">
                <a:avLst/>
              </a:prstGeom>
              <a:solidFill>
                <a:srgbClr val="FAB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/>
                    </a:solidFill>
                  </a:rPr>
                  <a:t> 우편번호 검색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2407125" y="5173994"/>
              <a:ext cx="3327114" cy="307777"/>
              <a:chOff x="2407125" y="5173994"/>
              <a:chExt cx="3327114" cy="307777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2407125" y="5173994"/>
                <a:ext cx="7768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/>
                  <a:t>이메일</a:t>
                </a:r>
                <a:endParaRPr lang="ko-KR" altLang="en-US" sz="1400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913677" y="5200196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2407125" y="2621149"/>
              <a:ext cx="3327114" cy="307777"/>
              <a:chOff x="2407125" y="2621149"/>
              <a:chExt cx="3327114" cy="307777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3913677" y="2647351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407125" y="2621149"/>
                <a:ext cx="6448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이름</a:t>
                </a: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2407125" y="3884749"/>
              <a:ext cx="3068870" cy="333422"/>
              <a:chOff x="2407125" y="3884749"/>
              <a:chExt cx="3068870" cy="33342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2407125" y="3897572"/>
                <a:ext cx="9548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생년월일</a:t>
                </a:r>
              </a:p>
            </p:txBody>
          </p:sp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83B2D768-4F18-4F21-BD52-5A443CEC22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13677" y="3884749"/>
                <a:ext cx="1562318" cy="333422"/>
              </a:xfrm>
              <a:prstGeom prst="rect">
                <a:avLst/>
              </a:prstGeom>
            </p:spPr>
          </p:pic>
        </p:grpSp>
        <p:grpSp>
          <p:nvGrpSpPr>
            <p:cNvPr id="41" name="그룹 40"/>
            <p:cNvGrpSpPr/>
            <p:nvPr/>
          </p:nvGrpSpPr>
          <p:grpSpPr>
            <a:xfrm>
              <a:off x="2407125" y="3463549"/>
              <a:ext cx="3327114" cy="307777"/>
              <a:chOff x="2407125" y="3463549"/>
              <a:chExt cx="3327114" cy="30777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3913677" y="3489751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407125" y="3463549"/>
                <a:ext cx="14225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비밀번호 확인</a:t>
                </a:r>
              </a:p>
            </p:txBody>
          </p:sp>
        </p:grpSp>
      </p:grpSp>
      <p:grpSp>
        <p:nvGrpSpPr>
          <p:cNvPr id="59" name="그룹 58"/>
          <p:cNvGrpSpPr/>
          <p:nvPr/>
        </p:nvGrpSpPr>
        <p:grpSpPr>
          <a:xfrm>
            <a:off x="7536277" y="2458392"/>
            <a:ext cx="1430505" cy="1967770"/>
            <a:chOff x="7517837" y="2039535"/>
            <a:chExt cx="1430505" cy="1967770"/>
          </a:xfrm>
        </p:grpSpPr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17837" y="2039535"/>
              <a:ext cx="1430505" cy="1441637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7655641" y="3699528"/>
              <a:ext cx="1154896" cy="307777"/>
            </a:xfrm>
            <a:prstGeom prst="rect">
              <a:avLst/>
            </a:prstGeom>
            <a:solidFill>
              <a:srgbClr val="EFEFEF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회원 이미지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113673" y="5980886"/>
            <a:ext cx="1794890" cy="338554"/>
            <a:chOff x="4586127" y="5792012"/>
            <a:chExt cx="1794890" cy="33855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F9564B5-7BD3-49A8-9D0F-59B8BD67CE90}"/>
                </a:ext>
              </a:extLst>
            </p:cNvPr>
            <p:cNvSpPr txBox="1"/>
            <p:nvPr/>
          </p:nvSpPr>
          <p:spPr>
            <a:xfrm>
              <a:off x="4586127" y="5792012"/>
              <a:ext cx="739048" cy="338554"/>
            </a:xfrm>
            <a:prstGeom prst="rect">
              <a:avLst/>
            </a:prstGeom>
            <a:solidFill>
              <a:srgbClr val="EFEFEF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 취소</a:t>
              </a:r>
              <a:endParaRPr lang="en-US" altLang="ko-KR" sz="16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F9564B5-7BD3-49A8-9D0F-59B8BD67CE90}"/>
                </a:ext>
              </a:extLst>
            </p:cNvPr>
            <p:cNvSpPr txBox="1"/>
            <p:nvPr/>
          </p:nvSpPr>
          <p:spPr>
            <a:xfrm>
              <a:off x="5641969" y="5792012"/>
              <a:ext cx="739048" cy="338554"/>
            </a:xfrm>
            <a:prstGeom prst="rect">
              <a:avLst/>
            </a:prstGeom>
            <a:solidFill>
              <a:srgbClr val="EFEFEF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수정</a:t>
              </a:r>
              <a:endParaRPr lang="en-US" altLang="ko-KR" sz="1600" dirty="0"/>
            </a:p>
          </p:txBody>
        </p:sp>
      </p:grpSp>
      <p:pic>
        <p:nvPicPr>
          <p:cNvPr id="65" name="그림 6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2177" y="2016499"/>
            <a:ext cx="2420718" cy="1653809"/>
          </a:xfrm>
          <a:prstGeom prst="rect">
            <a:avLst/>
          </a:prstGeom>
        </p:spPr>
      </p:pic>
      <p:cxnSp>
        <p:nvCxnSpPr>
          <p:cNvPr id="66" name="직선 화살표 연결선 65"/>
          <p:cNvCxnSpPr>
            <a:stCxn id="61" idx="3"/>
          </p:cNvCxnSpPr>
          <p:nvPr/>
        </p:nvCxnSpPr>
        <p:spPr>
          <a:xfrm flipV="1">
            <a:off x="8828977" y="3499808"/>
            <a:ext cx="1181960" cy="772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9021171" y="4115751"/>
            <a:ext cx="3010802" cy="2487833"/>
            <a:chOff x="3175684" y="807309"/>
            <a:chExt cx="5453906" cy="4224672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3175684" y="807309"/>
              <a:ext cx="5453906" cy="422467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순서도: 처리 68"/>
            <p:cNvSpPr/>
            <p:nvPr/>
          </p:nvSpPr>
          <p:spPr>
            <a:xfrm>
              <a:off x="4044778" y="1588531"/>
              <a:ext cx="3657600" cy="411892"/>
            </a:xfrm>
            <a:prstGeom prst="flowChartProcess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비밀번호 재확인</a:t>
              </a:r>
              <a:endParaRPr lang="ko-KR" altLang="en-US" dirty="0"/>
            </a:p>
          </p:txBody>
        </p:sp>
        <p:sp>
          <p:nvSpPr>
            <p:cNvPr id="70" name="순서도: 처리 69"/>
            <p:cNvSpPr/>
            <p:nvPr/>
          </p:nvSpPr>
          <p:spPr>
            <a:xfrm>
              <a:off x="4042715" y="2217605"/>
              <a:ext cx="3657600" cy="40365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   비밀번호</a:t>
              </a:r>
              <a:r>
                <a:rPr lang="en-US" altLang="ko-KR" dirty="0"/>
                <a:t>	</a:t>
              </a:r>
              <a:endParaRPr lang="ko-KR" altLang="en-US" dirty="0"/>
            </a:p>
          </p:txBody>
        </p:sp>
        <p:sp>
          <p:nvSpPr>
            <p:cNvPr id="71" name="순서도: 처리 70"/>
            <p:cNvSpPr/>
            <p:nvPr/>
          </p:nvSpPr>
          <p:spPr>
            <a:xfrm>
              <a:off x="4465135" y="3135290"/>
              <a:ext cx="2825017" cy="40391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확인</a:t>
              </a:r>
              <a:endParaRPr lang="ko-KR" altLang="en-US" dirty="0"/>
            </a:p>
          </p:txBody>
        </p:sp>
      </p:grpSp>
      <p:cxnSp>
        <p:nvCxnSpPr>
          <p:cNvPr id="4" name="직선 화살표 연결선 3"/>
          <p:cNvCxnSpPr/>
          <p:nvPr/>
        </p:nvCxnSpPr>
        <p:spPr>
          <a:xfrm flipH="1" flipV="1">
            <a:off x="8361405" y="5001251"/>
            <a:ext cx="930876" cy="48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767823" y="2017978"/>
            <a:ext cx="967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일반회원</a:t>
            </a:r>
          </a:p>
        </p:txBody>
      </p:sp>
    </p:spTree>
    <p:extLst>
      <p:ext uri="{BB962C8B-B14F-4D97-AF65-F5344CB8AC3E}">
        <p14:creationId xmlns:p14="http://schemas.microsoft.com/office/powerpoint/2010/main" val="3868660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420" y="89261"/>
            <a:ext cx="1144857" cy="202228"/>
          </a:xfrm>
          <a:prstGeom prst="rect">
            <a:avLst/>
          </a:prstGeom>
          <a:gradFill>
            <a:gsLst>
              <a:gs pos="0">
                <a:schemeClr val="bg2">
                  <a:lumMod val="72000"/>
                </a:schemeClr>
              </a:gs>
              <a:gs pos="34000">
                <a:schemeClr val="accent1">
                  <a:lumMod val="45000"/>
                  <a:lumOff val="55000"/>
                </a:schemeClr>
              </a:gs>
              <a:gs pos="5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2700"/>
          </a:effec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E01D6FDB-21C0-46D5-8EAA-13A6C337273C}"/>
              </a:ext>
            </a:extLst>
          </p:cNvPr>
          <p:cNvGrpSpPr/>
          <p:nvPr/>
        </p:nvGrpSpPr>
        <p:grpSpPr>
          <a:xfrm>
            <a:off x="962359" y="309713"/>
            <a:ext cx="9486918" cy="891049"/>
            <a:chOff x="1286543" y="373401"/>
            <a:chExt cx="9486918" cy="89104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8A11015-A708-4DDA-9057-C9B325AE2943}"/>
                </a:ext>
              </a:extLst>
            </p:cNvPr>
            <p:cNvSpPr/>
            <p:nvPr/>
          </p:nvSpPr>
          <p:spPr>
            <a:xfrm>
              <a:off x="1286543" y="373401"/>
              <a:ext cx="9486918" cy="891049"/>
            </a:xfrm>
            <a:prstGeom prst="rect">
              <a:avLst/>
            </a:prstGeom>
            <a:solidFill>
              <a:srgbClr val="014E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DEC499-B0D0-4BE2-9A59-3E78A5D82052}"/>
                </a:ext>
              </a:extLst>
            </p:cNvPr>
            <p:cNvSpPr txBox="1"/>
            <p:nvPr/>
          </p:nvSpPr>
          <p:spPr>
            <a:xfrm>
              <a:off x="2249265" y="478075"/>
              <a:ext cx="20830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LIBRARY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24" name="그래픽 23" descr="서적">
              <a:extLst>
                <a:ext uri="{FF2B5EF4-FFF2-40B4-BE49-F238E27FC236}">
                  <a16:creationId xmlns:a16="http://schemas.microsoft.com/office/drawing/2014/main" id="{847E4BFA-5157-4763-9933-08575FC23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4669" y="413902"/>
              <a:ext cx="774678" cy="774678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955589" y="43796"/>
            <a:ext cx="280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도서관 관리 프로그램</a:t>
            </a:r>
          </a:p>
        </p:txBody>
      </p:sp>
      <p:sp>
        <p:nvSpPr>
          <p:cNvPr id="15" name="순서도: 처리 14"/>
          <p:cNvSpPr/>
          <p:nvPr/>
        </p:nvSpPr>
        <p:spPr>
          <a:xfrm>
            <a:off x="955589" y="74142"/>
            <a:ext cx="9498227" cy="231264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964542" y="1509072"/>
            <a:ext cx="1904601" cy="5155340"/>
            <a:chOff x="106504" y="1572913"/>
            <a:chExt cx="1904601" cy="515534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18FF695-57A5-4E1C-9498-6DB2EA2E4FF5}"/>
                </a:ext>
              </a:extLst>
            </p:cNvPr>
            <p:cNvSpPr/>
            <p:nvPr/>
          </p:nvSpPr>
          <p:spPr>
            <a:xfrm>
              <a:off x="106505" y="1572913"/>
              <a:ext cx="1904600" cy="515534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B184A6-8090-4DF1-A2E5-55C00A294B39}"/>
                </a:ext>
              </a:extLst>
            </p:cNvPr>
            <p:cNvSpPr txBox="1"/>
            <p:nvPr/>
          </p:nvSpPr>
          <p:spPr>
            <a:xfrm>
              <a:off x="106504" y="2382504"/>
              <a:ext cx="19029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2">
                      <a:lumMod val="25000"/>
                    </a:schemeClr>
                  </a:solidFill>
                </a:rPr>
                <a:t>프로필 수정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1F0E1D0-1484-4B7B-A153-9AD4D4DD4C37}"/>
                </a:ext>
              </a:extLst>
            </p:cNvPr>
            <p:cNvSpPr txBox="1"/>
            <p:nvPr/>
          </p:nvSpPr>
          <p:spPr>
            <a:xfrm>
              <a:off x="112079" y="2892408"/>
              <a:ext cx="1897368" cy="307777"/>
            </a:xfrm>
            <a:prstGeom prst="rect">
              <a:avLst/>
            </a:prstGeom>
            <a:solidFill>
              <a:srgbClr val="3493D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이용현황</a:t>
              </a:r>
            </a:p>
          </p:txBody>
        </p:sp>
      </p:grpSp>
      <p:sp>
        <p:nvSpPr>
          <p:cNvPr id="14" name="순서도: 처리 13"/>
          <p:cNvSpPr/>
          <p:nvPr/>
        </p:nvSpPr>
        <p:spPr>
          <a:xfrm>
            <a:off x="955589" y="74141"/>
            <a:ext cx="9498227" cy="6598508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A0E575A-41EE-4901-8EB3-8BF83991FC66}"/>
              </a:ext>
            </a:extLst>
          </p:cNvPr>
          <p:cNvGrpSpPr/>
          <p:nvPr/>
        </p:nvGrpSpPr>
        <p:grpSpPr>
          <a:xfrm>
            <a:off x="955589" y="1199246"/>
            <a:ext cx="9498227" cy="305940"/>
            <a:chOff x="955589" y="303660"/>
            <a:chExt cx="9498227" cy="305940"/>
          </a:xfrm>
        </p:grpSpPr>
        <p:sp>
          <p:nvSpPr>
            <p:cNvPr id="23" name="순서도: 처리 22"/>
            <p:cNvSpPr/>
            <p:nvPr/>
          </p:nvSpPr>
          <p:spPr>
            <a:xfrm>
              <a:off x="962359" y="305406"/>
              <a:ext cx="948821" cy="30419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HOME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1927655" y="304533"/>
              <a:ext cx="930876" cy="304193"/>
            </a:xfrm>
            <a:prstGeom prst="flowChartProcess">
              <a:avLst/>
            </a:prstGeom>
            <a:solidFill>
              <a:srgbClr val="0CA0AE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프로필</a:t>
              </a:r>
            </a:p>
          </p:txBody>
        </p:sp>
        <p:sp>
          <p:nvSpPr>
            <p:cNvPr id="28" name="순서도: 처리 27"/>
            <p:cNvSpPr/>
            <p:nvPr/>
          </p:nvSpPr>
          <p:spPr>
            <a:xfrm>
              <a:off x="2858531" y="303660"/>
              <a:ext cx="930876" cy="305066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도서검색</a:t>
              </a:r>
            </a:p>
          </p:txBody>
        </p:sp>
        <p:sp>
          <p:nvSpPr>
            <p:cNvPr id="29" name="순서도: 처리 28"/>
            <p:cNvSpPr/>
            <p:nvPr/>
          </p:nvSpPr>
          <p:spPr>
            <a:xfrm>
              <a:off x="3805882" y="303660"/>
              <a:ext cx="930876" cy="305066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추천도서</a:t>
              </a:r>
            </a:p>
          </p:txBody>
        </p:sp>
        <p:sp>
          <p:nvSpPr>
            <p:cNvPr id="16" name="순서도: 처리 15"/>
            <p:cNvSpPr/>
            <p:nvPr/>
          </p:nvSpPr>
          <p:spPr>
            <a:xfrm>
              <a:off x="4736758" y="309484"/>
              <a:ext cx="930876" cy="299242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도서신청</a:t>
              </a:r>
            </a:p>
          </p:txBody>
        </p:sp>
        <p:sp>
          <p:nvSpPr>
            <p:cNvPr id="79" name="순서도: 처리 78"/>
            <p:cNvSpPr/>
            <p:nvPr/>
          </p:nvSpPr>
          <p:spPr>
            <a:xfrm>
              <a:off x="9414365" y="305176"/>
              <a:ext cx="1034912" cy="304193"/>
            </a:xfrm>
            <a:prstGeom prst="flowChartProcess">
              <a:avLst/>
            </a:prstGeom>
            <a:solidFill>
              <a:srgbClr val="FAB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로그아웃</a:t>
              </a:r>
            </a:p>
          </p:txBody>
        </p:sp>
        <p:sp>
          <p:nvSpPr>
            <p:cNvPr id="22" name="순서도: 처리 21"/>
            <p:cNvSpPr/>
            <p:nvPr/>
          </p:nvSpPr>
          <p:spPr>
            <a:xfrm>
              <a:off x="955589" y="305407"/>
              <a:ext cx="9498227" cy="304193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72A1119-0597-4048-92D5-780B7DC96DDA}"/>
              </a:ext>
            </a:extLst>
          </p:cNvPr>
          <p:cNvGrpSpPr/>
          <p:nvPr/>
        </p:nvGrpSpPr>
        <p:grpSpPr>
          <a:xfrm>
            <a:off x="3116927" y="3740423"/>
            <a:ext cx="1658930" cy="2585541"/>
            <a:chOff x="8856305" y="3310879"/>
            <a:chExt cx="1658930" cy="2585541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45F0B0F-FE46-428D-AD1C-0E530C119F1C}"/>
                </a:ext>
              </a:extLst>
            </p:cNvPr>
            <p:cNvSpPr/>
            <p:nvPr/>
          </p:nvSpPr>
          <p:spPr>
            <a:xfrm>
              <a:off x="8868388" y="4603080"/>
              <a:ext cx="1646847" cy="12933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총 대여권수</a:t>
              </a:r>
              <a:endParaRPr lang="en-US" altLang="ko-KR" sz="3600" dirty="0"/>
            </a:p>
            <a:p>
              <a:pPr algn="ctr"/>
              <a:r>
                <a:rPr lang="en-US" altLang="ko-KR" sz="3600" dirty="0"/>
                <a:t>0</a:t>
              </a:r>
              <a:r>
                <a:rPr lang="en-US" altLang="ko-KR" dirty="0"/>
                <a:t> </a:t>
              </a:r>
              <a:r>
                <a:rPr lang="ko-KR" altLang="en-US" dirty="0"/>
                <a:t>권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E0DC02F-B9D5-43F9-9DA2-8006F24B8556}"/>
                </a:ext>
              </a:extLst>
            </p:cNvPr>
            <p:cNvSpPr/>
            <p:nvPr/>
          </p:nvSpPr>
          <p:spPr>
            <a:xfrm>
              <a:off x="8856305" y="3310879"/>
              <a:ext cx="1646847" cy="12933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대여 중 도서</a:t>
              </a:r>
              <a:endParaRPr lang="en-US" altLang="ko-KR" sz="3600" dirty="0"/>
            </a:p>
            <a:p>
              <a:pPr algn="ctr"/>
              <a:r>
                <a:rPr lang="en-US" altLang="ko-KR" sz="3600" dirty="0"/>
                <a:t>0</a:t>
              </a:r>
              <a:r>
                <a:rPr lang="en-US" altLang="ko-KR" dirty="0"/>
                <a:t> </a:t>
              </a:r>
              <a:r>
                <a:rPr lang="ko-KR" altLang="en-US" dirty="0"/>
                <a:t>권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C7995C5-ECA4-4D98-89AC-5DCA9C6859A9}"/>
              </a:ext>
            </a:extLst>
          </p:cNvPr>
          <p:cNvGrpSpPr/>
          <p:nvPr/>
        </p:nvGrpSpPr>
        <p:grpSpPr>
          <a:xfrm>
            <a:off x="3170195" y="1953240"/>
            <a:ext cx="1430505" cy="1825975"/>
            <a:chOff x="3267678" y="2112407"/>
            <a:chExt cx="1430505" cy="1825975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2C62EEA8-606E-4E24-8DAB-5245379F7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67678" y="2112407"/>
              <a:ext cx="1430505" cy="1441637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C00FCE-4973-4D8F-8056-78BD788F80C4}"/>
                </a:ext>
              </a:extLst>
            </p:cNvPr>
            <p:cNvSpPr txBox="1"/>
            <p:nvPr/>
          </p:nvSpPr>
          <p:spPr>
            <a:xfrm>
              <a:off x="3267678" y="3630605"/>
              <a:ext cx="1430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OO</a:t>
              </a:r>
              <a:r>
                <a:rPr lang="ko-KR" altLang="en-US" sz="1400" dirty="0"/>
                <a:t>님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일반회원</a:t>
              </a: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75D9396-4362-4274-BCC7-CAC892E414CC}"/>
              </a:ext>
            </a:extLst>
          </p:cNvPr>
          <p:cNvSpPr/>
          <p:nvPr/>
        </p:nvSpPr>
        <p:spPr>
          <a:xfrm>
            <a:off x="5148845" y="4471161"/>
            <a:ext cx="5236725" cy="2124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6C00E21A-D00C-4EF3-9705-8050F7282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047601"/>
              </p:ext>
            </p:extLst>
          </p:nvPr>
        </p:nvGraphicFramePr>
        <p:xfrm>
          <a:off x="5196139" y="4560408"/>
          <a:ext cx="5077919" cy="1935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629">
                  <a:extLst>
                    <a:ext uri="{9D8B030D-6E8A-4147-A177-3AD203B41FA5}">
                      <a16:colId xmlns:a16="http://schemas.microsoft.com/office/drawing/2014/main" val="3049952967"/>
                    </a:ext>
                  </a:extLst>
                </a:gridCol>
                <a:gridCol w="461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629">
                  <a:extLst>
                    <a:ext uri="{9D8B030D-6E8A-4147-A177-3AD203B41FA5}">
                      <a16:colId xmlns:a16="http://schemas.microsoft.com/office/drawing/2014/main" val="1234339797"/>
                    </a:ext>
                  </a:extLst>
                </a:gridCol>
                <a:gridCol w="4616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629">
                  <a:extLst>
                    <a:ext uri="{9D8B030D-6E8A-4147-A177-3AD203B41FA5}">
                      <a16:colId xmlns:a16="http://schemas.microsoft.com/office/drawing/2014/main" val="1735077628"/>
                    </a:ext>
                  </a:extLst>
                </a:gridCol>
                <a:gridCol w="461629">
                  <a:extLst>
                    <a:ext uri="{9D8B030D-6E8A-4147-A177-3AD203B41FA5}">
                      <a16:colId xmlns:a16="http://schemas.microsoft.com/office/drawing/2014/main" val="144088422"/>
                    </a:ext>
                  </a:extLst>
                </a:gridCol>
              </a:tblGrid>
              <a:tr h="494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도서코드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도서명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저</a:t>
                      </a:r>
                      <a:r>
                        <a:rPr lang="ko-KR" altLang="en-US" sz="800" i="0" dirty="0"/>
                        <a:t>자</a:t>
                      </a:r>
                      <a:r>
                        <a:rPr lang="en-US" altLang="ko-KR" sz="800" i="0" dirty="0"/>
                        <a:t>/</a:t>
                      </a:r>
                      <a:r>
                        <a:rPr lang="ko-KR" altLang="en-US" sz="800" i="0" dirty="0"/>
                        <a:t>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출판사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출간일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대여일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반납예졍일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반납일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반납연기여부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연체여부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351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351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351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8" name="그룹 67">
            <a:extLst>
              <a:ext uri="{FF2B5EF4-FFF2-40B4-BE49-F238E27FC236}">
                <a16:creationId xmlns:a16="http://schemas.microsoft.com/office/drawing/2014/main" id="{50FC3793-666D-4E98-9D71-4EE0F50550CA}"/>
              </a:ext>
            </a:extLst>
          </p:cNvPr>
          <p:cNvGrpSpPr/>
          <p:nvPr/>
        </p:nvGrpSpPr>
        <p:grpSpPr>
          <a:xfrm>
            <a:off x="5102985" y="1619307"/>
            <a:ext cx="5282586" cy="2124759"/>
            <a:chOff x="5773804" y="3538756"/>
            <a:chExt cx="3783758" cy="239510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872A604-CCFE-48C2-8DE0-BEBAA1F25EED}"/>
                </a:ext>
              </a:extLst>
            </p:cNvPr>
            <p:cNvSpPr txBox="1"/>
            <p:nvPr/>
          </p:nvSpPr>
          <p:spPr>
            <a:xfrm>
              <a:off x="5773804" y="3538756"/>
              <a:ext cx="2561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대여도서리스트</a:t>
              </a:r>
              <a:endParaRPr lang="en-US" altLang="ko-KR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8B6A7A1-BC7C-4DD6-875C-917A9B34B728}"/>
                </a:ext>
              </a:extLst>
            </p:cNvPr>
            <p:cNvSpPr/>
            <p:nvPr/>
          </p:nvSpPr>
          <p:spPr>
            <a:xfrm>
              <a:off x="5806653" y="3949963"/>
              <a:ext cx="3750909" cy="19838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4C6A264C-126A-42D6-AB36-87415BDE9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337506"/>
              </p:ext>
            </p:extLst>
          </p:nvPr>
        </p:nvGraphicFramePr>
        <p:xfrm>
          <a:off x="5188105" y="2045303"/>
          <a:ext cx="5152869" cy="1620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41">
                  <a:extLst>
                    <a:ext uri="{9D8B030D-6E8A-4147-A177-3AD203B41FA5}">
                      <a16:colId xmlns:a16="http://schemas.microsoft.com/office/drawing/2014/main" val="2883055522"/>
                    </a:ext>
                  </a:extLst>
                </a:gridCol>
                <a:gridCol w="572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5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25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2541">
                  <a:extLst>
                    <a:ext uri="{9D8B030D-6E8A-4147-A177-3AD203B41FA5}">
                      <a16:colId xmlns:a16="http://schemas.microsoft.com/office/drawing/2014/main" val="1421295667"/>
                    </a:ext>
                  </a:extLst>
                </a:gridCol>
                <a:gridCol w="572541">
                  <a:extLst>
                    <a:ext uri="{9D8B030D-6E8A-4147-A177-3AD203B41FA5}">
                      <a16:colId xmlns:a16="http://schemas.microsoft.com/office/drawing/2014/main" val="1119042143"/>
                    </a:ext>
                  </a:extLst>
                </a:gridCol>
              </a:tblGrid>
              <a:tr h="414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도서코드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도서명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저</a:t>
                      </a:r>
                      <a:r>
                        <a:rPr lang="ko-KR" altLang="en-US" sz="800" i="0" dirty="0"/>
                        <a:t>자</a:t>
                      </a:r>
                      <a:r>
                        <a:rPr lang="en-US" altLang="ko-KR" sz="800" i="0" dirty="0"/>
                        <a:t>/</a:t>
                      </a:r>
                      <a:r>
                        <a:rPr lang="ko-KR" altLang="en-US" sz="800" i="0" dirty="0"/>
                        <a:t>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발행년도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출판사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대여일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반납일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반납연기여부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3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13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13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C0626666-70D0-40D5-80FB-6859CCE49E3E}"/>
              </a:ext>
            </a:extLst>
          </p:cNvPr>
          <p:cNvSpPr txBox="1"/>
          <p:nvPr/>
        </p:nvSpPr>
        <p:spPr>
          <a:xfrm>
            <a:off x="5129665" y="4055309"/>
            <a:ext cx="357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대여도서리스트</a:t>
            </a:r>
            <a:endParaRPr lang="en-US" altLang="ko-KR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598448F-D1C4-4694-8B83-B7BFE316E078}"/>
              </a:ext>
            </a:extLst>
          </p:cNvPr>
          <p:cNvSpPr/>
          <p:nvPr/>
        </p:nvSpPr>
        <p:spPr>
          <a:xfrm>
            <a:off x="10010239" y="2674058"/>
            <a:ext cx="127707" cy="118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D721A4B-0F4D-4430-BF93-586D915D6198}"/>
              </a:ext>
            </a:extLst>
          </p:cNvPr>
          <p:cNvSpPr txBox="1"/>
          <p:nvPr/>
        </p:nvSpPr>
        <p:spPr>
          <a:xfrm>
            <a:off x="9219501" y="3809088"/>
            <a:ext cx="1166069" cy="246221"/>
          </a:xfrm>
          <a:prstGeom prst="rect">
            <a:avLst/>
          </a:prstGeom>
          <a:solidFill>
            <a:srgbClr val="EFEFEF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반납연기신청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602204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420" y="89261"/>
            <a:ext cx="1144857" cy="202228"/>
          </a:xfrm>
          <a:prstGeom prst="rect">
            <a:avLst/>
          </a:prstGeom>
          <a:gradFill>
            <a:gsLst>
              <a:gs pos="0">
                <a:schemeClr val="bg2">
                  <a:lumMod val="72000"/>
                </a:schemeClr>
              </a:gs>
              <a:gs pos="34000">
                <a:schemeClr val="accent1">
                  <a:lumMod val="45000"/>
                  <a:lumOff val="55000"/>
                </a:schemeClr>
              </a:gs>
              <a:gs pos="5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2700"/>
          </a:effec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E01D6FDB-21C0-46D5-8EAA-13A6C337273C}"/>
              </a:ext>
            </a:extLst>
          </p:cNvPr>
          <p:cNvGrpSpPr/>
          <p:nvPr/>
        </p:nvGrpSpPr>
        <p:grpSpPr>
          <a:xfrm>
            <a:off x="962359" y="309713"/>
            <a:ext cx="9486918" cy="891049"/>
            <a:chOff x="1286543" y="373401"/>
            <a:chExt cx="9486918" cy="89104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8A11015-A708-4DDA-9057-C9B325AE2943}"/>
                </a:ext>
              </a:extLst>
            </p:cNvPr>
            <p:cNvSpPr/>
            <p:nvPr/>
          </p:nvSpPr>
          <p:spPr>
            <a:xfrm>
              <a:off x="1286543" y="373401"/>
              <a:ext cx="9486918" cy="891049"/>
            </a:xfrm>
            <a:prstGeom prst="rect">
              <a:avLst/>
            </a:prstGeom>
            <a:solidFill>
              <a:srgbClr val="014E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DEC499-B0D0-4BE2-9A59-3E78A5D82052}"/>
                </a:ext>
              </a:extLst>
            </p:cNvPr>
            <p:cNvSpPr txBox="1"/>
            <p:nvPr/>
          </p:nvSpPr>
          <p:spPr>
            <a:xfrm>
              <a:off x="2249265" y="478075"/>
              <a:ext cx="20830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LIBRARY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24" name="그래픽 23" descr="서적">
              <a:extLst>
                <a:ext uri="{FF2B5EF4-FFF2-40B4-BE49-F238E27FC236}">
                  <a16:creationId xmlns:a16="http://schemas.microsoft.com/office/drawing/2014/main" id="{847E4BFA-5157-4763-9933-08575FC23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4669" y="413902"/>
              <a:ext cx="774678" cy="774678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955589" y="43796"/>
            <a:ext cx="280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도서관 관리 프로그램</a:t>
            </a:r>
          </a:p>
        </p:txBody>
      </p:sp>
      <p:sp>
        <p:nvSpPr>
          <p:cNvPr id="15" name="순서도: 처리 14"/>
          <p:cNvSpPr/>
          <p:nvPr/>
        </p:nvSpPr>
        <p:spPr>
          <a:xfrm>
            <a:off x="955589" y="74142"/>
            <a:ext cx="9498227" cy="231264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순서도: 처리 13"/>
          <p:cNvSpPr/>
          <p:nvPr/>
        </p:nvSpPr>
        <p:spPr>
          <a:xfrm>
            <a:off x="955589" y="74141"/>
            <a:ext cx="9498227" cy="6598508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A0E575A-41EE-4901-8EB3-8BF83991FC66}"/>
              </a:ext>
            </a:extLst>
          </p:cNvPr>
          <p:cNvGrpSpPr/>
          <p:nvPr/>
        </p:nvGrpSpPr>
        <p:grpSpPr>
          <a:xfrm>
            <a:off x="955589" y="1199246"/>
            <a:ext cx="9498227" cy="305940"/>
            <a:chOff x="955589" y="303660"/>
            <a:chExt cx="9498227" cy="305940"/>
          </a:xfrm>
        </p:grpSpPr>
        <p:sp>
          <p:nvSpPr>
            <p:cNvPr id="23" name="순서도: 처리 22"/>
            <p:cNvSpPr/>
            <p:nvPr/>
          </p:nvSpPr>
          <p:spPr>
            <a:xfrm>
              <a:off x="962359" y="305406"/>
              <a:ext cx="948821" cy="30419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HOME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1927655" y="304533"/>
              <a:ext cx="930876" cy="304193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프로필</a:t>
              </a:r>
            </a:p>
          </p:txBody>
        </p:sp>
        <p:sp>
          <p:nvSpPr>
            <p:cNvPr id="28" name="순서도: 처리 27"/>
            <p:cNvSpPr/>
            <p:nvPr/>
          </p:nvSpPr>
          <p:spPr>
            <a:xfrm>
              <a:off x="2858531" y="303660"/>
              <a:ext cx="930876" cy="305066"/>
            </a:xfrm>
            <a:prstGeom prst="flowChartProcess">
              <a:avLst/>
            </a:prstGeom>
            <a:solidFill>
              <a:srgbClr val="0CA0AE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도서검색</a:t>
              </a:r>
            </a:p>
          </p:txBody>
        </p:sp>
        <p:sp>
          <p:nvSpPr>
            <p:cNvPr id="29" name="순서도: 처리 28"/>
            <p:cNvSpPr/>
            <p:nvPr/>
          </p:nvSpPr>
          <p:spPr>
            <a:xfrm>
              <a:off x="3805882" y="303660"/>
              <a:ext cx="930876" cy="305066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추천도서</a:t>
              </a:r>
            </a:p>
          </p:txBody>
        </p:sp>
        <p:sp>
          <p:nvSpPr>
            <p:cNvPr id="16" name="순서도: 처리 15"/>
            <p:cNvSpPr/>
            <p:nvPr/>
          </p:nvSpPr>
          <p:spPr>
            <a:xfrm>
              <a:off x="4736758" y="309484"/>
              <a:ext cx="930876" cy="299242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도서신청</a:t>
              </a:r>
            </a:p>
          </p:txBody>
        </p:sp>
        <p:sp>
          <p:nvSpPr>
            <p:cNvPr id="79" name="순서도: 처리 78"/>
            <p:cNvSpPr/>
            <p:nvPr/>
          </p:nvSpPr>
          <p:spPr>
            <a:xfrm>
              <a:off x="9414365" y="305176"/>
              <a:ext cx="1034912" cy="304193"/>
            </a:xfrm>
            <a:prstGeom prst="flowChartProcess">
              <a:avLst/>
            </a:prstGeom>
            <a:solidFill>
              <a:srgbClr val="FAB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로그아웃</a:t>
              </a:r>
            </a:p>
          </p:txBody>
        </p:sp>
        <p:sp>
          <p:nvSpPr>
            <p:cNvPr id="22" name="순서도: 처리 21"/>
            <p:cNvSpPr/>
            <p:nvPr/>
          </p:nvSpPr>
          <p:spPr>
            <a:xfrm>
              <a:off x="955589" y="305407"/>
              <a:ext cx="9498227" cy="304193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954958" y="1950251"/>
            <a:ext cx="7499487" cy="725755"/>
            <a:chOff x="1954958" y="1722820"/>
            <a:chExt cx="7499487" cy="72575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D2C8B41-C330-4B1D-93A5-BD9BAF607161}"/>
                </a:ext>
              </a:extLst>
            </p:cNvPr>
            <p:cNvSpPr txBox="1"/>
            <p:nvPr/>
          </p:nvSpPr>
          <p:spPr>
            <a:xfrm>
              <a:off x="5945962" y="2202354"/>
              <a:ext cx="1714087" cy="246221"/>
            </a:xfrm>
            <a:prstGeom prst="rect">
              <a:avLst/>
            </a:prstGeom>
            <a:solidFill>
              <a:srgbClr val="FAB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</a:rPr>
                <a:t>검색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954958" y="1722820"/>
              <a:ext cx="7499487" cy="276999"/>
              <a:chOff x="1935080" y="1797665"/>
              <a:chExt cx="7499487" cy="276999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5248023" y="1805359"/>
                <a:ext cx="1901600" cy="261610"/>
                <a:chOff x="5381454" y="2124750"/>
                <a:chExt cx="1901600" cy="26161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5381454" y="2124750"/>
                  <a:ext cx="77064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100" dirty="0"/>
                    <a:t>저자</a:t>
                  </a:r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6144664" y="2139129"/>
                  <a:ext cx="1138390" cy="23285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5" name="그룹 44"/>
              <p:cNvGrpSpPr/>
              <p:nvPr/>
            </p:nvGrpSpPr>
            <p:grpSpPr>
              <a:xfrm>
                <a:off x="3124121" y="1805359"/>
                <a:ext cx="1740558" cy="261610"/>
                <a:chOff x="5542496" y="2124750"/>
                <a:chExt cx="1740558" cy="261610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5542496" y="2124750"/>
                  <a:ext cx="6096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100" dirty="0"/>
                    <a:t>도서명</a:t>
                  </a:r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6144664" y="2139129"/>
                  <a:ext cx="1138390" cy="23285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9" name="TextBox 68"/>
              <p:cNvSpPr txBox="1"/>
              <p:nvPr/>
            </p:nvSpPr>
            <p:spPr>
              <a:xfrm>
                <a:off x="1935080" y="1797665"/>
                <a:ext cx="8056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/>
                  <a:t>도서검색</a:t>
                </a:r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7532967" y="1805359"/>
                <a:ext cx="1901600" cy="261610"/>
                <a:chOff x="6890417" y="1755982"/>
                <a:chExt cx="1901600" cy="261610"/>
              </a:xfrm>
            </p:grpSpPr>
            <p:grpSp>
              <p:nvGrpSpPr>
                <p:cNvPr id="57" name="그룹 56"/>
                <p:cNvGrpSpPr/>
                <p:nvPr/>
              </p:nvGrpSpPr>
              <p:grpSpPr>
                <a:xfrm>
                  <a:off x="6890417" y="1755982"/>
                  <a:ext cx="1901600" cy="261610"/>
                  <a:chOff x="5381454" y="2124750"/>
                  <a:chExt cx="1901600" cy="261610"/>
                </a:xfrm>
              </p:grpSpPr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5381454" y="2124750"/>
                    <a:ext cx="758610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100" dirty="0"/>
                      <a:t>카테고리</a:t>
                    </a:r>
                  </a:p>
                </p:txBody>
              </p:sp>
              <p:sp>
                <p:nvSpPr>
                  <p:cNvPr id="59" name="직사각형 58"/>
                  <p:cNvSpPr/>
                  <p:nvPr/>
                </p:nvSpPr>
                <p:spPr>
                  <a:xfrm>
                    <a:off x="6140064" y="2139129"/>
                    <a:ext cx="1142990" cy="232852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" name="그룹 2"/>
                <p:cNvGrpSpPr/>
                <p:nvPr/>
              </p:nvGrpSpPr>
              <p:grpSpPr>
                <a:xfrm>
                  <a:off x="8584201" y="1792855"/>
                  <a:ext cx="201397" cy="195979"/>
                  <a:chOff x="4785657" y="1767436"/>
                  <a:chExt cx="262113" cy="255062"/>
                </a:xfrm>
              </p:grpSpPr>
              <p:sp>
                <p:nvSpPr>
                  <p:cNvPr id="70" name="직사각형 69">
                    <a:extLst>
                      <a:ext uri="{FF2B5EF4-FFF2-40B4-BE49-F238E27FC236}">
                        <a16:creationId xmlns:a16="http://schemas.microsoft.com/office/drawing/2014/main" id="{D95DBE10-3336-4E13-B1F5-61824775B1D5}"/>
                      </a:ext>
                    </a:extLst>
                  </p:cNvPr>
                  <p:cNvSpPr/>
                  <p:nvPr/>
                </p:nvSpPr>
                <p:spPr>
                  <a:xfrm>
                    <a:off x="4785657" y="1767436"/>
                    <a:ext cx="262113" cy="25506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1" name="순서도: 병합 70">
                    <a:extLst>
                      <a:ext uri="{FF2B5EF4-FFF2-40B4-BE49-F238E27FC236}">
                        <a16:creationId xmlns:a16="http://schemas.microsoft.com/office/drawing/2014/main" id="{DA3E0C90-9703-433D-9E61-AE87124C839B}"/>
                      </a:ext>
                    </a:extLst>
                  </p:cNvPr>
                  <p:cNvSpPr/>
                  <p:nvPr/>
                </p:nvSpPr>
                <p:spPr>
                  <a:xfrm>
                    <a:off x="4827083" y="1849989"/>
                    <a:ext cx="183002" cy="108181"/>
                  </a:xfrm>
                  <a:prstGeom prst="flowChartMerge">
                    <a:avLst/>
                  </a:prstGeom>
                  <a:solidFill>
                    <a:srgbClr val="FAB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8FEB9E-6C5F-4913-ACE8-AC9535293E5B}"/>
                </a:ext>
              </a:extLst>
            </p:cNvPr>
            <p:cNvSpPr txBox="1"/>
            <p:nvPr/>
          </p:nvSpPr>
          <p:spPr>
            <a:xfrm>
              <a:off x="4008105" y="2202354"/>
              <a:ext cx="1714087" cy="246221"/>
            </a:xfrm>
            <a:prstGeom prst="rect">
              <a:avLst/>
            </a:prstGeom>
            <a:solidFill>
              <a:srgbClr val="FAB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</a:rPr>
                <a:t>상세보기</a:t>
              </a:r>
            </a:p>
          </p:txBody>
        </p:sp>
      </p:grp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915766"/>
              </p:ext>
            </p:extLst>
          </p:nvPr>
        </p:nvGraphicFramePr>
        <p:xfrm>
          <a:off x="1140487" y="2886237"/>
          <a:ext cx="9161190" cy="35722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17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9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7910">
                  <a:extLst>
                    <a:ext uri="{9D8B030D-6E8A-4147-A177-3AD203B41FA5}">
                      <a16:colId xmlns:a16="http://schemas.microsoft.com/office/drawing/2014/main" val="3650102934"/>
                    </a:ext>
                  </a:extLst>
                </a:gridCol>
                <a:gridCol w="10179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79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4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도서코드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도서명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저자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출판사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발행년도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분류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보유권수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소장위치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대여가능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여부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93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93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93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608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420" y="89261"/>
            <a:ext cx="1144857" cy="202228"/>
          </a:xfrm>
          <a:prstGeom prst="rect">
            <a:avLst/>
          </a:prstGeom>
          <a:gradFill>
            <a:gsLst>
              <a:gs pos="0">
                <a:schemeClr val="bg2">
                  <a:lumMod val="72000"/>
                </a:schemeClr>
              </a:gs>
              <a:gs pos="34000">
                <a:schemeClr val="accent1">
                  <a:lumMod val="45000"/>
                  <a:lumOff val="55000"/>
                </a:schemeClr>
              </a:gs>
              <a:gs pos="5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2700"/>
          </a:effec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E01D6FDB-21C0-46D5-8EAA-13A6C337273C}"/>
              </a:ext>
            </a:extLst>
          </p:cNvPr>
          <p:cNvGrpSpPr/>
          <p:nvPr/>
        </p:nvGrpSpPr>
        <p:grpSpPr>
          <a:xfrm>
            <a:off x="962359" y="309713"/>
            <a:ext cx="9486918" cy="891049"/>
            <a:chOff x="1286543" y="373401"/>
            <a:chExt cx="9486918" cy="89104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8A11015-A708-4DDA-9057-C9B325AE2943}"/>
                </a:ext>
              </a:extLst>
            </p:cNvPr>
            <p:cNvSpPr/>
            <p:nvPr/>
          </p:nvSpPr>
          <p:spPr>
            <a:xfrm>
              <a:off x="1286543" y="373401"/>
              <a:ext cx="9486918" cy="891049"/>
            </a:xfrm>
            <a:prstGeom prst="rect">
              <a:avLst/>
            </a:prstGeom>
            <a:solidFill>
              <a:srgbClr val="014E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DEC499-B0D0-4BE2-9A59-3E78A5D82052}"/>
                </a:ext>
              </a:extLst>
            </p:cNvPr>
            <p:cNvSpPr txBox="1"/>
            <p:nvPr/>
          </p:nvSpPr>
          <p:spPr>
            <a:xfrm>
              <a:off x="2249265" y="478075"/>
              <a:ext cx="20830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LIBRARY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24" name="그래픽 23" descr="서적">
              <a:extLst>
                <a:ext uri="{FF2B5EF4-FFF2-40B4-BE49-F238E27FC236}">
                  <a16:creationId xmlns:a16="http://schemas.microsoft.com/office/drawing/2014/main" id="{847E4BFA-5157-4763-9933-08575FC23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4669" y="413902"/>
              <a:ext cx="774678" cy="774678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955589" y="43796"/>
            <a:ext cx="280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도서관 관리 프로그램</a:t>
            </a:r>
          </a:p>
        </p:txBody>
      </p:sp>
      <p:sp>
        <p:nvSpPr>
          <p:cNvPr id="15" name="순서도: 처리 14"/>
          <p:cNvSpPr/>
          <p:nvPr/>
        </p:nvSpPr>
        <p:spPr>
          <a:xfrm>
            <a:off x="955589" y="74142"/>
            <a:ext cx="9498227" cy="231264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18FF695-57A5-4E1C-9498-6DB2EA2E4FF5}"/>
              </a:ext>
            </a:extLst>
          </p:cNvPr>
          <p:cNvSpPr/>
          <p:nvPr/>
        </p:nvSpPr>
        <p:spPr>
          <a:xfrm>
            <a:off x="964543" y="1509072"/>
            <a:ext cx="1904600" cy="515534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B184A6-8090-4DF1-A2E5-55C00A294B39}"/>
              </a:ext>
            </a:extLst>
          </p:cNvPr>
          <p:cNvSpPr txBox="1"/>
          <p:nvPr/>
        </p:nvSpPr>
        <p:spPr>
          <a:xfrm>
            <a:off x="964542" y="2318663"/>
            <a:ext cx="1902942" cy="307777"/>
          </a:xfrm>
          <a:prstGeom prst="rect">
            <a:avLst/>
          </a:prstGeom>
          <a:solidFill>
            <a:srgbClr val="3493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대여순위</a:t>
            </a:r>
            <a:r>
              <a:rPr lang="en-US" altLang="ko-KR" sz="1400" b="1" dirty="0">
                <a:solidFill>
                  <a:schemeClr val="bg1"/>
                </a:solidFill>
              </a:rPr>
              <a:t>/</a:t>
            </a:r>
            <a:r>
              <a:rPr lang="ko-KR" altLang="en-US" sz="1400" b="1" dirty="0" err="1">
                <a:solidFill>
                  <a:schemeClr val="bg1"/>
                </a:solidFill>
              </a:rPr>
              <a:t>신착도서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F0E1D0-1484-4B7B-A153-9AD4D4DD4C37}"/>
              </a:ext>
            </a:extLst>
          </p:cNvPr>
          <p:cNvSpPr txBox="1"/>
          <p:nvPr/>
        </p:nvSpPr>
        <p:spPr>
          <a:xfrm>
            <a:off x="970117" y="2828567"/>
            <a:ext cx="1897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추천도서</a:t>
            </a:r>
          </a:p>
        </p:txBody>
      </p:sp>
      <p:sp>
        <p:nvSpPr>
          <p:cNvPr id="14" name="순서도: 처리 13"/>
          <p:cNvSpPr/>
          <p:nvPr/>
        </p:nvSpPr>
        <p:spPr>
          <a:xfrm>
            <a:off x="955589" y="74141"/>
            <a:ext cx="9498227" cy="6598508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A0E575A-41EE-4901-8EB3-8BF83991FC66}"/>
              </a:ext>
            </a:extLst>
          </p:cNvPr>
          <p:cNvGrpSpPr/>
          <p:nvPr/>
        </p:nvGrpSpPr>
        <p:grpSpPr>
          <a:xfrm>
            <a:off x="955589" y="1199246"/>
            <a:ext cx="9498227" cy="305940"/>
            <a:chOff x="955589" y="303660"/>
            <a:chExt cx="9498227" cy="305940"/>
          </a:xfrm>
        </p:grpSpPr>
        <p:sp>
          <p:nvSpPr>
            <p:cNvPr id="23" name="순서도: 처리 22"/>
            <p:cNvSpPr/>
            <p:nvPr/>
          </p:nvSpPr>
          <p:spPr>
            <a:xfrm>
              <a:off x="962359" y="305406"/>
              <a:ext cx="948821" cy="30419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HOME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1927655" y="304533"/>
              <a:ext cx="930876" cy="304193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프로필</a:t>
              </a:r>
            </a:p>
          </p:txBody>
        </p:sp>
        <p:sp>
          <p:nvSpPr>
            <p:cNvPr id="28" name="순서도: 처리 27"/>
            <p:cNvSpPr/>
            <p:nvPr/>
          </p:nvSpPr>
          <p:spPr>
            <a:xfrm>
              <a:off x="2858531" y="303660"/>
              <a:ext cx="930876" cy="305066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도서검색</a:t>
              </a:r>
            </a:p>
          </p:txBody>
        </p:sp>
        <p:sp>
          <p:nvSpPr>
            <p:cNvPr id="29" name="순서도: 처리 28"/>
            <p:cNvSpPr/>
            <p:nvPr/>
          </p:nvSpPr>
          <p:spPr>
            <a:xfrm>
              <a:off x="3805882" y="303660"/>
              <a:ext cx="930876" cy="305066"/>
            </a:xfrm>
            <a:prstGeom prst="flowChartProcess">
              <a:avLst/>
            </a:prstGeom>
            <a:solidFill>
              <a:srgbClr val="0CA0AE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추천도서</a:t>
              </a:r>
            </a:p>
          </p:txBody>
        </p:sp>
        <p:sp>
          <p:nvSpPr>
            <p:cNvPr id="16" name="순서도: 처리 15"/>
            <p:cNvSpPr/>
            <p:nvPr/>
          </p:nvSpPr>
          <p:spPr>
            <a:xfrm>
              <a:off x="4736758" y="309484"/>
              <a:ext cx="930876" cy="299242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도서신청</a:t>
              </a:r>
            </a:p>
          </p:txBody>
        </p:sp>
        <p:sp>
          <p:nvSpPr>
            <p:cNvPr id="79" name="순서도: 처리 78"/>
            <p:cNvSpPr/>
            <p:nvPr/>
          </p:nvSpPr>
          <p:spPr>
            <a:xfrm>
              <a:off x="9414365" y="305176"/>
              <a:ext cx="1034912" cy="304193"/>
            </a:xfrm>
            <a:prstGeom prst="flowChartProcess">
              <a:avLst/>
            </a:prstGeom>
            <a:solidFill>
              <a:srgbClr val="FAB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로그아웃</a:t>
              </a:r>
            </a:p>
          </p:txBody>
        </p:sp>
        <p:sp>
          <p:nvSpPr>
            <p:cNvPr id="22" name="순서도: 처리 21"/>
            <p:cNvSpPr/>
            <p:nvPr/>
          </p:nvSpPr>
          <p:spPr>
            <a:xfrm>
              <a:off x="955589" y="305407"/>
              <a:ext cx="9498227" cy="304193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952736" y="1719743"/>
            <a:ext cx="7426940" cy="4870527"/>
            <a:chOff x="2952736" y="2141838"/>
            <a:chExt cx="7426940" cy="4448432"/>
          </a:xfrm>
        </p:grpSpPr>
        <p:sp>
          <p:nvSpPr>
            <p:cNvPr id="55" name="직사각형 54"/>
            <p:cNvSpPr/>
            <p:nvPr/>
          </p:nvSpPr>
          <p:spPr>
            <a:xfrm>
              <a:off x="6672933" y="2626440"/>
              <a:ext cx="3706743" cy="39638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952736" y="2626440"/>
              <a:ext cx="3706743" cy="39638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6699742" y="2702609"/>
              <a:ext cx="3451807" cy="737915"/>
              <a:chOff x="5716582" y="2177740"/>
              <a:chExt cx="3490426" cy="746850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5716582" y="2374623"/>
                <a:ext cx="440036" cy="353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pic>
            <p:nvPicPr>
              <p:cNvPr id="63" name="그림 6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05698" y="2177740"/>
                <a:ext cx="764360" cy="746850"/>
              </a:xfrm>
              <a:prstGeom prst="rect">
                <a:avLst/>
              </a:prstGeom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7201096" y="2374622"/>
                <a:ext cx="2005912" cy="353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____ _______ _____</a:t>
                </a:r>
                <a:endParaRPr lang="ko-KR" altLang="en-US" dirty="0"/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2959647" y="2706933"/>
              <a:ext cx="3357673" cy="729267"/>
              <a:chOff x="1934642" y="2182117"/>
              <a:chExt cx="3395239" cy="738098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1934642" y="2366500"/>
                <a:ext cx="44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5733" y="2182117"/>
                <a:ext cx="776030" cy="738098"/>
              </a:xfrm>
              <a:prstGeom prst="rect">
                <a:avLst/>
              </a:prstGeom>
            </p:spPr>
          </p:pic>
          <p:sp>
            <p:nvSpPr>
              <p:cNvPr id="68" name="TextBox 67"/>
              <p:cNvSpPr txBox="1"/>
              <p:nvPr/>
            </p:nvSpPr>
            <p:spPr>
              <a:xfrm>
                <a:off x="3323969" y="2374623"/>
                <a:ext cx="2005912" cy="353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____ _______ _____</a:t>
                </a:r>
                <a:endParaRPr lang="ko-KR" altLang="en-US" dirty="0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2996243" y="3495535"/>
              <a:ext cx="3377914" cy="729267"/>
              <a:chOff x="1971648" y="2980268"/>
              <a:chExt cx="3415707" cy="738098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71648" y="3164651"/>
                <a:ext cx="44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5734" y="2980268"/>
                <a:ext cx="776030" cy="738098"/>
              </a:xfrm>
              <a:prstGeom prst="rect">
                <a:avLst/>
              </a:prstGeom>
            </p:spPr>
          </p:pic>
          <p:sp>
            <p:nvSpPr>
              <p:cNvPr id="76" name="TextBox 75"/>
              <p:cNvSpPr txBox="1"/>
              <p:nvPr/>
            </p:nvSpPr>
            <p:spPr>
              <a:xfrm>
                <a:off x="3381443" y="3172774"/>
                <a:ext cx="2005912" cy="353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____ _______ _____</a:t>
                </a:r>
                <a:endParaRPr lang="ko-KR" altLang="en-US" dirty="0"/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2959647" y="4261847"/>
              <a:ext cx="3414511" cy="729267"/>
              <a:chOff x="1934642" y="3755859"/>
              <a:chExt cx="3452713" cy="738098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1934642" y="3940242"/>
                <a:ext cx="4352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pic>
            <p:nvPicPr>
              <p:cNvPr id="80" name="그림 7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5733" y="3755859"/>
                <a:ext cx="776030" cy="738098"/>
              </a:xfrm>
              <a:prstGeom prst="rect">
                <a:avLst/>
              </a:prstGeom>
            </p:spPr>
          </p:pic>
          <p:sp>
            <p:nvSpPr>
              <p:cNvPr id="81" name="TextBox 80"/>
              <p:cNvSpPr txBox="1"/>
              <p:nvPr/>
            </p:nvSpPr>
            <p:spPr>
              <a:xfrm>
                <a:off x="3381443" y="3948365"/>
                <a:ext cx="2005912" cy="353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____ _______ _____</a:t>
                </a:r>
                <a:endParaRPr lang="ko-KR" altLang="en-US" dirty="0"/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2959647" y="5031841"/>
              <a:ext cx="3426918" cy="729268"/>
              <a:chOff x="1934642" y="4535176"/>
              <a:chExt cx="3465259" cy="738099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34642" y="4719559"/>
                <a:ext cx="441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pic>
            <p:nvPicPr>
              <p:cNvPr id="84" name="그림 83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5733" y="4535176"/>
                <a:ext cx="776030" cy="738099"/>
              </a:xfrm>
              <a:prstGeom prst="rect">
                <a:avLst/>
              </a:prstGeom>
            </p:spPr>
          </p:pic>
          <p:sp>
            <p:nvSpPr>
              <p:cNvPr id="85" name="TextBox 84"/>
              <p:cNvSpPr txBox="1"/>
              <p:nvPr/>
            </p:nvSpPr>
            <p:spPr>
              <a:xfrm>
                <a:off x="3393989" y="4727682"/>
                <a:ext cx="2005912" cy="353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____ _______ _____</a:t>
                </a:r>
                <a:endParaRPr lang="ko-KR" altLang="en-US" dirty="0"/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2956809" y="5813711"/>
              <a:ext cx="3380752" cy="729268"/>
              <a:chOff x="1931773" y="5326514"/>
              <a:chExt cx="3418576" cy="738099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1931773" y="5510898"/>
                <a:ext cx="449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  <p:pic>
            <p:nvPicPr>
              <p:cNvPr id="88" name="그림 8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3851" y="5326514"/>
                <a:ext cx="759797" cy="738099"/>
              </a:xfrm>
              <a:prstGeom prst="rect">
                <a:avLst/>
              </a:prstGeom>
            </p:spPr>
          </p:pic>
          <p:sp>
            <p:nvSpPr>
              <p:cNvPr id="89" name="TextBox 88"/>
              <p:cNvSpPr txBox="1"/>
              <p:nvPr/>
            </p:nvSpPr>
            <p:spPr>
              <a:xfrm>
                <a:off x="3344437" y="5519021"/>
                <a:ext cx="2005912" cy="353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____ _______ _____</a:t>
                </a:r>
                <a:endParaRPr lang="ko-KR" altLang="en-US" dirty="0"/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6699742" y="3505628"/>
              <a:ext cx="3451807" cy="709081"/>
              <a:chOff x="5716582" y="2990483"/>
              <a:chExt cx="3490426" cy="717667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5716582" y="3172774"/>
                <a:ext cx="440036" cy="353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pic>
            <p:nvPicPr>
              <p:cNvPr id="92" name="그림 91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05698" y="2990483"/>
                <a:ext cx="764360" cy="717667"/>
              </a:xfrm>
              <a:prstGeom prst="rect">
                <a:avLst/>
              </a:prstGeom>
            </p:spPr>
          </p:pic>
          <p:sp>
            <p:nvSpPr>
              <p:cNvPr id="93" name="TextBox 92"/>
              <p:cNvSpPr txBox="1"/>
              <p:nvPr/>
            </p:nvSpPr>
            <p:spPr>
              <a:xfrm>
                <a:off x="7201096" y="3172774"/>
                <a:ext cx="2005912" cy="353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____ _______ _____</a:t>
                </a:r>
                <a:endParaRPr lang="ko-KR" altLang="en-US" dirty="0"/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6705032" y="4271940"/>
              <a:ext cx="3446517" cy="709081"/>
              <a:chOff x="5721931" y="3766074"/>
              <a:chExt cx="3485077" cy="717667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5721931" y="3948365"/>
                <a:ext cx="440036" cy="353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pic>
            <p:nvPicPr>
              <p:cNvPr id="96" name="그림 95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05698" y="3766074"/>
                <a:ext cx="764360" cy="717667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7201096" y="3948365"/>
                <a:ext cx="2005912" cy="353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____ _______ _____</a:t>
                </a:r>
                <a:endParaRPr lang="ko-KR" altLang="en-US" dirty="0"/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6682735" y="5039913"/>
              <a:ext cx="3468813" cy="713125"/>
              <a:chOff x="5699385" y="4543346"/>
              <a:chExt cx="3507623" cy="721760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5699385" y="4727682"/>
                <a:ext cx="440036" cy="353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pic>
            <p:nvPicPr>
              <p:cNvPr id="100" name="그림 9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05698" y="4543346"/>
                <a:ext cx="764360" cy="721760"/>
              </a:xfrm>
              <a:prstGeom prst="rect">
                <a:avLst/>
              </a:prstGeom>
            </p:spPr>
          </p:pic>
          <p:sp>
            <p:nvSpPr>
              <p:cNvPr id="101" name="TextBox 100"/>
              <p:cNvSpPr txBox="1"/>
              <p:nvPr/>
            </p:nvSpPr>
            <p:spPr>
              <a:xfrm>
                <a:off x="7201096" y="4727682"/>
                <a:ext cx="2005912" cy="353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____ _______ _____</a:t>
                </a:r>
                <a:endParaRPr lang="ko-KR" altLang="en-US" dirty="0"/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6699742" y="5823806"/>
              <a:ext cx="3451807" cy="709081"/>
              <a:chOff x="5716582" y="5336731"/>
              <a:chExt cx="3490426" cy="717667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716582" y="5519021"/>
                <a:ext cx="440036" cy="353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  <p:pic>
            <p:nvPicPr>
              <p:cNvPr id="104" name="그림 103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08887" y="5336731"/>
                <a:ext cx="757982" cy="717667"/>
              </a:xfrm>
              <a:prstGeom prst="rect">
                <a:avLst/>
              </a:prstGeom>
            </p:spPr>
          </p:pic>
          <p:sp>
            <p:nvSpPr>
              <p:cNvPr id="105" name="TextBox 104"/>
              <p:cNvSpPr txBox="1"/>
              <p:nvPr/>
            </p:nvSpPr>
            <p:spPr>
              <a:xfrm>
                <a:off x="7201096" y="5519021"/>
                <a:ext cx="2005912" cy="353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____ _______ _____</a:t>
                </a:r>
                <a:endParaRPr lang="ko-KR" altLang="en-US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3821685" y="2141838"/>
              <a:ext cx="1968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대여 베스트 도서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541882" y="2141838"/>
              <a:ext cx="1968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신착도서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8475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420" y="89261"/>
            <a:ext cx="1144857" cy="202228"/>
          </a:xfrm>
          <a:prstGeom prst="rect">
            <a:avLst/>
          </a:prstGeom>
          <a:gradFill>
            <a:gsLst>
              <a:gs pos="0">
                <a:schemeClr val="bg2">
                  <a:lumMod val="72000"/>
                </a:schemeClr>
              </a:gs>
              <a:gs pos="34000">
                <a:schemeClr val="accent1">
                  <a:lumMod val="45000"/>
                  <a:lumOff val="55000"/>
                </a:schemeClr>
              </a:gs>
              <a:gs pos="5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2700"/>
          </a:effec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E01D6FDB-21C0-46D5-8EAA-13A6C337273C}"/>
              </a:ext>
            </a:extLst>
          </p:cNvPr>
          <p:cNvGrpSpPr/>
          <p:nvPr/>
        </p:nvGrpSpPr>
        <p:grpSpPr>
          <a:xfrm>
            <a:off x="962359" y="309713"/>
            <a:ext cx="9486918" cy="891049"/>
            <a:chOff x="1286543" y="373401"/>
            <a:chExt cx="9486918" cy="89104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8A11015-A708-4DDA-9057-C9B325AE2943}"/>
                </a:ext>
              </a:extLst>
            </p:cNvPr>
            <p:cNvSpPr/>
            <p:nvPr/>
          </p:nvSpPr>
          <p:spPr>
            <a:xfrm>
              <a:off x="1286543" y="373401"/>
              <a:ext cx="9486918" cy="891049"/>
            </a:xfrm>
            <a:prstGeom prst="rect">
              <a:avLst/>
            </a:prstGeom>
            <a:solidFill>
              <a:srgbClr val="014E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DEC499-B0D0-4BE2-9A59-3E78A5D82052}"/>
                </a:ext>
              </a:extLst>
            </p:cNvPr>
            <p:cNvSpPr txBox="1"/>
            <p:nvPr/>
          </p:nvSpPr>
          <p:spPr>
            <a:xfrm>
              <a:off x="2249265" y="478075"/>
              <a:ext cx="20830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LIBRARY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24" name="그래픽 23" descr="서적">
              <a:extLst>
                <a:ext uri="{FF2B5EF4-FFF2-40B4-BE49-F238E27FC236}">
                  <a16:creationId xmlns:a16="http://schemas.microsoft.com/office/drawing/2014/main" id="{847E4BFA-5157-4763-9933-08575FC23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4669" y="413902"/>
              <a:ext cx="774678" cy="774678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955589" y="43796"/>
            <a:ext cx="280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도서관 관리 프로그램</a:t>
            </a:r>
          </a:p>
        </p:txBody>
      </p:sp>
      <p:sp>
        <p:nvSpPr>
          <p:cNvPr id="15" name="순서도: 처리 14"/>
          <p:cNvSpPr/>
          <p:nvPr/>
        </p:nvSpPr>
        <p:spPr>
          <a:xfrm>
            <a:off x="955589" y="74142"/>
            <a:ext cx="9498227" cy="231264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18FF695-57A5-4E1C-9498-6DB2EA2E4FF5}"/>
              </a:ext>
            </a:extLst>
          </p:cNvPr>
          <p:cNvSpPr/>
          <p:nvPr/>
        </p:nvSpPr>
        <p:spPr>
          <a:xfrm>
            <a:off x="956305" y="1509072"/>
            <a:ext cx="1904600" cy="515534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B184A6-8090-4DF1-A2E5-55C00A294B39}"/>
              </a:ext>
            </a:extLst>
          </p:cNvPr>
          <p:cNvSpPr txBox="1"/>
          <p:nvPr/>
        </p:nvSpPr>
        <p:spPr>
          <a:xfrm>
            <a:off x="956304" y="2318663"/>
            <a:ext cx="190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대여순위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</a:rPr>
              <a:t>신착도서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F0E1D0-1484-4B7B-A153-9AD4D4DD4C37}"/>
              </a:ext>
            </a:extLst>
          </p:cNvPr>
          <p:cNvSpPr txBox="1"/>
          <p:nvPr/>
        </p:nvSpPr>
        <p:spPr>
          <a:xfrm>
            <a:off x="961879" y="2828567"/>
            <a:ext cx="1897368" cy="307777"/>
          </a:xfrm>
          <a:prstGeom prst="rect">
            <a:avLst/>
          </a:prstGeom>
          <a:solidFill>
            <a:srgbClr val="3493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추천도서</a:t>
            </a:r>
          </a:p>
        </p:txBody>
      </p:sp>
      <p:sp>
        <p:nvSpPr>
          <p:cNvPr id="14" name="순서도: 처리 13"/>
          <p:cNvSpPr/>
          <p:nvPr/>
        </p:nvSpPr>
        <p:spPr>
          <a:xfrm>
            <a:off x="955589" y="74141"/>
            <a:ext cx="9498227" cy="6598508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A0E575A-41EE-4901-8EB3-8BF83991FC66}"/>
              </a:ext>
            </a:extLst>
          </p:cNvPr>
          <p:cNvGrpSpPr/>
          <p:nvPr/>
        </p:nvGrpSpPr>
        <p:grpSpPr>
          <a:xfrm>
            <a:off x="955589" y="1199246"/>
            <a:ext cx="9498227" cy="305940"/>
            <a:chOff x="955589" y="303660"/>
            <a:chExt cx="9498227" cy="305940"/>
          </a:xfrm>
        </p:grpSpPr>
        <p:sp>
          <p:nvSpPr>
            <p:cNvPr id="23" name="순서도: 처리 22"/>
            <p:cNvSpPr/>
            <p:nvPr/>
          </p:nvSpPr>
          <p:spPr>
            <a:xfrm>
              <a:off x="962359" y="305406"/>
              <a:ext cx="948821" cy="30419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HOME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1927655" y="304533"/>
              <a:ext cx="930876" cy="304193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프로필</a:t>
              </a:r>
            </a:p>
          </p:txBody>
        </p:sp>
        <p:sp>
          <p:nvSpPr>
            <p:cNvPr id="28" name="순서도: 처리 27"/>
            <p:cNvSpPr/>
            <p:nvPr/>
          </p:nvSpPr>
          <p:spPr>
            <a:xfrm>
              <a:off x="2858531" y="303660"/>
              <a:ext cx="930876" cy="305066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도서검색</a:t>
              </a:r>
            </a:p>
          </p:txBody>
        </p:sp>
        <p:sp>
          <p:nvSpPr>
            <p:cNvPr id="29" name="순서도: 처리 28"/>
            <p:cNvSpPr/>
            <p:nvPr/>
          </p:nvSpPr>
          <p:spPr>
            <a:xfrm>
              <a:off x="3805882" y="303660"/>
              <a:ext cx="930876" cy="305066"/>
            </a:xfrm>
            <a:prstGeom prst="flowChartProcess">
              <a:avLst/>
            </a:prstGeom>
            <a:solidFill>
              <a:srgbClr val="0CA0AE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추천도서</a:t>
              </a:r>
            </a:p>
          </p:txBody>
        </p:sp>
        <p:sp>
          <p:nvSpPr>
            <p:cNvPr id="16" name="순서도: 처리 15"/>
            <p:cNvSpPr/>
            <p:nvPr/>
          </p:nvSpPr>
          <p:spPr>
            <a:xfrm>
              <a:off x="4736758" y="309484"/>
              <a:ext cx="930876" cy="299242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도서신청</a:t>
              </a:r>
            </a:p>
          </p:txBody>
        </p:sp>
        <p:sp>
          <p:nvSpPr>
            <p:cNvPr id="79" name="순서도: 처리 78"/>
            <p:cNvSpPr/>
            <p:nvPr/>
          </p:nvSpPr>
          <p:spPr>
            <a:xfrm>
              <a:off x="9414365" y="305176"/>
              <a:ext cx="1034912" cy="304193"/>
            </a:xfrm>
            <a:prstGeom prst="flowChartProcess">
              <a:avLst/>
            </a:prstGeom>
            <a:solidFill>
              <a:srgbClr val="FAB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로그아웃</a:t>
              </a:r>
            </a:p>
          </p:txBody>
        </p:sp>
        <p:sp>
          <p:nvSpPr>
            <p:cNvPr id="22" name="순서도: 처리 21"/>
            <p:cNvSpPr/>
            <p:nvPr/>
          </p:nvSpPr>
          <p:spPr>
            <a:xfrm>
              <a:off x="955589" y="305407"/>
              <a:ext cx="9498227" cy="304193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9191941" y="1723953"/>
            <a:ext cx="1078942" cy="276999"/>
            <a:chOff x="4563762" y="1707002"/>
            <a:chExt cx="1078942" cy="27699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812F83-0CDF-4865-AB6F-099EFD448A09}"/>
                </a:ext>
              </a:extLst>
            </p:cNvPr>
            <p:cNvSpPr txBox="1"/>
            <p:nvPr/>
          </p:nvSpPr>
          <p:spPr>
            <a:xfrm>
              <a:off x="4563762" y="1707002"/>
              <a:ext cx="1078942" cy="27699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년도월</a:t>
              </a:r>
              <a:endParaRPr lang="ko-KR" altLang="en-US" sz="1400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EF38B2B-9143-4BB4-905C-B928A40D9FD8}"/>
                </a:ext>
              </a:extLst>
            </p:cNvPr>
            <p:cNvSpPr/>
            <p:nvPr/>
          </p:nvSpPr>
          <p:spPr>
            <a:xfrm>
              <a:off x="5371260" y="1725121"/>
              <a:ext cx="262113" cy="2550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순서도: 병합 53">
              <a:extLst>
                <a:ext uri="{FF2B5EF4-FFF2-40B4-BE49-F238E27FC236}">
                  <a16:creationId xmlns:a16="http://schemas.microsoft.com/office/drawing/2014/main" id="{FF6F9687-C4A3-4B8E-8432-8E9EA567973B}"/>
                </a:ext>
              </a:extLst>
            </p:cNvPr>
            <p:cNvSpPr/>
            <p:nvPr/>
          </p:nvSpPr>
          <p:spPr>
            <a:xfrm>
              <a:off x="5412686" y="1815912"/>
              <a:ext cx="183002" cy="108181"/>
            </a:xfrm>
            <a:prstGeom prst="flowChartMerge">
              <a:avLst/>
            </a:prstGeom>
            <a:solidFill>
              <a:srgbClr val="FA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240689" y="4478841"/>
            <a:ext cx="7006535" cy="1987860"/>
            <a:chOff x="5485089" y="3499892"/>
            <a:chExt cx="4762134" cy="1387883"/>
          </a:xfrm>
        </p:grpSpPr>
        <p:sp>
          <p:nvSpPr>
            <p:cNvPr id="121" name="직사각형 120"/>
            <p:cNvSpPr/>
            <p:nvPr/>
          </p:nvSpPr>
          <p:spPr>
            <a:xfrm>
              <a:off x="5496405" y="3765340"/>
              <a:ext cx="4750818" cy="11224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줄거리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485089" y="3499892"/>
              <a:ext cx="518491" cy="214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줄거리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004098" y="2421305"/>
            <a:ext cx="2752577" cy="1679956"/>
            <a:chOff x="5186296" y="2436512"/>
            <a:chExt cx="2752577" cy="1679956"/>
          </a:xfrm>
        </p:grpSpPr>
        <p:grpSp>
          <p:nvGrpSpPr>
            <p:cNvPr id="11" name="그룹 10"/>
            <p:cNvGrpSpPr/>
            <p:nvPr/>
          </p:nvGrpSpPr>
          <p:grpSpPr>
            <a:xfrm>
              <a:off x="5186296" y="2893905"/>
              <a:ext cx="2752577" cy="307777"/>
              <a:chOff x="5186296" y="2893905"/>
              <a:chExt cx="2752577" cy="307777"/>
            </a:xfrm>
          </p:grpSpPr>
          <p:sp>
            <p:nvSpPr>
              <p:cNvPr id="119" name="직사각형 118"/>
              <p:cNvSpPr/>
              <p:nvPr/>
            </p:nvSpPr>
            <p:spPr>
              <a:xfrm>
                <a:off x="6473815" y="2933461"/>
                <a:ext cx="1465058" cy="2286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186296" y="2893905"/>
                <a:ext cx="8435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도서명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5186296" y="3351298"/>
              <a:ext cx="2752575" cy="307777"/>
              <a:chOff x="5186296" y="3351298"/>
              <a:chExt cx="2752575" cy="307777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6473815" y="3390854"/>
                <a:ext cx="1465056" cy="2286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5186296" y="3351298"/>
                <a:ext cx="13338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저 자</a:t>
                </a:r>
                <a:r>
                  <a:rPr lang="en-US" altLang="ko-KR" sz="1400" dirty="0"/>
                  <a:t>/</a:t>
                </a:r>
                <a:r>
                  <a:rPr lang="ko-KR" altLang="en-US" sz="1400" dirty="0"/>
                  <a:t>역 자</a:t>
                </a: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5186296" y="2436512"/>
              <a:ext cx="2752576" cy="307777"/>
              <a:chOff x="5186296" y="2436512"/>
              <a:chExt cx="2752576" cy="307777"/>
            </a:xfrm>
          </p:grpSpPr>
          <p:sp>
            <p:nvSpPr>
              <p:cNvPr id="114" name="TextBox 113"/>
              <p:cNvSpPr txBox="1"/>
              <p:nvPr/>
            </p:nvSpPr>
            <p:spPr>
              <a:xfrm>
                <a:off x="5186296" y="2436512"/>
                <a:ext cx="10861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카테고리</a:t>
                </a: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6473815" y="2476068"/>
                <a:ext cx="1465057" cy="2286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5186296" y="3808691"/>
              <a:ext cx="2752575" cy="307777"/>
              <a:chOff x="5186296" y="3808691"/>
              <a:chExt cx="2752575" cy="307777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5186296" y="3808691"/>
                <a:ext cx="8718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출판사</a:t>
                </a: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6473815" y="3848247"/>
                <a:ext cx="1465056" cy="2286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</p:grpSp>
      </p:grpSp>
      <p:grpSp>
        <p:nvGrpSpPr>
          <p:cNvPr id="122" name="그룹 121"/>
          <p:cNvGrpSpPr/>
          <p:nvPr/>
        </p:nvGrpSpPr>
        <p:grpSpPr>
          <a:xfrm>
            <a:off x="3577153" y="2258530"/>
            <a:ext cx="1753679" cy="2017383"/>
            <a:chOff x="2157533" y="3752385"/>
            <a:chExt cx="1943864" cy="2236167"/>
          </a:xfrm>
        </p:grpSpPr>
        <p:sp>
          <p:nvSpPr>
            <p:cNvPr id="123" name="직사각형 122"/>
            <p:cNvSpPr/>
            <p:nvPr/>
          </p:nvSpPr>
          <p:spPr>
            <a:xfrm>
              <a:off x="2157533" y="3752385"/>
              <a:ext cx="1943864" cy="22361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21260" y="3829903"/>
              <a:ext cx="1413322" cy="20679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2702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420" y="89261"/>
            <a:ext cx="1144857" cy="202228"/>
          </a:xfrm>
          <a:prstGeom prst="rect">
            <a:avLst/>
          </a:prstGeom>
          <a:gradFill>
            <a:gsLst>
              <a:gs pos="0">
                <a:schemeClr val="bg2">
                  <a:lumMod val="72000"/>
                </a:schemeClr>
              </a:gs>
              <a:gs pos="34000">
                <a:schemeClr val="accent1">
                  <a:lumMod val="45000"/>
                  <a:lumOff val="55000"/>
                </a:schemeClr>
              </a:gs>
              <a:gs pos="5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2700"/>
          </a:effec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E01D6FDB-21C0-46D5-8EAA-13A6C337273C}"/>
              </a:ext>
            </a:extLst>
          </p:cNvPr>
          <p:cNvGrpSpPr/>
          <p:nvPr/>
        </p:nvGrpSpPr>
        <p:grpSpPr>
          <a:xfrm>
            <a:off x="962359" y="309713"/>
            <a:ext cx="9486918" cy="891049"/>
            <a:chOff x="1286543" y="373401"/>
            <a:chExt cx="9486918" cy="89104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8A11015-A708-4DDA-9057-C9B325AE2943}"/>
                </a:ext>
              </a:extLst>
            </p:cNvPr>
            <p:cNvSpPr/>
            <p:nvPr/>
          </p:nvSpPr>
          <p:spPr>
            <a:xfrm>
              <a:off x="1286543" y="373401"/>
              <a:ext cx="9486918" cy="891049"/>
            </a:xfrm>
            <a:prstGeom prst="rect">
              <a:avLst/>
            </a:prstGeom>
            <a:solidFill>
              <a:srgbClr val="014E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DEC499-B0D0-4BE2-9A59-3E78A5D82052}"/>
                </a:ext>
              </a:extLst>
            </p:cNvPr>
            <p:cNvSpPr txBox="1"/>
            <p:nvPr/>
          </p:nvSpPr>
          <p:spPr>
            <a:xfrm>
              <a:off x="2249265" y="478075"/>
              <a:ext cx="20830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LIBRARY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24" name="그래픽 23" descr="서적">
              <a:extLst>
                <a:ext uri="{FF2B5EF4-FFF2-40B4-BE49-F238E27FC236}">
                  <a16:creationId xmlns:a16="http://schemas.microsoft.com/office/drawing/2014/main" id="{847E4BFA-5157-4763-9933-08575FC23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4669" y="413902"/>
              <a:ext cx="774678" cy="774678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955589" y="43796"/>
            <a:ext cx="280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도서관 관리 프로그램</a:t>
            </a:r>
          </a:p>
        </p:txBody>
      </p:sp>
      <p:sp>
        <p:nvSpPr>
          <p:cNvPr id="15" name="순서도: 처리 14"/>
          <p:cNvSpPr/>
          <p:nvPr/>
        </p:nvSpPr>
        <p:spPr>
          <a:xfrm>
            <a:off x="955589" y="74142"/>
            <a:ext cx="9498227" cy="231264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순서도: 처리 13"/>
          <p:cNvSpPr/>
          <p:nvPr/>
        </p:nvSpPr>
        <p:spPr>
          <a:xfrm>
            <a:off x="955589" y="74141"/>
            <a:ext cx="9498227" cy="6598508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A0E575A-41EE-4901-8EB3-8BF83991FC66}"/>
              </a:ext>
            </a:extLst>
          </p:cNvPr>
          <p:cNvGrpSpPr/>
          <p:nvPr/>
        </p:nvGrpSpPr>
        <p:grpSpPr>
          <a:xfrm>
            <a:off x="955589" y="1199246"/>
            <a:ext cx="9498227" cy="305940"/>
            <a:chOff x="955589" y="303660"/>
            <a:chExt cx="9498227" cy="305940"/>
          </a:xfrm>
        </p:grpSpPr>
        <p:sp>
          <p:nvSpPr>
            <p:cNvPr id="23" name="순서도: 처리 22"/>
            <p:cNvSpPr/>
            <p:nvPr/>
          </p:nvSpPr>
          <p:spPr>
            <a:xfrm>
              <a:off x="962359" y="305406"/>
              <a:ext cx="948821" cy="30419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HOME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1927655" y="304533"/>
              <a:ext cx="930876" cy="304193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프로필</a:t>
              </a:r>
            </a:p>
          </p:txBody>
        </p:sp>
        <p:sp>
          <p:nvSpPr>
            <p:cNvPr id="28" name="순서도: 처리 27"/>
            <p:cNvSpPr/>
            <p:nvPr/>
          </p:nvSpPr>
          <p:spPr>
            <a:xfrm>
              <a:off x="2858531" y="303660"/>
              <a:ext cx="930876" cy="305066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도서검색</a:t>
              </a:r>
            </a:p>
          </p:txBody>
        </p:sp>
        <p:sp>
          <p:nvSpPr>
            <p:cNvPr id="29" name="순서도: 처리 28"/>
            <p:cNvSpPr/>
            <p:nvPr/>
          </p:nvSpPr>
          <p:spPr>
            <a:xfrm>
              <a:off x="3805882" y="303660"/>
              <a:ext cx="930876" cy="305066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추천도서</a:t>
              </a:r>
            </a:p>
          </p:txBody>
        </p:sp>
        <p:sp>
          <p:nvSpPr>
            <p:cNvPr id="16" name="순서도: 처리 15"/>
            <p:cNvSpPr/>
            <p:nvPr/>
          </p:nvSpPr>
          <p:spPr>
            <a:xfrm>
              <a:off x="4736758" y="309484"/>
              <a:ext cx="930876" cy="299242"/>
            </a:xfrm>
            <a:prstGeom prst="flowChartProcess">
              <a:avLst/>
            </a:prstGeom>
            <a:solidFill>
              <a:srgbClr val="0CA0AE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도서신청</a:t>
              </a:r>
            </a:p>
          </p:txBody>
        </p:sp>
        <p:sp>
          <p:nvSpPr>
            <p:cNvPr id="79" name="순서도: 처리 78"/>
            <p:cNvSpPr/>
            <p:nvPr/>
          </p:nvSpPr>
          <p:spPr>
            <a:xfrm>
              <a:off x="9414365" y="305176"/>
              <a:ext cx="1034912" cy="304193"/>
            </a:xfrm>
            <a:prstGeom prst="flowChartProcess">
              <a:avLst/>
            </a:prstGeom>
            <a:solidFill>
              <a:srgbClr val="FAB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로그아웃</a:t>
              </a:r>
            </a:p>
          </p:txBody>
        </p:sp>
        <p:sp>
          <p:nvSpPr>
            <p:cNvPr id="22" name="순서도: 처리 21"/>
            <p:cNvSpPr/>
            <p:nvPr/>
          </p:nvSpPr>
          <p:spPr>
            <a:xfrm>
              <a:off x="955589" y="305407"/>
              <a:ext cx="9498227" cy="304193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A70732-1F0F-41AE-A2E4-447D640714ED}"/>
              </a:ext>
            </a:extLst>
          </p:cNvPr>
          <p:cNvGrpSpPr/>
          <p:nvPr/>
        </p:nvGrpSpPr>
        <p:grpSpPr>
          <a:xfrm>
            <a:off x="1559547" y="1757620"/>
            <a:ext cx="5778793" cy="754345"/>
            <a:chOff x="4008105" y="2819039"/>
            <a:chExt cx="5778793" cy="754345"/>
          </a:xfrm>
        </p:grpSpPr>
        <p:grpSp>
          <p:nvGrpSpPr>
            <p:cNvPr id="11" name="그룹 10"/>
            <p:cNvGrpSpPr/>
            <p:nvPr/>
          </p:nvGrpSpPr>
          <p:grpSpPr>
            <a:xfrm>
              <a:off x="4008105" y="2819039"/>
              <a:ext cx="2752577" cy="307777"/>
              <a:chOff x="5186296" y="2893905"/>
              <a:chExt cx="2752577" cy="307777"/>
            </a:xfrm>
          </p:grpSpPr>
          <p:sp>
            <p:nvSpPr>
              <p:cNvPr id="119" name="직사각형 118"/>
              <p:cNvSpPr/>
              <p:nvPr/>
            </p:nvSpPr>
            <p:spPr>
              <a:xfrm>
                <a:off x="6473815" y="2933461"/>
                <a:ext cx="1465058" cy="2286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186296" y="2893905"/>
                <a:ext cx="11495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신청도서명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7034323" y="2819039"/>
              <a:ext cx="2752575" cy="307777"/>
              <a:chOff x="5186296" y="3351298"/>
              <a:chExt cx="2752575" cy="307777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6473815" y="3390854"/>
                <a:ext cx="1465056" cy="2286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5186296" y="3351298"/>
                <a:ext cx="13338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저 자</a:t>
                </a: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402F18E-92BC-4E8B-B84A-77EF18209B4C}"/>
                </a:ext>
              </a:extLst>
            </p:cNvPr>
            <p:cNvGrpSpPr/>
            <p:nvPr/>
          </p:nvGrpSpPr>
          <p:grpSpPr>
            <a:xfrm>
              <a:off x="7034323" y="3265607"/>
              <a:ext cx="2752575" cy="307777"/>
              <a:chOff x="4008105" y="3741660"/>
              <a:chExt cx="2752575" cy="307777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4008105" y="3741660"/>
                <a:ext cx="8718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역 자</a:t>
                </a: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5295624" y="3781216"/>
                <a:ext cx="1465056" cy="2286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99AB0A5-D3AA-443A-A8E0-E33339642498}"/>
                </a:ext>
              </a:extLst>
            </p:cNvPr>
            <p:cNvGrpSpPr/>
            <p:nvPr/>
          </p:nvGrpSpPr>
          <p:grpSpPr>
            <a:xfrm>
              <a:off x="4008105" y="3265607"/>
              <a:ext cx="2752575" cy="307777"/>
              <a:chOff x="4008105" y="4143074"/>
              <a:chExt cx="2752575" cy="30777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80C53AF-5BAE-4ABD-B6FF-08A9588FA932}"/>
                  </a:ext>
                </a:extLst>
              </p:cNvPr>
              <p:cNvSpPr txBox="1"/>
              <p:nvPr/>
            </p:nvSpPr>
            <p:spPr>
              <a:xfrm>
                <a:off x="4008105" y="4143074"/>
                <a:ext cx="8718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출판사</a:t>
                </a: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A21DFA01-C37B-4065-B9D2-9340B60C5E5E}"/>
                  </a:ext>
                </a:extLst>
              </p:cNvPr>
              <p:cNvSpPr/>
              <p:nvPr/>
            </p:nvSpPr>
            <p:spPr>
              <a:xfrm>
                <a:off x="5295624" y="4182630"/>
                <a:ext cx="1465056" cy="2286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</p:grp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8BF04F-39C9-4393-8D2D-45904C06D192}"/>
              </a:ext>
            </a:extLst>
          </p:cNvPr>
          <p:cNvSpPr/>
          <p:nvPr/>
        </p:nvSpPr>
        <p:spPr>
          <a:xfrm>
            <a:off x="8112154" y="1777398"/>
            <a:ext cx="1232780" cy="7147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EB247E3A-6FE4-4545-BC3B-4EAD110EC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819836"/>
              </p:ext>
            </p:extLst>
          </p:nvPr>
        </p:nvGraphicFramePr>
        <p:xfrm>
          <a:off x="1603633" y="3212982"/>
          <a:ext cx="8128002" cy="297874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8639575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975944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318775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540313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564675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06695250"/>
                    </a:ext>
                  </a:extLst>
                </a:gridCol>
              </a:tblGrid>
              <a:tr h="330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신청도서명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저자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역자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출판사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신청일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입고여부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178859"/>
                  </a:ext>
                </a:extLst>
              </a:tr>
              <a:tr h="33097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037427"/>
                  </a:ext>
                </a:extLst>
              </a:tr>
              <a:tr h="33097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676587"/>
                  </a:ext>
                </a:extLst>
              </a:tr>
              <a:tr h="33097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238020"/>
                  </a:ext>
                </a:extLst>
              </a:tr>
              <a:tr h="33097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776132"/>
                  </a:ext>
                </a:extLst>
              </a:tr>
              <a:tr h="33097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862005"/>
                  </a:ext>
                </a:extLst>
              </a:tr>
              <a:tr h="33097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670354"/>
                  </a:ext>
                </a:extLst>
              </a:tr>
              <a:tr h="33097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314746"/>
                  </a:ext>
                </a:extLst>
              </a:tr>
              <a:tr h="33097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764711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F9F8BED-A547-4E29-95A1-066600C779A8}"/>
              </a:ext>
            </a:extLst>
          </p:cNvPr>
          <p:cNvSpPr txBox="1"/>
          <p:nvPr/>
        </p:nvSpPr>
        <p:spPr>
          <a:xfrm>
            <a:off x="1603633" y="2785145"/>
            <a:ext cx="228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도서신청 리스트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5B51D9B-CB80-4469-9E11-DC714D1C7322}"/>
              </a:ext>
            </a:extLst>
          </p:cNvPr>
          <p:cNvGrpSpPr/>
          <p:nvPr/>
        </p:nvGrpSpPr>
        <p:grpSpPr>
          <a:xfrm>
            <a:off x="8369385" y="2764398"/>
            <a:ext cx="1078942" cy="276999"/>
            <a:chOff x="4563762" y="1707002"/>
            <a:chExt cx="1078942" cy="27699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202A84E-17B9-4899-BFD7-0076D27A236B}"/>
                </a:ext>
              </a:extLst>
            </p:cNvPr>
            <p:cNvSpPr txBox="1"/>
            <p:nvPr/>
          </p:nvSpPr>
          <p:spPr>
            <a:xfrm>
              <a:off x="4563762" y="1707002"/>
              <a:ext cx="1078942" cy="27699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전체</a:t>
              </a:r>
              <a:endParaRPr lang="ko-KR" altLang="en-US" sz="14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A2298CF-AA23-40E4-AC8A-9B8CA27063D3}"/>
                </a:ext>
              </a:extLst>
            </p:cNvPr>
            <p:cNvSpPr/>
            <p:nvPr/>
          </p:nvSpPr>
          <p:spPr>
            <a:xfrm>
              <a:off x="5371260" y="1725121"/>
              <a:ext cx="262113" cy="2550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순서도: 병합 37">
              <a:extLst>
                <a:ext uri="{FF2B5EF4-FFF2-40B4-BE49-F238E27FC236}">
                  <a16:creationId xmlns:a16="http://schemas.microsoft.com/office/drawing/2014/main" id="{88C04DE9-B2E9-490C-91B0-BEDF25CB3837}"/>
                </a:ext>
              </a:extLst>
            </p:cNvPr>
            <p:cNvSpPr/>
            <p:nvPr/>
          </p:nvSpPr>
          <p:spPr>
            <a:xfrm>
              <a:off x="5412686" y="1815912"/>
              <a:ext cx="183002" cy="108181"/>
            </a:xfrm>
            <a:prstGeom prst="flowChartMerge">
              <a:avLst/>
            </a:prstGeom>
            <a:solidFill>
              <a:srgbClr val="FA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AA9D07F-13E8-4A88-BD04-4F9966607682}"/>
              </a:ext>
            </a:extLst>
          </p:cNvPr>
          <p:cNvSpPr txBox="1"/>
          <p:nvPr/>
        </p:nvSpPr>
        <p:spPr>
          <a:xfrm>
            <a:off x="9414771" y="277350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년</a:t>
            </a:r>
          </a:p>
        </p:txBody>
      </p:sp>
    </p:spTree>
    <p:extLst>
      <p:ext uri="{BB962C8B-B14F-4D97-AF65-F5344CB8AC3E}">
        <p14:creationId xmlns:p14="http://schemas.microsoft.com/office/powerpoint/2010/main" val="86142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12906" y="127553"/>
            <a:ext cx="280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도서관 관리 프로그램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068" y="150002"/>
            <a:ext cx="1144857" cy="202228"/>
          </a:xfrm>
          <a:prstGeom prst="rect">
            <a:avLst/>
          </a:prstGeom>
          <a:gradFill>
            <a:gsLst>
              <a:gs pos="0">
                <a:schemeClr val="bg2">
                  <a:lumMod val="72000"/>
                </a:schemeClr>
              </a:gs>
              <a:gs pos="34000">
                <a:schemeClr val="accent1">
                  <a:lumMod val="45000"/>
                  <a:lumOff val="55000"/>
                </a:schemeClr>
              </a:gs>
              <a:gs pos="5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2700"/>
          </a:effectLst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id="{E592D54E-CAA3-45B8-80C6-9B3A418D613A}"/>
              </a:ext>
            </a:extLst>
          </p:cNvPr>
          <p:cNvGrpSpPr/>
          <p:nvPr/>
        </p:nvGrpSpPr>
        <p:grpSpPr>
          <a:xfrm>
            <a:off x="9739901" y="4272274"/>
            <a:ext cx="2096316" cy="1129559"/>
            <a:chOff x="10694722" y="3806943"/>
            <a:chExt cx="2096316" cy="1129559"/>
          </a:xfrm>
        </p:grpSpPr>
        <p:grpSp>
          <p:nvGrpSpPr>
            <p:cNvPr id="64" name="그룹 63"/>
            <p:cNvGrpSpPr/>
            <p:nvPr/>
          </p:nvGrpSpPr>
          <p:grpSpPr>
            <a:xfrm>
              <a:off x="10739913" y="3830164"/>
              <a:ext cx="2051125" cy="1106338"/>
              <a:chOff x="4837911" y="2045359"/>
              <a:chExt cx="2051125" cy="1106338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4837911" y="2045359"/>
                <a:ext cx="2051125" cy="1106338"/>
                <a:chOff x="4837911" y="2025988"/>
                <a:chExt cx="2051125" cy="1106338"/>
              </a:xfrm>
            </p:grpSpPr>
            <p:sp>
              <p:nvSpPr>
                <p:cNvPr id="60" name="직사각형 59"/>
                <p:cNvSpPr/>
                <p:nvPr/>
              </p:nvSpPr>
              <p:spPr>
                <a:xfrm>
                  <a:off x="4837911" y="2037079"/>
                  <a:ext cx="2051125" cy="1095247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저장이 완료되었습니다</a:t>
                  </a: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4839569" y="2025988"/>
                  <a:ext cx="2049467" cy="245473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9" name="그림 58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89372" y="2062719"/>
                  <a:ext cx="276264" cy="181000"/>
                </a:xfrm>
                <a:prstGeom prst="rect">
                  <a:avLst/>
                </a:prstGeom>
              </p:spPr>
            </p:pic>
          </p:grpSp>
          <p:sp>
            <p:nvSpPr>
              <p:cNvPr id="62" name="직사각형 61"/>
              <p:cNvSpPr/>
              <p:nvPr/>
            </p:nvSpPr>
            <p:spPr>
              <a:xfrm>
                <a:off x="5572881" y="2803023"/>
                <a:ext cx="538640" cy="23399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확인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0694722" y="3806943"/>
              <a:ext cx="848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FF0000"/>
                  </a:solidFill>
                </a:rPr>
                <a:t>클릭 시 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664359" y="4540159"/>
            <a:ext cx="1154896" cy="307777"/>
          </a:xfrm>
          <a:prstGeom prst="rect">
            <a:avLst/>
          </a:prstGeom>
          <a:solidFill>
            <a:srgbClr val="EFEFEF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도서 이미지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334448" y="2141691"/>
            <a:ext cx="1943864" cy="2236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8175" y="2219209"/>
            <a:ext cx="1413322" cy="2067967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3F9564B5-7BD3-49A8-9D0F-59B8BD67CE90}"/>
              </a:ext>
            </a:extLst>
          </p:cNvPr>
          <p:cNvSpPr txBox="1"/>
          <p:nvPr/>
        </p:nvSpPr>
        <p:spPr>
          <a:xfrm>
            <a:off x="4586127" y="5792012"/>
            <a:ext cx="739048" cy="338554"/>
          </a:xfrm>
          <a:prstGeom prst="rect">
            <a:avLst/>
          </a:prstGeom>
          <a:solidFill>
            <a:srgbClr val="EFEFEF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저장</a:t>
            </a:r>
            <a:endParaRPr lang="en-US" altLang="ko-KR" sz="1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F9564B5-7BD3-49A8-9D0F-59B8BD67CE90}"/>
              </a:ext>
            </a:extLst>
          </p:cNvPr>
          <p:cNvSpPr txBox="1"/>
          <p:nvPr/>
        </p:nvSpPr>
        <p:spPr>
          <a:xfrm>
            <a:off x="5641969" y="5792012"/>
            <a:ext cx="739048" cy="338554"/>
          </a:xfrm>
          <a:prstGeom prst="rect">
            <a:avLst/>
          </a:prstGeom>
          <a:solidFill>
            <a:srgbClr val="EFEFEF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취소</a:t>
            </a:r>
            <a:endParaRPr lang="en-US" altLang="ko-KR" sz="160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D4BEC6A5-411C-4C1A-A8EF-85B788709E41}"/>
              </a:ext>
            </a:extLst>
          </p:cNvPr>
          <p:cNvGrpSpPr/>
          <p:nvPr/>
        </p:nvGrpSpPr>
        <p:grpSpPr>
          <a:xfrm>
            <a:off x="112078" y="372831"/>
            <a:ext cx="9486918" cy="891049"/>
            <a:chOff x="1286543" y="373401"/>
            <a:chExt cx="9486918" cy="891049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203CE22-E974-4926-B3D5-AAA1CD4A421E}"/>
                </a:ext>
              </a:extLst>
            </p:cNvPr>
            <p:cNvSpPr/>
            <p:nvPr/>
          </p:nvSpPr>
          <p:spPr>
            <a:xfrm>
              <a:off x="1286543" y="373401"/>
              <a:ext cx="9486918" cy="891049"/>
            </a:xfrm>
            <a:prstGeom prst="rect">
              <a:avLst/>
            </a:prstGeom>
            <a:solidFill>
              <a:srgbClr val="014E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0FD985D-774E-4E36-8167-ACCEF427FEFC}"/>
                </a:ext>
              </a:extLst>
            </p:cNvPr>
            <p:cNvSpPr txBox="1"/>
            <p:nvPr/>
          </p:nvSpPr>
          <p:spPr>
            <a:xfrm>
              <a:off x="2249265" y="478075"/>
              <a:ext cx="20830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LIBRARY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93" name="그래픽 92" descr="서적">
              <a:extLst>
                <a:ext uri="{FF2B5EF4-FFF2-40B4-BE49-F238E27FC236}">
                  <a16:creationId xmlns:a16="http://schemas.microsoft.com/office/drawing/2014/main" id="{F2B8C82B-9A64-4AE7-B8EA-0E218D0BB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64669" y="413902"/>
              <a:ext cx="774678" cy="774678"/>
            </a:xfrm>
            <a:prstGeom prst="rect">
              <a:avLst/>
            </a:prstGeom>
          </p:spPr>
        </p:pic>
      </p:grpSp>
      <p:sp>
        <p:nvSpPr>
          <p:cNvPr id="15" name="순서도: 처리 14"/>
          <p:cNvSpPr/>
          <p:nvPr/>
        </p:nvSpPr>
        <p:spPr>
          <a:xfrm>
            <a:off x="106504" y="129747"/>
            <a:ext cx="9498227" cy="231264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1686" y="1510291"/>
            <a:ext cx="2420718" cy="1653809"/>
          </a:xfrm>
          <a:prstGeom prst="rect">
            <a:avLst/>
          </a:prstGeom>
        </p:spPr>
      </p:pic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1CD0BE7C-1BC6-4514-A7D6-C2BA21E24E4B}"/>
              </a:ext>
            </a:extLst>
          </p:cNvPr>
          <p:cNvCxnSpPr>
            <a:cxnSpLocks/>
            <a:stCxn id="31" idx="3"/>
            <a:endCxn id="57" idx="1"/>
          </p:cNvCxnSpPr>
          <p:nvPr/>
        </p:nvCxnSpPr>
        <p:spPr>
          <a:xfrm flipV="1">
            <a:off x="8819255" y="2337196"/>
            <a:ext cx="862431" cy="235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cxnSpLocks/>
            <a:stCxn id="83" idx="3"/>
            <a:endCxn id="60" idx="1"/>
          </p:cNvCxnSpPr>
          <p:nvPr/>
        </p:nvCxnSpPr>
        <p:spPr>
          <a:xfrm flipV="1">
            <a:off x="5325175" y="4854210"/>
            <a:ext cx="4459917" cy="110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E3DAB9C0-ECA6-469F-933C-B4CEF3EB1C3A}"/>
              </a:ext>
            </a:extLst>
          </p:cNvPr>
          <p:cNvGrpSpPr/>
          <p:nvPr/>
        </p:nvGrpSpPr>
        <p:grpSpPr>
          <a:xfrm>
            <a:off x="106504" y="1572913"/>
            <a:ext cx="1904601" cy="5155340"/>
            <a:chOff x="106504" y="1572913"/>
            <a:chExt cx="1904601" cy="5155340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18FF695-57A5-4E1C-9498-6DB2EA2E4FF5}"/>
                </a:ext>
              </a:extLst>
            </p:cNvPr>
            <p:cNvSpPr/>
            <p:nvPr/>
          </p:nvSpPr>
          <p:spPr>
            <a:xfrm>
              <a:off x="106505" y="1572913"/>
              <a:ext cx="1904600" cy="515534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CB184A6-8090-4DF1-A2E5-55C00A294B39}"/>
                </a:ext>
              </a:extLst>
            </p:cNvPr>
            <p:cNvSpPr txBox="1"/>
            <p:nvPr/>
          </p:nvSpPr>
          <p:spPr>
            <a:xfrm>
              <a:off x="106504" y="2183306"/>
              <a:ext cx="1902942" cy="307777"/>
            </a:xfrm>
            <a:prstGeom prst="rect">
              <a:avLst/>
            </a:prstGeom>
            <a:solidFill>
              <a:srgbClr val="3493D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도서등록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1F0E1D0-1484-4B7B-A153-9AD4D4DD4C37}"/>
                </a:ext>
              </a:extLst>
            </p:cNvPr>
            <p:cNvSpPr txBox="1"/>
            <p:nvPr/>
          </p:nvSpPr>
          <p:spPr>
            <a:xfrm>
              <a:off x="112079" y="2674965"/>
              <a:ext cx="1897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2">
                      <a:lumMod val="25000"/>
                    </a:schemeClr>
                  </a:solidFill>
                </a:rPr>
                <a:t>보유도서 관리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408D27A-1D16-4436-83A8-B29BE17FCCF6}"/>
                </a:ext>
              </a:extLst>
            </p:cNvPr>
            <p:cNvSpPr txBox="1"/>
            <p:nvPr/>
          </p:nvSpPr>
          <p:spPr>
            <a:xfrm>
              <a:off x="112077" y="3166624"/>
              <a:ext cx="1897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2">
                      <a:lumMod val="25000"/>
                    </a:schemeClr>
                  </a:solidFill>
                </a:rPr>
                <a:t>신청도서 조회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3D83116-9EBC-4B5A-ADDA-59D19F78EB15}"/>
                </a:ext>
              </a:extLst>
            </p:cNvPr>
            <p:cNvSpPr txBox="1"/>
            <p:nvPr/>
          </p:nvSpPr>
          <p:spPr>
            <a:xfrm>
              <a:off x="112077" y="3658283"/>
              <a:ext cx="1897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2">
                      <a:lumMod val="25000"/>
                    </a:schemeClr>
                  </a:solidFill>
                </a:rPr>
                <a:t>추천도서 등록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20CD8C1-D5C1-49A5-A4F2-933CDA7DA3F9}"/>
                </a:ext>
              </a:extLst>
            </p:cNvPr>
            <p:cNvSpPr txBox="1"/>
            <p:nvPr/>
          </p:nvSpPr>
          <p:spPr>
            <a:xfrm>
              <a:off x="112077" y="4149942"/>
              <a:ext cx="1897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>
                  <a:solidFill>
                    <a:schemeClr val="bg2">
                      <a:lumMod val="25000"/>
                    </a:schemeClr>
                  </a:solidFill>
                </a:rPr>
                <a:t>출판사 관리</a:t>
              </a:r>
              <a:endParaRPr lang="ko-KR" altLang="en-US" sz="1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38A3B66-ACE3-47A1-B5C1-D3F23B4FFE60}"/>
                </a:ext>
              </a:extLst>
            </p:cNvPr>
            <p:cNvSpPr txBox="1"/>
            <p:nvPr/>
          </p:nvSpPr>
          <p:spPr>
            <a:xfrm>
              <a:off x="112077" y="4641602"/>
              <a:ext cx="1897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2">
                      <a:lumMod val="25000"/>
                    </a:schemeClr>
                  </a:solidFill>
                </a:rPr>
                <a:t>도서분류 관리</a:t>
              </a:r>
            </a:p>
          </p:txBody>
        </p:sp>
      </p:grpSp>
      <p:sp>
        <p:nvSpPr>
          <p:cNvPr id="14" name="순서도: 처리 13"/>
          <p:cNvSpPr/>
          <p:nvPr/>
        </p:nvSpPr>
        <p:spPr>
          <a:xfrm>
            <a:off x="106504" y="129746"/>
            <a:ext cx="9498227" cy="6598508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F50D5C9-F5B5-49BC-9A3F-49AC0D19E568}"/>
              </a:ext>
            </a:extLst>
          </p:cNvPr>
          <p:cNvGrpSpPr/>
          <p:nvPr/>
        </p:nvGrpSpPr>
        <p:grpSpPr>
          <a:xfrm>
            <a:off x="106504" y="1269224"/>
            <a:ext cx="9498227" cy="305068"/>
            <a:chOff x="106504" y="360137"/>
            <a:chExt cx="9498227" cy="305068"/>
          </a:xfrm>
        </p:grpSpPr>
        <p:grpSp>
          <p:nvGrpSpPr>
            <p:cNvPr id="58" name="그룹 57"/>
            <p:cNvGrpSpPr/>
            <p:nvPr/>
          </p:nvGrpSpPr>
          <p:grpSpPr>
            <a:xfrm>
              <a:off x="131219" y="360137"/>
              <a:ext cx="9467777" cy="303689"/>
              <a:chOff x="980304" y="304532"/>
              <a:chExt cx="9467777" cy="303689"/>
            </a:xfrm>
          </p:grpSpPr>
          <p:sp>
            <p:nvSpPr>
              <p:cNvPr id="23" name="순서도: 처리 22"/>
              <p:cNvSpPr/>
              <p:nvPr/>
            </p:nvSpPr>
            <p:spPr>
              <a:xfrm>
                <a:off x="980304" y="338658"/>
                <a:ext cx="930876" cy="237421"/>
              </a:xfrm>
              <a:prstGeom prst="flowChart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HOME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순서도: 처리 26"/>
              <p:cNvSpPr/>
              <p:nvPr/>
            </p:nvSpPr>
            <p:spPr>
              <a:xfrm>
                <a:off x="1927655" y="304532"/>
                <a:ext cx="930876" cy="303689"/>
              </a:xfrm>
              <a:prstGeom prst="flowChartProcess">
                <a:avLst/>
              </a:prstGeom>
              <a:solidFill>
                <a:srgbClr val="0CA0AE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도서관리</a:t>
                </a:r>
              </a:p>
            </p:txBody>
          </p:sp>
          <p:sp>
            <p:nvSpPr>
              <p:cNvPr id="28" name="순서도: 처리 27"/>
              <p:cNvSpPr/>
              <p:nvPr/>
            </p:nvSpPr>
            <p:spPr>
              <a:xfrm>
                <a:off x="2858531" y="338356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회원관리</a:t>
                </a:r>
              </a:p>
            </p:txBody>
          </p:sp>
          <p:sp>
            <p:nvSpPr>
              <p:cNvPr id="29" name="순서도: 처리 28"/>
              <p:cNvSpPr/>
              <p:nvPr/>
            </p:nvSpPr>
            <p:spPr>
              <a:xfrm>
                <a:off x="3805882" y="336452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대여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반납</a:t>
                </a:r>
              </a:p>
            </p:txBody>
          </p:sp>
          <p:sp>
            <p:nvSpPr>
              <p:cNvPr id="16" name="순서도: 처리 15"/>
              <p:cNvSpPr/>
              <p:nvPr/>
            </p:nvSpPr>
            <p:spPr>
              <a:xfrm>
                <a:off x="4736758" y="336452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직원관리</a:t>
                </a:r>
              </a:p>
            </p:txBody>
          </p:sp>
          <p:sp>
            <p:nvSpPr>
              <p:cNvPr id="77" name="순서도: 처리 76"/>
              <p:cNvSpPr/>
              <p:nvPr/>
            </p:nvSpPr>
            <p:spPr>
              <a:xfrm>
                <a:off x="5659397" y="338355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통계조회</a:t>
                </a:r>
              </a:p>
            </p:txBody>
          </p:sp>
          <p:sp>
            <p:nvSpPr>
              <p:cNvPr id="79" name="순서도: 처리 78"/>
              <p:cNvSpPr/>
              <p:nvPr/>
            </p:nvSpPr>
            <p:spPr>
              <a:xfrm>
                <a:off x="9414365" y="311008"/>
                <a:ext cx="1033716" cy="297213"/>
              </a:xfrm>
              <a:prstGeom prst="flowChartProcess">
                <a:avLst/>
              </a:prstGeom>
              <a:solidFill>
                <a:srgbClr val="FAB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로그아웃</a:t>
                </a:r>
              </a:p>
            </p:txBody>
          </p:sp>
        </p:grpSp>
        <p:sp>
          <p:nvSpPr>
            <p:cNvPr id="22" name="순서도: 처리 21"/>
            <p:cNvSpPr/>
            <p:nvPr/>
          </p:nvSpPr>
          <p:spPr>
            <a:xfrm>
              <a:off x="106504" y="361012"/>
              <a:ext cx="9498227" cy="304193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0CAF875-8242-462A-9869-74718A496D63}"/>
              </a:ext>
            </a:extLst>
          </p:cNvPr>
          <p:cNvGrpSpPr/>
          <p:nvPr/>
        </p:nvGrpSpPr>
        <p:grpSpPr>
          <a:xfrm>
            <a:off x="2746075" y="1879035"/>
            <a:ext cx="4254361" cy="3676686"/>
            <a:chOff x="2746075" y="1879035"/>
            <a:chExt cx="4254361" cy="367668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F659265-3ED6-4C2B-AF0A-919A5C9519D5}"/>
                </a:ext>
              </a:extLst>
            </p:cNvPr>
            <p:cNvSpPr/>
            <p:nvPr/>
          </p:nvSpPr>
          <p:spPr>
            <a:xfrm>
              <a:off x="4429601" y="1905237"/>
              <a:ext cx="1820562" cy="255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F926321-3F71-457B-B78D-46F13AC21994}"/>
                </a:ext>
              </a:extLst>
            </p:cNvPr>
            <p:cNvSpPr txBox="1"/>
            <p:nvPr/>
          </p:nvSpPr>
          <p:spPr>
            <a:xfrm>
              <a:off x="2967793" y="1879035"/>
              <a:ext cx="785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도서명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89999AE3-627A-44FF-BB3A-6A99E127FBC5}"/>
                </a:ext>
              </a:extLst>
            </p:cNvPr>
            <p:cNvSpPr/>
            <p:nvPr/>
          </p:nvSpPr>
          <p:spPr>
            <a:xfrm>
              <a:off x="4429601" y="2319148"/>
              <a:ext cx="1820562" cy="255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C571B80-084A-48F2-81C3-AF8A9A18E659}"/>
                </a:ext>
              </a:extLst>
            </p:cNvPr>
            <p:cNvSpPr txBox="1"/>
            <p:nvPr/>
          </p:nvSpPr>
          <p:spPr>
            <a:xfrm>
              <a:off x="2967793" y="2292946"/>
              <a:ext cx="785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 저 자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7D186CE-4EFE-4526-AEEF-312D1CE29F84}"/>
                </a:ext>
              </a:extLst>
            </p:cNvPr>
            <p:cNvSpPr/>
            <p:nvPr/>
          </p:nvSpPr>
          <p:spPr>
            <a:xfrm>
              <a:off x="4429601" y="2733059"/>
              <a:ext cx="1820562" cy="255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EFC37AE-A888-4AE6-944D-AE22F2B6654F}"/>
                </a:ext>
              </a:extLst>
            </p:cNvPr>
            <p:cNvSpPr txBox="1"/>
            <p:nvPr/>
          </p:nvSpPr>
          <p:spPr>
            <a:xfrm>
              <a:off x="2967793" y="2706857"/>
              <a:ext cx="785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 역 자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421C604-3346-43FC-94F2-271F08A94AB1}"/>
                </a:ext>
              </a:extLst>
            </p:cNvPr>
            <p:cNvSpPr txBox="1"/>
            <p:nvPr/>
          </p:nvSpPr>
          <p:spPr>
            <a:xfrm>
              <a:off x="2896965" y="3534679"/>
              <a:ext cx="9274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카테고리</a:t>
              </a:r>
            </a:p>
          </p:txBody>
        </p: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6E63FFAE-3E0E-4B63-97B6-CE3422A23D43}"/>
                </a:ext>
              </a:extLst>
            </p:cNvPr>
            <p:cNvGrpSpPr/>
            <p:nvPr/>
          </p:nvGrpSpPr>
          <p:grpSpPr>
            <a:xfrm>
              <a:off x="4429601" y="3549789"/>
              <a:ext cx="1138606" cy="277557"/>
              <a:chOff x="2169709" y="4020614"/>
              <a:chExt cx="1138606" cy="277557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E53C98D5-0B1B-42A7-B1B9-D2E38B2CA114}"/>
                  </a:ext>
                </a:extLst>
              </p:cNvPr>
              <p:cNvSpPr/>
              <p:nvPr/>
            </p:nvSpPr>
            <p:spPr>
              <a:xfrm>
                <a:off x="2169709" y="4031707"/>
                <a:ext cx="95645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tx1"/>
                    </a:solidFill>
                  </a:rPr>
                  <a:t>대분류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0EF17F7E-BD53-4426-A79F-454AF5AD92A6}"/>
                  </a:ext>
                </a:extLst>
              </p:cNvPr>
              <p:cNvSpPr/>
              <p:nvPr/>
            </p:nvSpPr>
            <p:spPr>
              <a:xfrm>
                <a:off x="3069357" y="4020614"/>
                <a:ext cx="238958" cy="27755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순서도: 병합 102">
                <a:extLst>
                  <a:ext uri="{FF2B5EF4-FFF2-40B4-BE49-F238E27FC236}">
                    <a16:creationId xmlns:a16="http://schemas.microsoft.com/office/drawing/2014/main" id="{5E5151E0-2294-4620-8DBA-7F25DFDEE58C}"/>
                  </a:ext>
                </a:extLst>
              </p:cNvPr>
              <p:cNvSpPr/>
              <p:nvPr/>
            </p:nvSpPr>
            <p:spPr>
              <a:xfrm>
                <a:off x="3123600" y="4119412"/>
                <a:ext cx="121553" cy="91436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FB547449-D86C-4871-9761-1A93E4A8738E}"/>
                </a:ext>
              </a:extLst>
            </p:cNvPr>
            <p:cNvGrpSpPr/>
            <p:nvPr/>
          </p:nvGrpSpPr>
          <p:grpSpPr>
            <a:xfrm>
              <a:off x="5750826" y="3549789"/>
              <a:ext cx="1136967" cy="277557"/>
              <a:chOff x="4239196" y="3118543"/>
              <a:chExt cx="1136967" cy="277557"/>
            </a:xfrm>
          </p:grpSpPr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069C4440-BC3B-4EB7-8D01-8C04C541462A}"/>
                  </a:ext>
                </a:extLst>
              </p:cNvPr>
              <p:cNvSpPr/>
              <p:nvPr/>
            </p:nvSpPr>
            <p:spPr>
              <a:xfrm>
                <a:off x="4239196" y="3129636"/>
                <a:ext cx="95645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중분류</a:t>
                </a:r>
              </a:p>
            </p:txBody>
          </p:sp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id="{277741E3-73F2-4D48-9ACA-97F00B8C85A1}"/>
                  </a:ext>
                </a:extLst>
              </p:cNvPr>
              <p:cNvGrpSpPr/>
              <p:nvPr/>
            </p:nvGrpSpPr>
            <p:grpSpPr>
              <a:xfrm>
                <a:off x="5137205" y="3118543"/>
                <a:ext cx="238958" cy="277557"/>
                <a:chOff x="3822296" y="1567716"/>
                <a:chExt cx="316285" cy="307777"/>
              </a:xfrm>
            </p:grpSpPr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A6F9E16B-DA94-47F0-98B6-37A65882D125}"/>
                    </a:ext>
                  </a:extLst>
                </p:cNvPr>
                <p:cNvSpPr/>
                <p:nvPr/>
              </p:nvSpPr>
              <p:spPr>
                <a:xfrm>
                  <a:off x="3822296" y="1567716"/>
                  <a:ext cx="316285" cy="30777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순서도: 병합 117">
                  <a:extLst>
                    <a:ext uri="{FF2B5EF4-FFF2-40B4-BE49-F238E27FC236}">
                      <a16:creationId xmlns:a16="http://schemas.microsoft.com/office/drawing/2014/main" id="{3246988B-4FB7-48D6-81C5-CFB6D468378A}"/>
                    </a:ext>
                  </a:extLst>
                </p:cNvPr>
                <p:cNvSpPr/>
                <p:nvPr/>
              </p:nvSpPr>
              <p:spPr>
                <a:xfrm>
                  <a:off x="3894092" y="1677271"/>
                  <a:ext cx="160888" cy="101391"/>
                </a:xfrm>
                <a:prstGeom prst="flowChartMerg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57B02FD-34E2-4110-BB82-1AC61463050A}"/>
                </a:ext>
              </a:extLst>
            </p:cNvPr>
            <p:cNvSpPr txBox="1"/>
            <p:nvPr/>
          </p:nvSpPr>
          <p:spPr>
            <a:xfrm>
              <a:off x="2971960" y="4375324"/>
              <a:ext cx="777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출간일</a:t>
              </a:r>
            </a:p>
          </p:txBody>
        </p:sp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6F8600F4-8DF0-4174-9108-A84E0568E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29601" y="4362501"/>
              <a:ext cx="1562318" cy="333422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02A5FDD-3B25-4ADC-B0BD-11E46F8F26BC}"/>
                </a:ext>
              </a:extLst>
            </p:cNvPr>
            <p:cNvSpPr txBox="1"/>
            <p:nvPr/>
          </p:nvSpPr>
          <p:spPr>
            <a:xfrm>
              <a:off x="2967793" y="4802056"/>
              <a:ext cx="785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출판사</a:t>
              </a:r>
            </a:p>
          </p:txBody>
        </p: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455C716A-0FF0-4FA8-9660-8A866F87F4A1}"/>
                </a:ext>
              </a:extLst>
            </p:cNvPr>
            <p:cNvGrpSpPr/>
            <p:nvPr/>
          </p:nvGrpSpPr>
          <p:grpSpPr>
            <a:xfrm>
              <a:off x="4429601" y="4817166"/>
              <a:ext cx="1864350" cy="277557"/>
              <a:chOff x="2171877" y="4521030"/>
              <a:chExt cx="1864350" cy="277557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26AFEE00-0581-41D7-9930-FE14171E291B}"/>
                  </a:ext>
                </a:extLst>
              </p:cNvPr>
              <p:cNvSpPr/>
              <p:nvPr/>
            </p:nvSpPr>
            <p:spPr>
              <a:xfrm>
                <a:off x="2171877" y="4528324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>
                    <a:solidFill>
                      <a:schemeClr val="tx1"/>
                    </a:solidFill>
                  </a:rPr>
                  <a:t>알라딘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327517F4-2AD3-4602-AE6C-FBEC4530092D}"/>
                  </a:ext>
                </a:extLst>
              </p:cNvPr>
              <p:cNvSpPr/>
              <p:nvPr/>
            </p:nvSpPr>
            <p:spPr>
              <a:xfrm>
                <a:off x="3797269" y="4521030"/>
                <a:ext cx="238958" cy="27755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순서도: 병합 124">
                <a:extLst>
                  <a:ext uri="{FF2B5EF4-FFF2-40B4-BE49-F238E27FC236}">
                    <a16:creationId xmlns:a16="http://schemas.microsoft.com/office/drawing/2014/main" id="{390A7F61-A612-4066-80A2-94BAABD4419C}"/>
                  </a:ext>
                </a:extLst>
              </p:cNvPr>
              <p:cNvSpPr/>
              <p:nvPr/>
            </p:nvSpPr>
            <p:spPr>
              <a:xfrm>
                <a:off x="3851512" y="4619828"/>
                <a:ext cx="121553" cy="91436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BB1C27B4-4EDC-497E-B1D0-300DFC5F70D9}"/>
                </a:ext>
              </a:extLst>
            </p:cNvPr>
            <p:cNvSpPr/>
            <p:nvPr/>
          </p:nvSpPr>
          <p:spPr>
            <a:xfrm>
              <a:off x="4429601" y="3144811"/>
              <a:ext cx="1078415" cy="259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59156FB-135A-4A25-8568-2D272B7BBEF2}"/>
                </a:ext>
              </a:extLst>
            </p:cNvPr>
            <p:cNvSpPr txBox="1"/>
            <p:nvPr/>
          </p:nvSpPr>
          <p:spPr>
            <a:xfrm>
              <a:off x="2861205" y="3120768"/>
              <a:ext cx="9990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 도서가격 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9182D77-6AAE-4FC5-91C6-19893B250029}"/>
                </a:ext>
              </a:extLst>
            </p:cNvPr>
            <p:cNvSpPr txBox="1"/>
            <p:nvPr/>
          </p:nvSpPr>
          <p:spPr>
            <a:xfrm>
              <a:off x="2967793" y="3948590"/>
              <a:ext cx="785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출판사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083E2D7-6945-4042-9417-683AF7D7C5D3}"/>
                </a:ext>
              </a:extLst>
            </p:cNvPr>
            <p:cNvSpPr txBox="1"/>
            <p:nvPr/>
          </p:nvSpPr>
          <p:spPr>
            <a:xfrm>
              <a:off x="6394330" y="3948590"/>
              <a:ext cx="606106" cy="307777"/>
            </a:xfrm>
            <a:prstGeom prst="rect">
              <a:avLst/>
            </a:prstGeom>
            <a:solidFill>
              <a:srgbClr val="EFEFEF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검색</a:t>
              </a:r>
              <a:endParaRPr lang="en-US" altLang="ko-KR" sz="1400" dirty="0"/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305F6C30-CA19-427F-89A6-AF9B10CCDBAA}"/>
                </a:ext>
              </a:extLst>
            </p:cNvPr>
            <p:cNvGrpSpPr/>
            <p:nvPr/>
          </p:nvGrpSpPr>
          <p:grpSpPr>
            <a:xfrm>
              <a:off x="4428207" y="3956888"/>
              <a:ext cx="1829025" cy="277557"/>
              <a:chOff x="3675846" y="4161563"/>
              <a:chExt cx="1829025" cy="277557"/>
            </a:xfrm>
          </p:grpSpPr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D2CFCDBD-5F13-4BAA-A588-3FB8CDDCF049}"/>
                  </a:ext>
                </a:extLst>
              </p:cNvPr>
              <p:cNvSpPr/>
              <p:nvPr/>
            </p:nvSpPr>
            <p:spPr>
              <a:xfrm>
                <a:off x="3675846" y="4179467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>
                    <a:solidFill>
                      <a:schemeClr val="tx1"/>
                    </a:solidFill>
                  </a:rPr>
                  <a:t>알라딘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2" name="그룹 131">
                <a:extLst>
                  <a:ext uri="{FF2B5EF4-FFF2-40B4-BE49-F238E27FC236}">
                    <a16:creationId xmlns:a16="http://schemas.microsoft.com/office/drawing/2014/main" id="{ABE5EBF9-7645-4796-AFDE-C3A7FCB1B93E}"/>
                  </a:ext>
                </a:extLst>
              </p:cNvPr>
              <p:cNvGrpSpPr/>
              <p:nvPr/>
            </p:nvGrpSpPr>
            <p:grpSpPr>
              <a:xfrm>
                <a:off x="5265913" y="4161563"/>
                <a:ext cx="238958" cy="277557"/>
                <a:chOff x="5568960" y="4580365"/>
                <a:chExt cx="238958" cy="277557"/>
              </a:xfrm>
            </p:grpSpPr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id="{9C84AF91-A2C1-48E7-994C-FBAFCB503723}"/>
                    </a:ext>
                  </a:extLst>
                </p:cNvPr>
                <p:cNvSpPr/>
                <p:nvPr/>
              </p:nvSpPr>
              <p:spPr>
                <a:xfrm>
                  <a:off x="5568960" y="4580365"/>
                  <a:ext cx="238958" cy="27755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순서도: 병합 133">
                  <a:extLst>
                    <a:ext uri="{FF2B5EF4-FFF2-40B4-BE49-F238E27FC236}">
                      <a16:creationId xmlns:a16="http://schemas.microsoft.com/office/drawing/2014/main" id="{310AA2AE-81E7-4EBA-8A4C-B32DE39A1FD9}"/>
                    </a:ext>
                  </a:extLst>
                </p:cNvPr>
                <p:cNvSpPr/>
                <p:nvPr/>
              </p:nvSpPr>
              <p:spPr>
                <a:xfrm>
                  <a:off x="5627662" y="4683812"/>
                  <a:ext cx="121553" cy="91436"/>
                </a:xfrm>
                <a:prstGeom prst="flowChartMerg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320BDC2-31BB-423B-9E98-F8994BAFE1C3}"/>
                </a:ext>
              </a:extLst>
            </p:cNvPr>
            <p:cNvSpPr txBox="1"/>
            <p:nvPr/>
          </p:nvSpPr>
          <p:spPr>
            <a:xfrm>
              <a:off x="2746075" y="5247944"/>
              <a:ext cx="1359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 대여가능여부 </a:t>
              </a: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24BB626B-A919-4C84-B316-D39DC04F9DAE}"/>
                </a:ext>
              </a:extLst>
            </p:cNvPr>
            <p:cNvSpPr/>
            <p:nvPr/>
          </p:nvSpPr>
          <p:spPr>
            <a:xfrm>
              <a:off x="4420998" y="5326330"/>
              <a:ext cx="142006" cy="142006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F14EDDB-EEB2-4136-8E92-88D4064915B6}"/>
                </a:ext>
              </a:extLst>
            </p:cNvPr>
            <p:cNvSpPr txBox="1"/>
            <p:nvPr/>
          </p:nvSpPr>
          <p:spPr>
            <a:xfrm>
              <a:off x="4607589" y="525883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대여가능</a:t>
              </a:r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378B4C7-38C6-40A3-A65C-66D7E738BCE9}"/>
                </a:ext>
              </a:extLst>
            </p:cNvPr>
            <p:cNvSpPr/>
            <p:nvPr/>
          </p:nvSpPr>
          <p:spPr>
            <a:xfrm>
              <a:off x="5509299" y="5326330"/>
              <a:ext cx="142006" cy="142006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E28D573-29F3-4DE1-838F-B72EF74D23F5}"/>
                </a:ext>
              </a:extLst>
            </p:cNvPr>
            <p:cNvSpPr txBox="1"/>
            <p:nvPr/>
          </p:nvSpPr>
          <p:spPr>
            <a:xfrm>
              <a:off x="5695890" y="5258834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대여 불가능</a:t>
              </a:r>
              <a:endParaRPr lang="en-US" altLang="ko-KR" sz="1200" dirty="0"/>
            </a:p>
          </p:txBody>
        </p:sp>
      </p:grpSp>
      <p:sp>
        <p:nvSpPr>
          <p:cNvPr id="143" name="순서도: 처리 142">
            <a:extLst>
              <a:ext uri="{FF2B5EF4-FFF2-40B4-BE49-F238E27FC236}">
                <a16:creationId xmlns:a16="http://schemas.microsoft.com/office/drawing/2014/main" id="{6A02B5F8-4D7E-41A1-869E-DF1574D65E97}"/>
              </a:ext>
            </a:extLst>
          </p:cNvPr>
          <p:cNvSpPr/>
          <p:nvPr/>
        </p:nvSpPr>
        <p:spPr>
          <a:xfrm>
            <a:off x="5580302" y="1309266"/>
            <a:ext cx="930876" cy="23742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프로필</a:t>
            </a:r>
          </a:p>
        </p:txBody>
      </p:sp>
    </p:spTree>
    <p:extLst>
      <p:ext uri="{BB962C8B-B14F-4D97-AF65-F5344CB8AC3E}">
        <p14:creationId xmlns:p14="http://schemas.microsoft.com/office/powerpoint/2010/main" val="120209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12906" y="127553"/>
            <a:ext cx="280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도서관 관리 프로그램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068" y="150002"/>
            <a:ext cx="1144857" cy="202228"/>
          </a:xfrm>
          <a:prstGeom prst="rect">
            <a:avLst/>
          </a:prstGeom>
          <a:gradFill>
            <a:gsLst>
              <a:gs pos="0">
                <a:schemeClr val="bg2">
                  <a:lumMod val="72000"/>
                </a:schemeClr>
              </a:gs>
              <a:gs pos="34000">
                <a:schemeClr val="accent1">
                  <a:lumMod val="45000"/>
                  <a:lumOff val="55000"/>
                </a:schemeClr>
              </a:gs>
              <a:gs pos="5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2700"/>
          </a:effectLst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id="{D4BEC6A5-411C-4C1A-A8EF-85B788709E41}"/>
              </a:ext>
            </a:extLst>
          </p:cNvPr>
          <p:cNvGrpSpPr/>
          <p:nvPr/>
        </p:nvGrpSpPr>
        <p:grpSpPr>
          <a:xfrm>
            <a:off x="112078" y="372831"/>
            <a:ext cx="9486918" cy="891049"/>
            <a:chOff x="1286543" y="373401"/>
            <a:chExt cx="9486918" cy="891049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203CE22-E974-4926-B3D5-AAA1CD4A421E}"/>
                </a:ext>
              </a:extLst>
            </p:cNvPr>
            <p:cNvSpPr/>
            <p:nvPr/>
          </p:nvSpPr>
          <p:spPr>
            <a:xfrm>
              <a:off x="1286543" y="373401"/>
              <a:ext cx="9486918" cy="891049"/>
            </a:xfrm>
            <a:prstGeom prst="rect">
              <a:avLst/>
            </a:prstGeom>
            <a:solidFill>
              <a:srgbClr val="014E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0FD985D-774E-4E36-8167-ACCEF427FEFC}"/>
                </a:ext>
              </a:extLst>
            </p:cNvPr>
            <p:cNvSpPr txBox="1"/>
            <p:nvPr/>
          </p:nvSpPr>
          <p:spPr>
            <a:xfrm>
              <a:off x="2249265" y="478075"/>
              <a:ext cx="20830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LIBRARY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93" name="그래픽 92" descr="서적">
              <a:extLst>
                <a:ext uri="{FF2B5EF4-FFF2-40B4-BE49-F238E27FC236}">
                  <a16:creationId xmlns:a16="http://schemas.microsoft.com/office/drawing/2014/main" id="{F2B8C82B-9A64-4AE7-B8EA-0E218D0BB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4669" y="413902"/>
              <a:ext cx="774678" cy="774678"/>
            </a:xfrm>
            <a:prstGeom prst="rect">
              <a:avLst/>
            </a:prstGeom>
          </p:spPr>
        </p:pic>
      </p:grpSp>
      <p:sp>
        <p:nvSpPr>
          <p:cNvPr id="15" name="순서도: 처리 14"/>
          <p:cNvSpPr/>
          <p:nvPr/>
        </p:nvSpPr>
        <p:spPr>
          <a:xfrm>
            <a:off x="106504" y="129747"/>
            <a:ext cx="9498227" cy="231264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C7E1E0F-D976-434D-8EA8-B1F1A43131BC}"/>
              </a:ext>
            </a:extLst>
          </p:cNvPr>
          <p:cNvGrpSpPr/>
          <p:nvPr/>
        </p:nvGrpSpPr>
        <p:grpSpPr>
          <a:xfrm>
            <a:off x="2622726" y="1747053"/>
            <a:ext cx="6268371" cy="320007"/>
            <a:chOff x="2414533" y="1824809"/>
            <a:chExt cx="6268371" cy="32000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7DDB842-B287-4ECB-B874-FD4553CE8307}"/>
                </a:ext>
              </a:extLst>
            </p:cNvPr>
            <p:cNvGrpSpPr/>
            <p:nvPr/>
          </p:nvGrpSpPr>
          <p:grpSpPr>
            <a:xfrm>
              <a:off x="4582029" y="1824809"/>
              <a:ext cx="924324" cy="276999"/>
              <a:chOff x="3615414" y="2206381"/>
              <a:chExt cx="924324" cy="276999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9812F83-0CDF-4865-AB6F-099EFD448A09}"/>
                  </a:ext>
                </a:extLst>
              </p:cNvPr>
              <p:cNvSpPr txBox="1"/>
              <p:nvPr/>
            </p:nvSpPr>
            <p:spPr>
              <a:xfrm>
                <a:off x="3615414" y="2206381"/>
                <a:ext cx="924324" cy="27699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전체</a:t>
                </a:r>
                <a:endParaRPr lang="ko-KR" altLang="en-US" sz="1400" dirty="0"/>
              </a:p>
            </p:txBody>
          </p: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B213C04C-B805-4385-8571-61E7414F4087}"/>
                  </a:ext>
                </a:extLst>
              </p:cNvPr>
              <p:cNvGrpSpPr/>
              <p:nvPr/>
            </p:nvGrpSpPr>
            <p:grpSpPr>
              <a:xfrm>
                <a:off x="4268294" y="2225587"/>
                <a:ext cx="262113" cy="255062"/>
                <a:chOff x="2966280" y="1887361"/>
                <a:chExt cx="262113" cy="255062"/>
              </a:xfrm>
            </p:grpSpPr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7EF38B2B-9143-4BB4-905C-B928A40D9FD8}"/>
                    </a:ext>
                  </a:extLst>
                </p:cNvPr>
                <p:cNvSpPr/>
                <p:nvPr/>
              </p:nvSpPr>
              <p:spPr>
                <a:xfrm>
                  <a:off x="2966280" y="1887361"/>
                  <a:ext cx="262113" cy="255062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순서도: 병합 100">
                  <a:extLst>
                    <a:ext uri="{FF2B5EF4-FFF2-40B4-BE49-F238E27FC236}">
                      <a16:creationId xmlns:a16="http://schemas.microsoft.com/office/drawing/2014/main" id="{FF6F9687-C4A3-4B8E-8432-8E9EA567973B}"/>
                    </a:ext>
                  </a:extLst>
                </p:cNvPr>
                <p:cNvSpPr/>
                <p:nvPr/>
              </p:nvSpPr>
              <p:spPr>
                <a:xfrm>
                  <a:off x="3007706" y="1969914"/>
                  <a:ext cx="183002" cy="108181"/>
                </a:xfrm>
                <a:prstGeom prst="flowChartMerge">
                  <a:avLst/>
                </a:prstGeom>
                <a:solidFill>
                  <a:srgbClr val="FAB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4F61926C-45AE-4AC7-BBD1-F6157A2BDCAE}"/>
                </a:ext>
              </a:extLst>
            </p:cNvPr>
            <p:cNvSpPr/>
            <p:nvPr/>
          </p:nvSpPr>
          <p:spPr>
            <a:xfrm>
              <a:off x="5576237" y="1824809"/>
              <a:ext cx="2517190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D2C8B41-C330-4B1D-93A5-BD9BAF607161}"/>
                </a:ext>
              </a:extLst>
            </p:cNvPr>
            <p:cNvSpPr txBox="1"/>
            <p:nvPr/>
          </p:nvSpPr>
          <p:spPr>
            <a:xfrm>
              <a:off x="8163311" y="1831498"/>
              <a:ext cx="519593" cy="276999"/>
            </a:xfrm>
            <a:prstGeom prst="rect">
              <a:avLst/>
            </a:prstGeom>
            <a:solidFill>
              <a:srgbClr val="FAB000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검색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FBD042F0-410B-4E3D-B959-EBAFBC4F7CEF}"/>
                </a:ext>
              </a:extLst>
            </p:cNvPr>
            <p:cNvGrpSpPr/>
            <p:nvPr/>
          </p:nvGrpSpPr>
          <p:grpSpPr>
            <a:xfrm>
              <a:off x="2414533" y="1837039"/>
              <a:ext cx="1093321" cy="307777"/>
              <a:chOff x="2222464" y="1791677"/>
              <a:chExt cx="1093321" cy="307777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F3614968-7998-4C5E-A2E7-61B0A4599D88}"/>
                  </a:ext>
                </a:extLst>
              </p:cNvPr>
              <p:cNvSpPr/>
              <p:nvPr/>
            </p:nvSpPr>
            <p:spPr>
              <a:xfrm>
                <a:off x="2222464" y="1845962"/>
                <a:ext cx="168995" cy="1689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8FBCB41-5F89-40FD-BE12-CE4BD7E90FAC}"/>
                  </a:ext>
                </a:extLst>
              </p:cNvPr>
              <p:cNvSpPr txBox="1"/>
              <p:nvPr/>
            </p:nvSpPr>
            <p:spPr>
              <a:xfrm>
                <a:off x="2391460" y="1791677"/>
                <a:ext cx="9243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도서코드</a:t>
                </a: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068B5693-84AB-4584-BD43-FC143D3A94C4}"/>
                </a:ext>
              </a:extLst>
            </p:cNvPr>
            <p:cNvGrpSpPr/>
            <p:nvPr/>
          </p:nvGrpSpPr>
          <p:grpSpPr>
            <a:xfrm>
              <a:off x="3582779" y="1826769"/>
              <a:ext cx="924325" cy="307777"/>
              <a:chOff x="2222464" y="1791677"/>
              <a:chExt cx="924325" cy="307777"/>
            </a:xfrm>
          </p:grpSpPr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0B6FAB04-5489-45AE-8362-183FA5D6DC60}"/>
                  </a:ext>
                </a:extLst>
              </p:cNvPr>
              <p:cNvSpPr/>
              <p:nvPr/>
            </p:nvSpPr>
            <p:spPr>
              <a:xfrm>
                <a:off x="2222464" y="1845962"/>
                <a:ext cx="168995" cy="1689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157B3C9-F946-4E07-9243-664B7EDB76EA}"/>
                  </a:ext>
                </a:extLst>
              </p:cNvPr>
              <p:cNvSpPr txBox="1"/>
              <p:nvPr/>
            </p:nvSpPr>
            <p:spPr>
              <a:xfrm>
                <a:off x="2391460" y="1791677"/>
                <a:ext cx="7553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도서명</a:t>
                </a:r>
              </a:p>
            </p:txBody>
          </p:sp>
        </p:grpSp>
      </p:grpSp>
      <p:graphicFrame>
        <p:nvGraphicFramePr>
          <p:cNvPr id="35" name="표 38">
            <a:extLst>
              <a:ext uri="{FF2B5EF4-FFF2-40B4-BE49-F238E27FC236}">
                <a16:creationId xmlns:a16="http://schemas.microsoft.com/office/drawing/2014/main" id="{3F3028BB-9BC8-4582-94EA-1F8BCDA8D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084368"/>
              </p:ext>
            </p:extLst>
          </p:nvPr>
        </p:nvGraphicFramePr>
        <p:xfrm>
          <a:off x="2090057" y="2211569"/>
          <a:ext cx="7427172" cy="4450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931">
                  <a:extLst>
                    <a:ext uri="{9D8B030D-6E8A-4147-A177-3AD203B41FA5}">
                      <a16:colId xmlns:a16="http://schemas.microsoft.com/office/drawing/2014/main" val="1578793490"/>
                    </a:ext>
                  </a:extLst>
                </a:gridCol>
                <a:gridCol w="618931">
                  <a:extLst>
                    <a:ext uri="{9D8B030D-6E8A-4147-A177-3AD203B41FA5}">
                      <a16:colId xmlns:a16="http://schemas.microsoft.com/office/drawing/2014/main" val="3856125385"/>
                    </a:ext>
                  </a:extLst>
                </a:gridCol>
                <a:gridCol w="618931">
                  <a:extLst>
                    <a:ext uri="{9D8B030D-6E8A-4147-A177-3AD203B41FA5}">
                      <a16:colId xmlns:a16="http://schemas.microsoft.com/office/drawing/2014/main" val="483068102"/>
                    </a:ext>
                  </a:extLst>
                </a:gridCol>
                <a:gridCol w="618931">
                  <a:extLst>
                    <a:ext uri="{9D8B030D-6E8A-4147-A177-3AD203B41FA5}">
                      <a16:colId xmlns:a16="http://schemas.microsoft.com/office/drawing/2014/main" val="2980312486"/>
                    </a:ext>
                  </a:extLst>
                </a:gridCol>
                <a:gridCol w="618931">
                  <a:extLst>
                    <a:ext uri="{9D8B030D-6E8A-4147-A177-3AD203B41FA5}">
                      <a16:colId xmlns:a16="http://schemas.microsoft.com/office/drawing/2014/main" val="3688191712"/>
                    </a:ext>
                  </a:extLst>
                </a:gridCol>
                <a:gridCol w="618931">
                  <a:extLst>
                    <a:ext uri="{9D8B030D-6E8A-4147-A177-3AD203B41FA5}">
                      <a16:colId xmlns:a16="http://schemas.microsoft.com/office/drawing/2014/main" val="2154365006"/>
                    </a:ext>
                  </a:extLst>
                </a:gridCol>
                <a:gridCol w="618931">
                  <a:extLst>
                    <a:ext uri="{9D8B030D-6E8A-4147-A177-3AD203B41FA5}">
                      <a16:colId xmlns:a16="http://schemas.microsoft.com/office/drawing/2014/main" val="3178285764"/>
                    </a:ext>
                  </a:extLst>
                </a:gridCol>
                <a:gridCol w="618931">
                  <a:extLst>
                    <a:ext uri="{9D8B030D-6E8A-4147-A177-3AD203B41FA5}">
                      <a16:colId xmlns:a16="http://schemas.microsoft.com/office/drawing/2014/main" val="4096990019"/>
                    </a:ext>
                  </a:extLst>
                </a:gridCol>
                <a:gridCol w="618931">
                  <a:extLst>
                    <a:ext uri="{9D8B030D-6E8A-4147-A177-3AD203B41FA5}">
                      <a16:colId xmlns:a16="http://schemas.microsoft.com/office/drawing/2014/main" val="3539639142"/>
                    </a:ext>
                  </a:extLst>
                </a:gridCol>
                <a:gridCol w="618931">
                  <a:extLst>
                    <a:ext uri="{9D8B030D-6E8A-4147-A177-3AD203B41FA5}">
                      <a16:colId xmlns:a16="http://schemas.microsoft.com/office/drawing/2014/main" val="536349158"/>
                    </a:ext>
                  </a:extLst>
                </a:gridCol>
                <a:gridCol w="618931">
                  <a:extLst>
                    <a:ext uri="{9D8B030D-6E8A-4147-A177-3AD203B41FA5}">
                      <a16:colId xmlns:a16="http://schemas.microsoft.com/office/drawing/2014/main" val="3129575508"/>
                    </a:ext>
                  </a:extLst>
                </a:gridCol>
                <a:gridCol w="618931">
                  <a:extLst>
                    <a:ext uri="{9D8B030D-6E8A-4147-A177-3AD203B41FA5}">
                      <a16:colId xmlns:a16="http://schemas.microsoft.com/office/drawing/2014/main" val="3120093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도서코드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도서명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저자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역자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출판사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발행년도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도서가격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대여가능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여부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총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대여횟수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도서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이미지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분류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등록일자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페기여부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38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61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2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49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9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693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27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78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17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543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92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70396133"/>
                  </a:ext>
                </a:extLst>
              </a:tr>
            </a:tbl>
          </a:graphicData>
        </a:graphic>
      </p:graphicFrame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5E356869-4176-4DAB-8CCD-7F10907E2748}"/>
              </a:ext>
            </a:extLst>
          </p:cNvPr>
          <p:cNvGrpSpPr/>
          <p:nvPr/>
        </p:nvGrpSpPr>
        <p:grpSpPr>
          <a:xfrm>
            <a:off x="8716284" y="3283465"/>
            <a:ext cx="560173" cy="494267"/>
            <a:chOff x="4917989" y="3311611"/>
            <a:chExt cx="560173" cy="494267"/>
          </a:xfrm>
          <a:solidFill>
            <a:schemeClr val="bg2"/>
          </a:solidFill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4883105-00A7-456A-8C10-FD6773B9F2ED}"/>
                </a:ext>
              </a:extLst>
            </p:cNvPr>
            <p:cNvSpPr/>
            <p:nvPr/>
          </p:nvSpPr>
          <p:spPr>
            <a:xfrm>
              <a:off x="4917989" y="3311611"/>
              <a:ext cx="560173" cy="271848"/>
            </a:xfrm>
            <a:prstGeom prst="rect">
              <a:avLst/>
            </a:prstGeom>
            <a:grpFill/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25000"/>
                    </a:schemeClr>
                  </a:solidFill>
                </a:rPr>
                <a:t>수정</a:t>
              </a:r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50F3C0-D635-4115-A37C-230F739AC54B}"/>
                </a:ext>
              </a:extLst>
            </p:cNvPr>
            <p:cNvSpPr/>
            <p:nvPr/>
          </p:nvSpPr>
          <p:spPr>
            <a:xfrm>
              <a:off x="4917989" y="3566984"/>
              <a:ext cx="560173" cy="238894"/>
            </a:xfrm>
            <a:prstGeom prst="rect">
              <a:avLst/>
            </a:prstGeom>
            <a:grpFill/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25000"/>
                    </a:schemeClr>
                  </a:solidFill>
                </a:rPr>
                <a:t>삭제</a:t>
              </a:r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DFBB0FD-F269-4DAD-ACD0-18D33E9D25C9}"/>
              </a:ext>
            </a:extLst>
          </p:cNvPr>
          <p:cNvCxnSpPr>
            <a:cxnSpLocks/>
            <a:stCxn id="114" idx="3"/>
          </p:cNvCxnSpPr>
          <p:nvPr/>
        </p:nvCxnSpPr>
        <p:spPr>
          <a:xfrm flipV="1">
            <a:off x="9276457" y="2318164"/>
            <a:ext cx="374338" cy="110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8393A979-5B23-4055-973B-A42AD6C67CC1}"/>
              </a:ext>
            </a:extLst>
          </p:cNvPr>
          <p:cNvGrpSpPr/>
          <p:nvPr/>
        </p:nvGrpSpPr>
        <p:grpSpPr>
          <a:xfrm>
            <a:off x="9871272" y="3551678"/>
            <a:ext cx="2051125" cy="1106338"/>
            <a:chOff x="2298406" y="3945514"/>
            <a:chExt cx="2051125" cy="1106338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A00C51E1-E9BA-4B6B-BA59-BA57A89538DB}"/>
                </a:ext>
              </a:extLst>
            </p:cNvPr>
            <p:cNvGrpSpPr/>
            <p:nvPr/>
          </p:nvGrpSpPr>
          <p:grpSpPr>
            <a:xfrm>
              <a:off x="2298406" y="3945514"/>
              <a:ext cx="2051125" cy="1106338"/>
              <a:chOff x="4837911" y="2045359"/>
              <a:chExt cx="2051125" cy="1106338"/>
            </a:xfrm>
          </p:grpSpPr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832E8E43-24D1-42A0-8DEE-F93BBF580456}"/>
                  </a:ext>
                </a:extLst>
              </p:cNvPr>
              <p:cNvGrpSpPr/>
              <p:nvPr/>
            </p:nvGrpSpPr>
            <p:grpSpPr>
              <a:xfrm>
                <a:off x="4837911" y="2045359"/>
                <a:ext cx="2051125" cy="1106338"/>
                <a:chOff x="4837911" y="2025988"/>
                <a:chExt cx="2051125" cy="1106338"/>
              </a:xfrm>
            </p:grpSpPr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0DCCBACC-CA6E-4A36-8737-4F578D69AADF}"/>
                    </a:ext>
                  </a:extLst>
                </p:cNvPr>
                <p:cNvSpPr/>
                <p:nvPr/>
              </p:nvSpPr>
              <p:spPr>
                <a:xfrm>
                  <a:off x="4837911" y="2037079"/>
                  <a:ext cx="2051125" cy="1095247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      삭제하시겠습니까</a:t>
                  </a:r>
                  <a:r>
                    <a:rPr lang="en-US" altLang="ko-KR" sz="1100" dirty="0">
                      <a:solidFill>
                        <a:schemeClr val="tx1"/>
                      </a:solidFill>
                    </a:rPr>
                    <a:t>?</a:t>
                  </a:r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1C01BD30-1596-42B5-BAB6-71F1488D3AF5}"/>
                    </a:ext>
                  </a:extLst>
                </p:cNvPr>
                <p:cNvSpPr/>
                <p:nvPr/>
              </p:nvSpPr>
              <p:spPr>
                <a:xfrm>
                  <a:off x="4839569" y="2025988"/>
                  <a:ext cx="2049467" cy="245473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29" name="그림 128">
                  <a:extLst>
                    <a:ext uri="{FF2B5EF4-FFF2-40B4-BE49-F238E27FC236}">
                      <a16:creationId xmlns:a16="http://schemas.microsoft.com/office/drawing/2014/main" id="{EA77F15C-3E9F-415F-868C-EB005102C6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89372" y="2062719"/>
                  <a:ext cx="276264" cy="181000"/>
                </a:xfrm>
                <a:prstGeom prst="rect">
                  <a:avLst/>
                </a:prstGeom>
              </p:spPr>
            </p:pic>
          </p:grp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21F0B1FB-0D8A-49B5-BE73-01DBA1E8DA3E}"/>
                  </a:ext>
                </a:extLst>
              </p:cNvPr>
              <p:cNvSpPr/>
              <p:nvPr/>
            </p:nvSpPr>
            <p:spPr>
              <a:xfrm>
                <a:off x="5433055" y="2808114"/>
                <a:ext cx="538640" cy="23399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취소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21F0B1FB-0D8A-49B5-BE73-01DBA1E8DA3E}"/>
                  </a:ext>
                </a:extLst>
              </p:cNvPr>
              <p:cNvSpPr/>
              <p:nvPr/>
            </p:nvSpPr>
            <p:spPr>
              <a:xfrm>
                <a:off x="6050732" y="2808114"/>
                <a:ext cx="538640" cy="23399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확인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01B0FCB9-4255-4240-8D17-C2A574CDC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2393093" y="4336783"/>
              <a:ext cx="384277" cy="541190"/>
            </a:xfrm>
            <a:prstGeom prst="rect">
              <a:avLst/>
            </a:prstGeom>
          </p:spPr>
        </p:pic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B2E441F-FDD7-4993-9F44-B0C344BC451F}"/>
              </a:ext>
            </a:extLst>
          </p:cNvPr>
          <p:cNvCxnSpPr>
            <a:stCxn id="115" idx="3"/>
            <a:endCxn id="127" idx="1"/>
          </p:cNvCxnSpPr>
          <p:nvPr/>
        </p:nvCxnSpPr>
        <p:spPr>
          <a:xfrm>
            <a:off x="9276457" y="3658285"/>
            <a:ext cx="594815" cy="452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650795" y="1203046"/>
            <a:ext cx="2387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새 창에서 수정</a:t>
            </a:r>
            <a:r>
              <a:rPr lang="en-US" altLang="ko-KR" sz="1400" dirty="0"/>
              <a:t>(</a:t>
            </a:r>
            <a:r>
              <a:rPr lang="ko-KR" altLang="en-US" sz="1400" dirty="0"/>
              <a:t>다이얼로그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73524CEA-A2D8-4410-A10A-4F2E3AF24A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3683" y="1572913"/>
            <a:ext cx="2382877" cy="16268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AA2146E2-3166-4FDB-9335-291DFF843374}"/>
              </a:ext>
            </a:extLst>
          </p:cNvPr>
          <p:cNvGrpSpPr/>
          <p:nvPr/>
        </p:nvGrpSpPr>
        <p:grpSpPr>
          <a:xfrm>
            <a:off x="106504" y="1572913"/>
            <a:ext cx="1904601" cy="5155340"/>
            <a:chOff x="106504" y="1572913"/>
            <a:chExt cx="1904601" cy="515534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00E4A3CB-5220-4E81-9F40-9D61ECC43F29}"/>
                </a:ext>
              </a:extLst>
            </p:cNvPr>
            <p:cNvSpPr/>
            <p:nvPr/>
          </p:nvSpPr>
          <p:spPr>
            <a:xfrm>
              <a:off x="106505" y="1572913"/>
              <a:ext cx="1904600" cy="515534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F1D007A-69E5-4458-B69D-812CB07CDE26}"/>
                </a:ext>
              </a:extLst>
            </p:cNvPr>
            <p:cNvSpPr txBox="1"/>
            <p:nvPr/>
          </p:nvSpPr>
          <p:spPr>
            <a:xfrm>
              <a:off x="106504" y="2183306"/>
              <a:ext cx="19029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도서등록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DECFF45-1AB9-4421-A51C-81A769ECFA1F}"/>
                </a:ext>
              </a:extLst>
            </p:cNvPr>
            <p:cNvSpPr txBox="1"/>
            <p:nvPr/>
          </p:nvSpPr>
          <p:spPr>
            <a:xfrm>
              <a:off x="112079" y="2674965"/>
              <a:ext cx="1897368" cy="307777"/>
            </a:xfrm>
            <a:prstGeom prst="rect">
              <a:avLst/>
            </a:prstGeom>
            <a:solidFill>
              <a:srgbClr val="3493D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보유도서 관리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BC82487-2A68-477F-8007-2164C07BEE42}"/>
                </a:ext>
              </a:extLst>
            </p:cNvPr>
            <p:cNvSpPr txBox="1"/>
            <p:nvPr/>
          </p:nvSpPr>
          <p:spPr>
            <a:xfrm>
              <a:off x="112077" y="3166624"/>
              <a:ext cx="1897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2">
                      <a:lumMod val="25000"/>
                    </a:schemeClr>
                  </a:solidFill>
                </a:rPr>
                <a:t>신청도서 조회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72F2327-F6D3-4F54-8109-414FDA02FF95}"/>
                </a:ext>
              </a:extLst>
            </p:cNvPr>
            <p:cNvSpPr txBox="1"/>
            <p:nvPr/>
          </p:nvSpPr>
          <p:spPr>
            <a:xfrm>
              <a:off x="112077" y="3658283"/>
              <a:ext cx="1897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2">
                      <a:lumMod val="25000"/>
                    </a:schemeClr>
                  </a:solidFill>
                </a:rPr>
                <a:t>추천도서 등록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3864F18-2577-4268-AE5C-F9883307CB84}"/>
                </a:ext>
              </a:extLst>
            </p:cNvPr>
            <p:cNvSpPr txBox="1"/>
            <p:nvPr/>
          </p:nvSpPr>
          <p:spPr>
            <a:xfrm>
              <a:off x="112077" y="4149942"/>
              <a:ext cx="1897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>
                  <a:solidFill>
                    <a:schemeClr val="bg2">
                      <a:lumMod val="25000"/>
                    </a:schemeClr>
                  </a:solidFill>
                </a:rPr>
                <a:t>출판사 관리</a:t>
              </a:r>
              <a:endParaRPr lang="ko-KR" altLang="en-US" sz="1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62F6DAB-F8AE-4DB9-99A0-01A1F64C90AA}"/>
                </a:ext>
              </a:extLst>
            </p:cNvPr>
            <p:cNvSpPr txBox="1"/>
            <p:nvPr/>
          </p:nvSpPr>
          <p:spPr>
            <a:xfrm>
              <a:off x="112077" y="4641602"/>
              <a:ext cx="1897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2">
                      <a:lumMod val="25000"/>
                    </a:schemeClr>
                  </a:solidFill>
                </a:rPr>
                <a:t>도서분류 관리</a:t>
              </a: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F50D5C9-F5B5-49BC-9A3F-49AC0D19E568}"/>
              </a:ext>
            </a:extLst>
          </p:cNvPr>
          <p:cNvGrpSpPr/>
          <p:nvPr/>
        </p:nvGrpSpPr>
        <p:grpSpPr>
          <a:xfrm>
            <a:off x="106504" y="1269224"/>
            <a:ext cx="9498227" cy="305068"/>
            <a:chOff x="106504" y="360137"/>
            <a:chExt cx="9498227" cy="305068"/>
          </a:xfrm>
        </p:grpSpPr>
        <p:grpSp>
          <p:nvGrpSpPr>
            <p:cNvPr id="58" name="그룹 57"/>
            <p:cNvGrpSpPr/>
            <p:nvPr/>
          </p:nvGrpSpPr>
          <p:grpSpPr>
            <a:xfrm>
              <a:off x="131219" y="360137"/>
              <a:ext cx="9467777" cy="303689"/>
              <a:chOff x="980304" y="304532"/>
              <a:chExt cx="9467777" cy="303689"/>
            </a:xfrm>
          </p:grpSpPr>
          <p:sp>
            <p:nvSpPr>
              <p:cNvPr id="23" name="순서도: 처리 22"/>
              <p:cNvSpPr/>
              <p:nvPr/>
            </p:nvSpPr>
            <p:spPr>
              <a:xfrm>
                <a:off x="980304" y="338658"/>
                <a:ext cx="930876" cy="237421"/>
              </a:xfrm>
              <a:prstGeom prst="flowChart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HOME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순서도: 처리 26"/>
              <p:cNvSpPr/>
              <p:nvPr/>
            </p:nvSpPr>
            <p:spPr>
              <a:xfrm>
                <a:off x="1927655" y="304532"/>
                <a:ext cx="930876" cy="303689"/>
              </a:xfrm>
              <a:prstGeom prst="flowChartProcess">
                <a:avLst/>
              </a:prstGeom>
              <a:solidFill>
                <a:srgbClr val="0CA0AE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도서관리</a:t>
                </a:r>
              </a:p>
            </p:txBody>
          </p:sp>
          <p:sp>
            <p:nvSpPr>
              <p:cNvPr id="28" name="순서도: 처리 27"/>
              <p:cNvSpPr/>
              <p:nvPr/>
            </p:nvSpPr>
            <p:spPr>
              <a:xfrm>
                <a:off x="2858531" y="338356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회원관리</a:t>
                </a:r>
              </a:p>
            </p:txBody>
          </p:sp>
          <p:sp>
            <p:nvSpPr>
              <p:cNvPr id="29" name="순서도: 처리 28"/>
              <p:cNvSpPr/>
              <p:nvPr/>
            </p:nvSpPr>
            <p:spPr>
              <a:xfrm>
                <a:off x="3805882" y="336452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대여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반납</a:t>
                </a:r>
              </a:p>
            </p:txBody>
          </p:sp>
          <p:sp>
            <p:nvSpPr>
              <p:cNvPr id="16" name="순서도: 처리 15"/>
              <p:cNvSpPr/>
              <p:nvPr/>
            </p:nvSpPr>
            <p:spPr>
              <a:xfrm>
                <a:off x="4736758" y="336452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직원관리</a:t>
                </a:r>
              </a:p>
            </p:txBody>
          </p:sp>
          <p:sp>
            <p:nvSpPr>
              <p:cNvPr id="77" name="순서도: 처리 76"/>
              <p:cNvSpPr/>
              <p:nvPr/>
            </p:nvSpPr>
            <p:spPr>
              <a:xfrm>
                <a:off x="5659397" y="338355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통계조회</a:t>
                </a:r>
              </a:p>
            </p:txBody>
          </p:sp>
          <p:sp>
            <p:nvSpPr>
              <p:cNvPr id="79" name="순서도: 처리 78"/>
              <p:cNvSpPr/>
              <p:nvPr/>
            </p:nvSpPr>
            <p:spPr>
              <a:xfrm>
                <a:off x="9414365" y="311008"/>
                <a:ext cx="1033716" cy="297213"/>
              </a:xfrm>
              <a:prstGeom prst="flowChartProcess">
                <a:avLst/>
              </a:prstGeom>
              <a:solidFill>
                <a:srgbClr val="FAB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로그아웃</a:t>
                </a:r>
              </a:p>
            </p:txBody>
          </p:sp>
        </p:grpSp>
        <p:sp>
          <p:nvSpPr>
            <p:cNvPr id="22" name="순서도: 처리 21"/>
            <p:cNvSpPr/>
            <p:nvPr/>
          </p:nvSpPr>
          <p:spPr>
            <a:xfrm>
              <a:off x="106504" y="361012"/>
              <a:ext cx="9498227" cy="304193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순서도: 처리 13"/>
          <p:cNvSpPr/>
          <p:nvPr/>
        </p:nvSpPr>
        <p:spPr>
          <a:xfrm>
            <a:off x="106504" y="129746"/>
            <a:ext cx="9498227" cy="6598508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순서도: 처리 69">
            <a:extLst>
              <a:ext uri="{FF2B5EF4-FFF2-40B4-BE49-F238E27FC236}">
                <a16:creationId xmlns:a16="http://schemas.microsoft.com/office/drawing/2014/main" id="{DEAB8F58-B111-48D4-857B-533B624E4449}"/>
              </a:ext>
            </a:extLst>
          </p:cNvPr>
          <p:cNvSpPr/>
          <p:nvPr/>
        </p:nvSpPr>
        <p:spPr>
          <a:xfrm>
            <a:off x="5574158" y="1309704"/>
            <a:ext cx="930876" cy="23742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프로필</a:t>
            </a:r>
          </a:p>
        </p:txBody>
      </p:sp>
    </p:spTree>
    <p:extLst>
      <p:ext uri="{BB962C8B-B14F-4D97-AF65-F5344CB8AC3E}">
        <p14:creationId xmlns:p14="http://schemas.microsoft.com/office/powerpoint/2010/main" val="75921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316555" y="127553"/>
            <a:ext cx="280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도서관 관리 프로그램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717" y="150002"/>
            <a:ext cx="1144857" cy="202228"/>
          </a:xfrm>
          <a:prstGeom prst="rect">
            <a:avLst/>
          </a:prstGeom>
          <a:gradFill>
            <a:gsLst>
              <a:gs pos="0">
                <a:schemeClr val="bg2">
                  <a:lumMod val="72000"/>
                </a:schemeClr>
              </a:gs>
              <a:gs pos="34000">
                <a:schemeClr val="accent1">
                  <a:lumMod val="45000"/>
                  <a:lumOff val="55000"/>
                </a:schemeClr>
              </a:gs>
              <a:gs pos="5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2700"/>
          </a:effectLst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id="{D4BEC6A5-411C-4C1A-A8EF-85B788709E41}"/>
              </a:ext>
            </a:extLst>
          </p:cNvPr>
          <p:cNvGrpSpPr/>
          <p:nvPr/>
        </p:nvGrpSpPr>
        <p:grpSpPr>
          <a:xfrm>
            <a:off x="1315727" y="372831"/>
            <a:ext cx="9486918" cy="891049"/>
            <a:chOff x="1286543" y="373401"/>
            <a:chExt cx="9486918" cy="891049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203CE22-E974-4926-B3D5-AAA1CD4A421E}"/>
                </a:ext>
              </a:extLst>
            </p:cNvPr>
            <p:cNvSpPr/>
            <p:nvPr/>
          </p:nvSpPr>
          <p:spPr>
            <a:xfrm>
              <a:off x="1286543" y="373401"/>
              <a:ext cx="9486918" cy="891049"/>
            </a:xfrm>
            <a:prstGeom prst="rect">
              <a:avLst/>
            </a:prstGeom>
            <a:solidFill>
              <a:srgbClr val="014E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0FD985D-774E-4E36-8167-ACCEF427FEFC}"/>
                </a:ext>
              </a:extLst>
            </p:cNvPr>
            <p:cNvSpPr txBox="1"/>
            <p:nvPr/>
          </p:nvSpPr>
          <p:spPr>
            <a:xfrm>
              <a:off x="2249265" y="478075"/>
              <a:ext cx="20830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LIBRARY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93" name="그래픽 92" descr="서적">
              <a:extLst>
                <a:ext uri="{FF2B5EF4-FFF2-40B4-BE49-F238E27FC236}">
                  <a16:creationId xmlns:a16="http://schemas.microsoft.com/office/drawing/2014/main" id="{F2B8C82B-9A64-4AE7-B8EA-0E218D0BB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4669" y="413902"/>
              <a:ext cx="774678" cy="774678"/>
            </a:xfrm>
            <a:prstGeom prst="rect">
              <a:avLst/>
            </a:prstGeom>
          </p:spPr>
        </p:pic>
      </p:grpSp>
      <p:sp>
        <p:nvSpPr>
          <p:cNvPr id="15" name="순서도: 처리 14"/>
          <p:cNvSpPr/>
          <p:nvPr/>
        </p:nvSpPr>
        <p:spPr>
          <a:xfrm>
            <a:off x="1310153" y="129747"/>
            <a:ext cx="9498227" cy="231264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5" name="표 38">
            <a:extLst>
              <a:ext uri="{FF2B5EF4-FFF2-40B4-BE49-F238E27FC236}">
                <a16:creationId xmlns:a16="http://schemas.microsoft.com/office/drawing/2014/main" id="{3F3028BB-9BC8-4582-94EA-1F8BCDA8D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372121"/>
              </p:ext>
            </p:extLst>
          </p:nvPr>
        </p:nvGraphicFramePr>
        <p:xfrm>
          <a:off x="3293704" y="2211569"/>
          <a:ext cx="7427168" cy="3708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28396">
                  <a:extLst>
                    <a:ext uri="{9D8B030D-6E8A-4147-A177-3AD203B41FA5}">
                      <a16:colId xmlns:a16="http://schemas.microsoft.com/office/drawing/2014/main" val="1578793490"/>
                    </a:ext>
                  </a:extLst>
                </a:gridCol>
                <a:gridCol w="928396">
                  <a:extLst>
                    <a:ext uri="{9D8B030D-6E8A-4147-A177-3AD203B41FA5}">
                      <a16:colId xmlns:a16="http://schemas.microsoft.com/office/drawing/2014/main" val="3856125385"/>
                    </a:ext>
                  </a:extLst>
                </a:gridCol>
                <a:gridCol w="928396">
                  <a:extLst>
                    <a:ext uri="{9D8B030D-6E8A-4147-A177-3AD203B41FA5}">
                      <a16:colId xmlns:a16="http://schemas.microsoft.com/office/drawing/2014/main" val="483068102"/>
                    </a:ext>
                  </a:extLst>
                </a:gridCol>
                <a:gridCol w="928396">
                  <a:extLst>
                    <a:ext uri="{9D8B030D-6E8A-4147-A177-3AD203B41FA5}">
                      <a16:colId xmlns:a16="http://schemas.microsoft.com/office/drawing/2014/main" val="2980312486"/>
                    </a:ext>
                  </a:extLst>
                </a:gridCol>
                <a:gridCol w="928396">
                  <a:extLst>
                    <a:ext uri="{9D8B030D-6E8A-4147-A177-3AD203B41FA5}">
                      <a16:colId xmlns:a16="http://schemas.microsoft.com/office/drawing/2014/main" val="2154365006"/>
                    </a:ext>
                  </a:extLst>
                </a:gridCol>
                <a:gridCol w="928396">
                  <a:extLst>
                    <a:ext uri="{9D8B030D-6E8A-4147-A177-3AD203B41FA5}">
                      <a16:colId xmlns:a16="http://schemas.microsoft.com/office/drawing/2014/main" val="3178285764"/>
                    </a:ext>
                  </a:extLst>
                </a:gridCol>
                <a:gridCol w="928396">
                  <a:extLst>
                    <a:ext uri="{9D8B030D-6E8A-4147-A177-3AD203B41FA5}">
                      <a16:colId xmlns:a16="http://schemas.microsoft.com/office/drawing/2014/main" val="4096990019"/>
                    </a:ext>
                  </a:extLst>
                </a:gridCol>
                <a:gridCol w="928396">
                  <a:extLst>
                    <a:ext uri="{9D8B030D-6E8A-4147-A177-3AD203B41FA5}">
                      <a16:colId xmlns:a16="http://schemas.microsoft.com/office/drawing/2014/main" val="2678362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No</a:t>
                      </a:r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신청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도서명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저자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역자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출판사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신청회원수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신청일자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입고여부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38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도서명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저자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역자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출판사명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2020-01-11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미입고</a:t>
                      </a:r>
                      <a:r>
                        <a:rPr lang="en-US" altLang="ko-KR" sz="800" dirty="0"/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/>
                        <a:t>입고완료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61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2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49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9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693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27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78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17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8543159"/>
                  </a:ext>
                </a:extLst>
              </a:tr>
            </a:tbl>
          </a:graphicData>
        </a:graphic>
      </p:graphicFrame>
      <p:sp>
        <p:nvSpPr>
          <p:cNvPr id="14" name="순서도: 처리 13"/>
          <p:cNvSpPr/>
          <p:nvPr/>
        </p:nvSpPr>
        <p:spPr>
          <a:xfrm>
            <a:off x="1310153" y="129746"/>
            <a:ext cx="9498227" cy="6598508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D2C8B41-C330-4B1D-93A5-BD9BAF607161}"/>
              </a:ext>
            </a:extLst>
          </p:cNvPr>
          <p:cNvSpPr txBox="1"/>
          <p:nvPr/>
        </p:nvSpPr>
        <p:spPr>
          <a:xfrm>
            <a:off x="6550066" y="1754919"/>
            <a:ext cx="519593" cy="276999"/>
          </a:xfrm>
          <a:prstGeom prst="rect">
            <a:avLst/>
          </a:prstGeom>
          <a:solidFill>
            <a:srgbClr val="FAB0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조회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843EB9-DAF9-4FF3-8BA7-74F357F83ECC}"/>
              </a:ext>
            </a:extLst>
          </p:cNvPr>
          <p:cNvSpPr txBox="1"/>
          <p:nvPr/>
        </p:nvSpPr>
        <p:spPr>
          <a:xfrm>
            <a:off x="3319961" y="1748230"/>
            <a:ext cx="741773" cy="27699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2019</a:t>
            </a:r>
            <a:endParaRPr lang="ko-KR" altLang="en-US" sz="14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95DBE10-3336-4E13-B1F5-61824775B1D5}"/>
              </a:ext>
            </a:extLst>
          </p:cNvPr>
          <p:cNvSpPr/>
          <p:nvPr/>
        </p:nvSpPr>
        <p:spPr>
          <a:xfrm>
            <a:off x="3790291" y="1759047"/>
            <a:ext cx="262113" cy="2550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순서도: 병합 70">
            <a:extLst>
              <a:ext uri="{FF2B5EF4-FFF2-40B4-BE49-F238E27FC236}">
                <a16:creationId xmlns:a16="http://schemas.microsoft.com/office/drawing/2014/main" id="{DA3E0C90-9703-433D-9E61-AE87124C839B}"/>
              </a:ext>
            </a:extLst>
          </p:cNvPr>
          <p:cNvSpPr/>
          <p:nvPr/>
        </p:nvSpPr>
        <p:spPr>
          <a:xfrm>
            <a:off x="3831717" y="1841600"/>
            <a:ext cx="183002" cy="108181"/>
          </a:xfrm>
          <a:prstGeom prst="flowChartMerge">
            <a:avLst/>
          </a:prstGeom>
          <a:solidFill>
            <a:srgbClr val="FA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304B7-EF9A-4CF8-9F73-766A041FB4DD}"/>
              </a:ext>
            </a:extLst>
          </p:cNvPr>
          <p:cNvSpPr txBox="1"/>
          <p:nvPr/>
        </p:nvSpPr>
        <p:spPr>
          <a:xfrm>
            <a:off x="4042726" y="1754919"/>
            <a:ext cx="210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년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1AFFF51-A88B-43DF-B950-EC739A9F7547}"/>
              </a:ext>
            </a:extLst>
          </p:cNvPr>
          <p:cNvGrpSpPr/>
          <p:nvPr/>
        </p:nvGrpSpPr>
        <p:grpSpPr>
          <a:xfrm>
            <a:off x="4429281" y="1748230"/>
            <a:ext cx="746286" cy="283688"/>
            <a:chOff x="3728077" y="1747053"/>
            <a:chExt cx="746286" cy="283688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BCA8BED9-9D22-46B2-8A7B-AED2F447A374}"/>
                </a:ext>
              </a:extLst>
            </p:cNvPr>
            <p:cNvGrpSpPr/>
            <p:nvPr/>
          </p:nvGrpSpPr>
          <p:grpSpPr>
            <a:xfrm>
              <a:off x="3728077" y="1747053"/>
              <a:ext cx="554768" cy="276999"/>
              <a:chOff x="3984970" y="2206381"/>
              <a:chExt cx="554768" cy="276999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50A5DFD-316A-4D60-BF82-C85409DBF5E1}"/>
                  </a:ext>
                </a:extLst>
              </p:cNvPr>
              <p:cNvSpPr txBox="1"/>
              <p:nvPr/>
            </p:nvSpPr>
            <p:spPr>
              <a:xfrm>
                <a:off x="3984970" y="2206381"/>
                <a:ext cx="554768" cy="27699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1</a:t>
                </a:r>
                <a:endParaRPr lang="ko-KR" altLang="en-US" sz="1400" dirty="0"/>
              </a:p>
            </p:txBody>
          </p: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71C8077F-C7FB-41F4-AB6C-21CA45256C5F}"/>
                  </a:ext>
                </a:extLst>
              </p:cNvPr>
              <p:cNvGrpSpPr/>
              <p:nvPr/>
            </p:nvGrpSpPr>
            <p:grpSpPr>
              <a:xfrm>
                <a:off x="4268294" y="2217198"/>
                <a:ext cx="262113" cy="255062"/>
                <a:chOff x="2966280" y="1878972"/>
                <a:chExt cx="262113" cy="255062"/>
              </a:xfrm>
            </p:grpSpPr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0EEBE1C0-7093-402E-B24C-E590C8E1E4C6}"/>
                    </a:ext>
                  </a:extLst>
                </p:cNvPr>
                <p:cNvSpPr/>
                <p:nvPr/>
              </p:nvSpPr>
              <p:spPr>
                <a:xfrm>
                  <a:off x="2966280" y="1878972"/>
                  <a:ext cx="262113" cy="255062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순서도: 병합 75">
                  <a:extLst>
                    <a:ext uri="{FF2B5EF4-FFF2-40B4-BE49-F238E27FC236}">
                      <a16:creationId xmlns:a16="http://schemas.microsoft.com/office/drawing/2014/main" id="{095E2451-D36B-4689-9583-9E56796DA716}"/>
                    </a:ext>
                  </a:extLst>
                </p:cNvPr>
                <p:cNvSpPr/>
                <p:nvPr/>
              </p:nvSpPr>
              <p:spPr>
                <a:xfrm>
                  <a:off x="3007706" y="1961525"/>
                  <a:ext cx="183002" cy="108181"/>
                </a:xfrm>
                <a:prstGeom prst="flowChartMerge">
                  <a:avLst/>
                </a:prstGeom>
                <a:solidFill>
                  <a:srgbClr val="FAB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E6DEC56-19BD-44CB-A7F1-15AD80C272D0}"/>
                </a:ext>
              </a:extLst>
            </p:cNvPr>
            <p:cNvSpPr txBox="1"/>
            <p:nvPr/>
          </p:nvSpPr>
          <p:spPr>
            <a:xfrm>
              <a:off x="4263836" y="1753742"/>
              <a:ext cx="21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월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5E74B4-F479-4032-9183-E5D49E31B481}"/>
              </a:ext>
            </a:extLst>
          </p:cNvPr>
          <p:cNvSpPr/>
          <p:nvPr/>
        </p:nvSpPr>
        <p:spPr>
          <a:xfrm>
            <a:off x="10245034" y="2701374"/>
            <a:ext cx="127707" cy="118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294745" y="6138001"/>
            <a:ext cx="7426129" cy="338554"/>
            <a:chOff x="1422800" y="5792012"/>
            <a:chExt cx="7426129" cy="338554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F9564B5-7BD3-49A8-9D0F-59B8BD67CE90}"/>
                </a:ext>
              </a:extLst>
            </p:cNvPr>
            <p:cNvSpPr txBox="1"/>
            <p:nvPr/>
          </p:nvSpPr>
          <p:spPr>
            <a:xfrm>
              <a:off x="1422800" y="5792012"/>
              <a:ext cx="1331139" cy="338554"/>
            </a:xfrm>
            <a:prstGeom prst="rect">
              <a:avLst/>
            </a:prstGeom>
            <a:solidFill>
              <a:srgbClr val="EFEFEF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엑셀 저장</a:t>
              </a:r>
              <a:endParaRPr lang="en-US" altLang="ko-KR" sz="16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F9564B5-7BD3-49A8-9D0F-59B8BD67CE90}"/>
                </a:ext>
              </a:extLst>
            </p:cNvPr>
            <p:cNvSpPr txBox="1"/>
            <p:nvPr/>
          </p:nvSpPr>
          <p:spPr>
            <a:xfrm>
              <a:off x="7795431" y="5792012"/>
              <a:ext cx="1053498" cy="338554"/>
            </a:xfrm>
            <a:prstGeom prst="rect">
              <a:avLst/>
            </a:prstGeom>
            <a:solidFill>
              <a:srgbClr val="EFEFEF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입고처리</a:t>
              </a:r>
              <a:endParaRPr lang="en-US" altLang="ko-KR" sz="16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0CAB451-8B9C-493D-87C3-5A7BB101E51F}"/>
                </a:ext>
              </a:extLst>
            </p:cNvPr>
            <p:cNvSpPr txBox="1"/>
            <p:nvPr/>
          </p:nvSpPr>
          <p:spPr>
            <a:xfrm>
              <a:off x="6486749" y="5792012"/>
              <a:ext cx="1053498" cy="338554"/>
            </a:xfrm>
            <a:prstGeom prst="rect">
              <a:avLst/>
            </a:prstGeom>
            <a:solidFill>
              <a:srgbClr val="EFEFEF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입고취소</a:t>
              </a:r>
              <a:endParaRPr lang="en-US" altLang="ko-KR" sz="1600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A33A0F0-C11B-4625-BFE2-2344FA6C8790}"/>
              </a:ext>
            </a:extLst>
          </p:cNvPr>
          <p:cNvGrpSpPr/>
          <p:nvPr/>
        </p:nvGrpSpPr>
        <p:grpSpPr>
          <a:xfrm>
            <a:off x="1319635" y="1578602"/>
            <a:ext cx="1899027" cy="5141262"/>
            <a:chOff x="112077" y="1572914"/>
            <a:chExt cx="1899027" cy="5141262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E15E622-98A7-4818-AFC2-408CE63BAAB4}"/>
                </a:ext>
              </a:extLst>
            </p:cNvPr>
            <p:cNvSpPr/>
            <p:nvPr/>
          </p:nvSpPr>
          <p:spPr>
            <a:xfrm>
              <a:off x="113735" y="1572914"/>
              <a:ext cx="1897369" cy="5141262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904B1AD-8722-4C44-A6A1-7D9EDCFC1864}"/>
                </a:ext>
              </a:extLst>
            </p:cNvPr>
            <p:cNvSpPr txBox="1"/>
            <p:nvPr/>
          </p:nvSpPr>
          <p:spPr>
            <a:xfrm>
              <a:off x="113734" y="2183306"/>
              <a:ext cx="1895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도서등록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763DF91-3AA1-4F9B-87F7-9665F7F743F9}"/>
                </a:ext>
              </a:extLst>
            </p:cNvPr>
            <p:cNvSpPr txBox="1"/>
            <p:nvPr/>
          </p:nvSpPr>
          <p:spPr>
            <a:xfrm>
              <a:off x="112079" y="2674965"/>
              <a:ext cx="1897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2">
                      <a:lumMod val="25000"/>
                    </a:schemeClr>
                  </a:solidFill>
                </a:rPr>
                <a:t>보유도서 관리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C6B9F5D-3BCE-45E5-ACE9-1ABD33A6AB94}"/>
                </a:ext>
              </a:extLst>
            </p:cNvPr>
            <p:cNvSpPr txBox="1"/>
            <p:nvPr/>
          </p:nvSpPr>
          <p:spPr>
            <a:xfrm>
              <a:off x="112077" y="3166624"/>
              <a:ext cx="1897368" cy="307777"/>
            </a:xfrm>
            <a:prstGeom prst="rect">
              <a:avLst/>
            </a:prstGeom>
            <a:solidFill>
              <a:srgbClr val="3493D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신청도서 조회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808B3D4-573D-4AF6-9570-A2AB341D8A15}"/>
                </a:ext>
              </a:extLst>
            </p:cNvPr>
            <p:cNvSpPr txBox="1"/>
            <p:nvPr/>
          </p:nvSpPr>
          <p:spPr>
            <a:xfrm>
              <a:off x="112077" y="3658283"/>
              <a:ext cx="1897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2">
                      <a:lumMod val="25000"/>
                    </a:schemeClr>
                  </a:solidFill>
                </a:rPr>
                <a:t>추천도서 등록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4A36AE0-7331-4F2F-BC08-A4D57AF696FA}"/>
                </a:ext>
              </a:extLst>
            </p:cNvPr>
            <p:cNvSpPr txBox="1"/>
            <p:nvPr/>
          </p:nvSpPr>
          <p:spPr>
            <a:xfrm>
              <a:off x="112077" y="4149942"/>
              <a:ext cx="1897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>
                  <a:solidFill>
                    <a:schemeClr val="bg2">
                      <a:lumMod val="25000"/>
                    </a:schemeClr>
                  </a:solidFill>
                </a:rPr>
                <a:t>출판사 관리</a:t>
              </a:r>
              <a:endParaRPr lang="ko-KR" altLang="en-US" sz="1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04A9BAE-C5AF-4224-88B0-AE73349E3BCD}"/>
                </a:ext>
              </a:extLst>
            </p:cNvPr>
            <p:cNvSpPr txBox="1"/>
            <p:nvPr/>
          </p:nvSpPr>
          <p:spPr>
            <a:xfrm>
              <a:off x="112077" y="4641602"/>
              <a:ext cx="1897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2">
                      <a:lumMod val="25000"/>
                    </a:schemeClr>
                  </a:solidFill>
                </a:rPr>
                <a:t>도서분류 관리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CDDBB52A-72BE-4609-A842-5D9A37D5291F}"/>
              </a:ext>
            </a:extLst>
          </p:cNvPr>
          <p:cNvSpPr txBox="1"/>
          <p:nvPr/>
        </p:nvSpPr>
        <p:spPr>
          <a:xfrm>
            <a:off x="5340439" y="1748230"/>
            <a:ext cx="1003886" cy="27699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입고여부</a:t>
            </a:r>
            <a:endParaRPr lang="ko-KR" altLang="en-US" sz="14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F47F3AC-4A20-4F60-A4A8-E14104F47E4F}"/>
              </a:ext>
            </a:extLst>
          </p:cNvPr>
          <p:cNvGrpSpPr/>
          <p:nvPr/>
        </p:nvGrpSpPr>
        <p:grpSpPr>
          <a:xfrm>
            <a:off x="6082212" y="1759047"/>
            <a:ext cx="262113" cy="255062"/>
            <a:chOff x="5750755" y="1759047"/>
            <a:chExt cx="262113" cy="255062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8999F27E-CBC8-48E2-885A-FEDA0B1D54EB}"/>
                </a:ext>
              </a:extLst>
            </p:cNvPr>
            <p:cNvSpPr/>
            <p:nvPr/>
          </p:nvSpPr>
          <p:spPr>
            <a:xfrm>
              <a:off x="5750755" y="1759047"/>
              <a:ext cx="262113" cy="2550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순서도: 병합 101">
              <a:extLst>
                <a:ext uri="{FF2B5EF4-FFF2-40B4-BE49-F238E27FC236}">
                  <a16:creationId xmlns:a16="http://schemas.microsoft.com/office/drawing/2014/main" id="{56D4D1B9-B7B0-44A3-A25C-15E6457FFD1C}"/>
                </a:ext>
              </a:extLst>
            </p:cNvPr>
            <p:cNvSpPr/>
            <p:nvPr/>
          </p:nvSpPr>
          <p:spPr>
            <a:xfrm>
              <a:off x="5792181" y="1841600"/>
              <a:ext cx="183002" cy="108181"/>
            </a:xfrm>
            <a:prstGeom prst="flowChartMerge">
              <a:avLst/>
            </a:prstGeom>
            <a:solidFill>
              <a:srgbClr val="FA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F4654A12-3F4F-43EE-9E9B-20DFCA0E47AA}"/>
              </a:ext>
            </a:extLst>
          </p:cNvPr>
          <p:cNvSpPr txBox="1"/>
          <p:nvPr/>
        </p:nvSpPr>
        <p:spPr>
          <a:xfrm>
            <a:off x="9667376" y="1752157"/>
            <a:ext cx="1053498" cy="338554"/>
          </a:xfrm>
          <a:prstGeom prst="rect">
            <a:avLst/>
          </a:prstGeom>
          <a:solidFill>
            <a:srgbClr val="EFEFEF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/>
              <a:t>모두선택</a:t>
            </a:r>
            <a:endParaRPr lang="en-US" altLang="ko-KR" sz="16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F713F4-4DDC-4EE5-A4F3-03200215F7BD}"/>
              </a:ext>
            </a:extLst>
          </p:cNvPr>
          <p:cNvSpPr txBox="1"/>
          <p:nvPr/>
        </p:nvSpPr>
        <p:spPr>
          <a:xfrm>
            <a:off x="8498618" y="1752157"/>
            <a:ext cx="1053498" cy="338554"/>
          </a:xfrm>
          <a:prstGeom prst="rect">
            <a:avLst/>
          </a:prstGeom>
          <a:solidFill>
            <a:srgbClr val="EFEFEF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모두해제</a:t>
            </a:r>
            <a:endParaRPr lang="en-US" altLang="ko-KR" sz="1600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F50D5C9-F5B5-49BC-9A3F-49AC0D19E568}"/>
              </a:ext>
            </a:extLst>
          </p:cNvPr>
          <p:cNvGrpSpPr/>
          <p:nvPr/>
        </p:nvGrpSpPr>
        <p:grpSpPr>
          <a:xfrm>
            <a:off x="1310153" y="1269224"/>
            <a:ext cx="9498227" cy="305068"/>
            <a:chOff x="106504" y="360137"/>
            <a:chExt cx="9498227" cy="305068"/>
          </a:xfrm>
        </p:grpSpPr>
        <p:grpSp>
          <p:nvGrpSpPr>
            <p:cNvPr id="58" name="그룹 57"/>
            <p:cNvGrpSpPr/>
            <p:nvPr/>
          </p:nvGrpSpPr>
          <p:grpSpPr>
            <a:xfrm>
              <a:off x="131219" y="360137"/>
              <a:ext cx="9467777" cy="303689"/>
              <a:chOff x="980304" y="304532"/>
              <a:chExt cx="9467777" cy="303689"/>
            </a:xfrm>
          </p:grpSpPr>
          <p:sp>
            <p:nvSpPr>
              <p:cNvPr id="23" name="순서도: 처리 22"/>
              <p:cNvSpPr/>
              <p:nvPr/>
            </p:nvSpPr>
            <p:spPr>
              <a:xfrm>
                <a:off x="980304" y="338658"/>
                <a:ext cx="930876" cy="237421"/>
              </a:xfrm>
              <a:prstGeom prst="flowChart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HOME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순서도: 처리 26"/>
              <p:cNvSpPr/>
              <p:nvPr/>
            </p:nvSpPr>
            <p:spPr>
              <a:xfrm>
                <a:off x="1927655" y="304532"/>
                <a:ext cx="930876" cy="303689"/>
              </a:xfrm>
              <a:prstGeom prst="flowChartProcess">
                <a:avLst/>
              </a:prstGeom>
              <a:solidFill>
                <a:srgbClr val="0CA0AE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도서관리</a:t>
                </a:r>
              </a:p>
            </p:txBody>
          </p:sp>
          <p:sp>
            <p:nvSpPr>
              <p:cNvPr id="28" name="순서도: 처리 27"/>
              <p:cNvSpPr/>
              <p:nvPr/>
            </p:nvSpPr>
            <p:spPr>
              <a:xfrm>
                <a:off x="2858531" y="338356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회원관리</a:t>
                </a:r>
              </a:p>
            </p:txBody>
          </p:sp>
          <p:sp>
            <p:nvSpPr>
              <p:cNvPr id="29" name="순서도: 처리 28"/>
              <p:cNvSpPr/>
              <p:nvPr/>
            </p:nvSpPr>
            <p:spPr>
              <a:xfrm>
                <a:off x="3805882" y="336452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대여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반납</a:t>
                </a:r>
              </a:p>
            </p:txBody>
          </p:sp>
          <p:sp>
            <p:nvSpPr>
              <p:cNvPr id="16" name="순서도: 처리 15"/>
              <p:cNvSpPr/>
              <p:nvPr/>
            </p:nvSpPr>
            <p:spPr>
              <a:xfrm>
                <a:off x="4736758" y="336452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직원관리</a:t>
                </a:r>
              </a:p>
            </p:txBody>
          </p:sp>
          <p:sp>
            <p:nvSpPr>
              <p:cNvPr id="77" name="순서도: 처리 76"/>
              <p:cNvSpPr/>
              <p:nvPr/>
            </p:nvSpPr>
            <p:spPr>
              <a:xfrm>
                <a:off x="5659397" y="338355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통계조회</a:t>
                </a:r>
              </a:p>
            </p:txBody>
          </p:sp>
          <p:sp>
            <p:nvSpPr>
              <p:cNvPr id="79" name="순서도: 처리 78"/>
              <p:cNvSpPr/>
              <p:nvPr/>
            </p:nvSpPr>
            <p:spPr>
              <a:xfrm>
                <a:off x="9414365" y="311008"/>
                <a:ext cx="1033716" cy="297213"/>
              </a:xfrm>
              <a:prstGeom prst="flowChartProcess">
                <a:avLst/>
              </a:prstGeom>
              <a:solidFill>
                <a:srgbClr val="FAB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로그아웃</a:t>
                </a:r>
              </a:p>
            </p:txBody>
          </p:sp>
        </p:grpSp>
        <p:sp>
          <p:nvSpPr>
            <p:cNvPr id="22" name="순서도: 처리 21"/>
            <p:cNvSpPr/>
            <p:nvPr/>
          </p:nvSpPr>
          <p:spPr>
            <a:xfrm>
              <a:off x="106504" y="361012"/>
              <a:ext cx="9498227" cy="304193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6" name="순서도: 처리 105">
            <a:extLst>
              <a:ext uri="{FF2B5EF4-FFF2-40B4-BE49-F238E27FC236}">
                <a16:creationId xmlns:a16="http://schemas.microsoft.com/office/drawing/2014/main" id="{52CD4D30-163B-41FB-A921-4F146812BC3B}"/>
              </a:ext>
            </a:extLst>
          </p:cNvPr>
          <p:cNvSpPr/>
          <p:nvPr/>
        </p:nvSpPr>
        <p:spPr>
          <a:xfrm>
            <a:off x="6876706" y="1301143"/>
            <a:ext cx="930876" cy="23742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프로필</a:t>
            </a:r>
          </a:p>
        </p:txBody>
      </p:sp>
    </p:spTree>
    <p:extLst>
      <p:ext uri="{BB962C8B-B14F-4D97-AF65-F5344CB8AC3E}">
        <p14:creationId xmlns:p14="http://schemas.microsoft.com/office/powerpoint/2010/main" val="273617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12906" y="127553"/>
            <a:ext cx="280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도서관 관리 프로그램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068" y="150002"/>
            <a:ext cx="1144857" cy="202228"/>
          </a:xfrm>
          <a:prstGeom prst="rect">
            <a:avLst/>
          </a:prstGeom>
          <a:gradFill>
            <a:gsLst>
              <a:gs pos="0">
                <a:schemeClr val="bg2">
                  <a:lumMod val="72000"/>
                </a:schemeClr>
              </a:gs>
              <a:gs pos="34000">
                <a:schemeClr val="accent1">
                  <a:lumMod val="45000"/>
                  <a:lumOff val="55000"/>
                </a:schemeClr>
              </a:gs>
              <a:gs pos="5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2700"/>
          </a:effectLst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id="{E592D54E-CAA3-45B8-80C6-9B3A418D613A}"/>
              </a:ext>
            </a:extLst>
          </p:cNvPr>
          <p:cNvGrpSpPr/>
          <p:nvPr/>
        </p:nvGrpSpPr>
        <p:grpSpPr>
          <a:xfrm>
            <a:off x="9707628" y="5580094"/>
            <a:ext cx="2096316" cy="1129559"/>
            <a:chOff x="10694722" y="3806943"/>
            <a:chExt cx="2096316" cy="1129559"/>
          </a:xfrm>
        </p:grpSpPr>
        <p:grpSp>
          <p:nvGrpSpPr>
            <p:cNvPr id="64" name="그룹 63"/>
            <p:cNvGrpSpPr/>
            <p:nvPr/>
          </p:nvGrpSpPr>
          <p:grpSpPr>
            <a:xfrm>
              <a:off x="10739913" y="3830164"/>
              <a:ext cx="2051125" cy="1106338"/>
              <a:chOff x="4837911" y="2045359"/>
              <a:chExt cx="2051125" cy="1106338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4837911" y="2045359"/>
                <a:ext cx="2051125" cy="1106338"/>
                <a:chOff x="4837911" y="2025988"/>
                <a:chExt cx="2051125" cy="1106338"/>
              </a:xfrm>
            </p:grpSpPr>
            <p:sp>
              <p:nvSpPr>
                <p:cNvPr id="60" name="직사각형 59"/>
                <p:cNvSpPr/>
                <p:nvPr/>
              </p:nvSpPr>
              <p:spPr>
                <a:xfrm>
                  <a:off x="4837911" y="2037079"/>
                  <a:ext cx="2051125" cy="1095247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저장이 완료되었습니다</a:t>
                  </a: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4839569" y="2025988"/>
                  <a:ext cx="2049467" cy="245473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9" name="그림 58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89372" y="2062719"/>
                  <a:ext cx="276264" cy="181000"/>
                </a:xfrm>
                <a:prstGeom prst="rect">
                  <a:avLst/>
                </a:prstGeom>
              </p:spPr>
            </p:pic>
          </p:grpSp>
          <p:sp>
            <p:nvSpPr>
              <p:cNvPr id="62" name="직사각형 61"/>
              <p:cNvSpPr/>
              <p:nvPr/>
            </p:nvSpPr>
            <p:spPr>
              <a:xfrm>
                <a:off x="5572881" y="2803023"/>
                <a:ext cx="538640" cy="23399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확인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0694722" y="3806943"/>
              <a:ext cx="848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FF0000"/>
                  </a:solidFill>
                </a:rPr>
                <a:t>클릭 시 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D4BEC6A5-411C-4C1A-A8EF-85B788709E41}"/>
              </a:ext>
            </a:extLst>
          </p:cNvPr>
          <p:cNvGrpSpPr/>
          <p:nvPr/>
        </p:nvGrpSpPr>
        <p:grpSpPr>
          <a:xfrm>
            <a:off x="112078" y="372831"/>
            <a:ext cx="9486918" cy="891049"/>
            <a:chOff x="1286543" y="373401"/>
            <a:chExt cx="9486918" cy="891049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203CE22-E974-4926-B3D5-AAA1CD4A421E}"/>
                </a:ext>
              </a:extLst>
            </p:cNvPr>
            <p:cNvSpPr/>
            <p:nvPr/>
          </p:nvSpPr>
          <p:spPr>
            <a:xfrm>
              <a:off x="1286543" y="373401"/>
              <a:ext cx="9486918" cy="891049"/>
            </a:xfrm>
            <a:prstGeom prst="rect">
              <a:avLst/>
            </a:prstGeom>
            <a:solidFill>
              <a:srgbClr val="014E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0FD985D-774E-4E36-8167-ACCEF427FEFC}"/>
                </a:ext>
              </a:extLst>
            </p:cNvPr>
            <p:cNvSpPr txBox="1"/>
            <p:nvPr/>
          </p:nvSpPr>
          <p:spPr>
            <a:xfrm>
              <a:off x="2249265" y="478075"/>
              <a:ext cx="20830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LIBRARY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93" name="그래픽 92" descr="서적">
              <a:extLst>
                <a:ext uri="{FF2B5EF4-FFF2-40B4-BE49-F238E27FC236}">
                  <a16:creationId xmlns:a16="http://schemas.microsoft.com/office/drawing/2014/main" id="{F2B8C82B-9A64-4AE7-B8EA-0E218D0BB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64669" y="413902"/>
              <a:ext cx="774678" cy="774678"/>
            </a:xfrm>
            <a:prstGeom prst="rect">
              <a:avLst/>
            </a:prstGeom>
          </p:spPr>
        </p:pic>
      </p:grpSp>
      <p:sp>
        <p:nvSpPr>
          <p:cNvPr id="15" name="순서도: 처리 14"/>
          <p:cNvSpPr/>
          <p:nvPr/>
        </p:nvSpPr>
        <p:spPr>
          <a:xfrm>
            <a:off x="106504" y="129747"/>
            <a:ext cx="9498227" cy="231264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순서도: 처리 13"/>
          <p:cNvSpPr/>
          <p:nvPr/>
        </p:nvSpPr>
        <p:spPr>
          <a:xfrm>
            <a:off x="106504" y="129746"/>
            <a:ext cx="9498227" cy="6598508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7C7E1E0F-D976-434D-8EA8-B1F1A43131BC}"/>
              </a:ext>
            </a:extLst>
          </p:cNvPr>
          <p:cNvGrpSpPr/>
          <p:nvPr/>
        </p:nvGrpSpPr>
        <p:grpSpPr>
          <a:xfrm>
            <a:off x="2550884" y="1722391"/>
            <a:ext cx="6268371" cy="320007"/>
            <a:chOff x="2414533" y="1824809"/>
            <a:chExt cx="6268371" cy="320007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57DDB842-B287-4ECB-B874-FD4553CE8307}"/>
                </a:ext>
              </a:extLst>
            </p:cNvPr>
            <p:cNvGrpSpPr/>
            <p:nvPr/>
          </p:nvGrpSpPr>
          <p:grpSpPr>
            <a:xfrm>
              <a:off x="4582029" y="1824809"/>
              <a:ext cx="924324" cy="276999"/>
              <a:chOff x="3615414" y="2206381"/>
              <a:chExt cx="924324" cy="276999"/>
            </a:xfrm>
          </p:grpSpPr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B9812F83-0CDF-4865-AB6F-099EFD448A09}"/>
                  </a:ext>
                </a:extLst>
              </p:cNvPr>
              <p:cNvSpPr txBox="1"/>
              <p:nvPr/>
            </p:nvSpPr>
            <p:spPr>
              <a:xfrm>
                <a:off x="3615414" y="2206381"/>
                <a:ext cx="924324" cy="27699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전체</a:t>
                </a:r>
                <a:endParaRPr lang="ko-KR" altLang="en-US" sz="1400" dirty="0"/>
              </a:p>
            </p:txBody>
          </p:sp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B213C04C-B805-4385-8571-61E7414F4087}"/>
                  </a:ext>
                </a:extLst>
              </p:cNvPr>
              <p:cNvGrpSpPr/>
              <p:nvPr/>
            </p:nvGrpSpPr>
            <p:grpSpPr>
              <a:xfrm>
                <a:off x="4268294" y="2217349"/>
                <a:ext cx="262113" cy="255062"/>
                <a:chOff x="2966280" y="1879123"/>
                <a:chExt cx="262113" cy="255062"/>
              </a:xfrm>
            </p:grpSpPr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7EF38B2B-9143-4BB4-905C-B928A40D9FD8}"/>
                    </a:ext>
                  </a:extLst>
                </p:cNvPr>
                <p:cNvSpPr/>
                <p:nvPr/>
              </p:nvSpPr>
              <p:spPr>
                <a:xfrm>
                  <a:off x="2966280" y="1879123"/>
                  <a:ext cx="262113" cy="255062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순서도: 병합 128">
                  <a:extLst>
                    <a:ext uri="{FF2B5EF4-FFF2-40B4-BE49-F238E27FC236}">
                      <a16:creationId xmlns:a16="http://schemas.microsoft.com/office/drawing/2014/main" id="{FF6F9687-C4A3-4B8E-8432-8E9EA567973B}"/>
                    </a:ext>
                  </a:extLst>
                </p:cNvPr>
                <p:cNvSpPr/>
                <p:nvPr/>
              </p:nvSpPr>
              <p:spPr>
                <a:xfrm>
                  <a:off x="3007706" y="1969914"/>
                  <a:ext cx="183002" cy="108181"/>
                </a:xfrm>
                <a:prstGeom prst="flowChartMerge">
                  <a:avLst/>
                </a:prstGeom>
                <a:solidFill>
                  <a:srgbClr val="FAB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F61926C-45AE-4AC7-BBD1-F6157A2BDCAE}"/>
                </a:ext>
              </a:extLst>
            </p:cNvPr>
            <p:cNvSpPr/>
            <p:nvPr/>
          </p:nvSpPr>
          <p:spPr>
            <a:xfrm>
              <a:off x="5576237" y="1824809"/>
              <a:ext cx="2517190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D2C8B41-C330-4B1D-93A5-BD9BAF607161}"/>
                </a:ext>
              </a:extLst>
            </p:cNvPr>
            <p:cNvSpPr txBox="1"/>
            <p:nvPr/>
          </p:nvSpPr>
          <p:spPr>
            <a:xfrm>
              <a:off x="8163311" y="1831498"/>
              <a:ext cx="519593" cy="276999"/>
            </a:xfrm>
            <a:prstGeom prst="rect">
              <a:avLst/>
            </a:prstGeom>
            <a:solidFill>
              <a:srgbClr val="FAB000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검색</a:t>
              </a:r>
            </a:p>
          </p:txBody>
        </p: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FBD042F0-410B-4E3D-B959-EBAFBC4F7CEF}"/>
                </a:ext>
              </a:extLst>
            </p:cNvPr>
            <p:cNvGrpSpPr/>
            <p:nvPr/>
          </p:nvGrpSpPr>
          <p:grpSpPr>
            <a:xfrm>
              <a:off x="2414533" y="1837039"/>
              <a:ext cx="1093321" cy="307777"/>
              <a:chOff x="2222464" y="1791677"/>
              <a:chExt cx="1093321" cy="307777"/>
            </a:xfrm>
          </p:grpSpPr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F3614968-7998-4C5E-A2E7-61B0A4599D88}"/>
                  </a:ext>
                </a:extLst>
              </p:cNvPr>
              <p:cNvSpPr/>
              <p:nvPr/>
            </p:nvSpPr>
            <p:spPr>
              <a:xfrm>
                <a:off x="2222464" y="1845962"/>
                <a:ext cx="168995" cy="1689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8FBCB41-5F89-40FD-BE12-CE4BD7E90FAC}"/>
                  </a:ext>
                </a:extLst>
              </p:cNvPr>
              <p:cNvSpPr txBox="1"/>
              <p:nvPr/>
            </p:nvSpPr>
            <p:spPr>
              <a:xfrm>
                <a:off x="2391460" y="1791677"/>
                <a:ext cx="9243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도서코드</a:t>
                </a:r>
              </a:p>
            </p:txBody>
          </p: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068B5693-84AB-4584-BD43-FC143D3A94C4}"/>
                </a:ext>
              </a:extLst>
            </p:cNvPr>
            <p:cNvGrpSpPr/>
            <p:nvPr/>
          </p:nvGrpSpPr>
          <p:grpSpPr>
            <a:xfrm>
              <a:off x="3582779" y="1826769"/>
              <a:ext cx="924325" cy="307777"/>
              <a:chOff x="2222464" y="1791677"/>
              <a:chExt cx="924325" cy="307777"/>
            </a:xfrm>
          </p:grpSpPr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0B6FAB04-5489-45AE-8362-183FA5D6DC60}"/>
                  </a:ext>
                </a:extLst>
              </p:cNvPr>
              <p:cNvSpPr/>
              <p:nvPr/>
            </p:nvSpPr>
            <p:spPr>
              <a:xfrm>
                <a:off x="2222464" y="1845962"/>
                <a:ext cx="168995" cy="1689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157B3C9-F946-4E07-9243-664B7EDB76EA}"/>
                  </a:ext>
                </a:extLst>
              </p:cNvPr>
              <p:cNvSpPr txBox="1"/>
              <p:nvPr/>
            </p:nvSpPr>
            <p:spPr>
              <a:xfrm>
                <a:off x="2391460" y="1791677"/>
                <a:ext cx="7553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도서명</a:t>
                </a:r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4265790" y="4065233"/>
            <a:ext cx="4850152" cy="1923317"/>
            <a:chOff x="4667511" y="3814305"/>
            <a:chExt cx="4850152" cy="2199660"/>
          </a:xfrm>
        </p:grpSpPr>
        <p:grpSp>
          <p:nvGrpSpPr>
            <p:cNvPr id="9" name="그룹 8"/>
            <p:cNvGrpSpPr/>
            <p:nvPr/>
          </p:nvGrpSpPr>
          <p:grpSpPr>
            <a:xfrm>
              <a:off x="4766845" y="4181317"/>
              <a:ext cx="4750818" cy="1832648"/>
              <a:chOff x="2058874" y="2315311"/>
              <a:chExt cx="5903634" cy="2046708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3062650" y="2335775"/>
                <a:ext cx="1820563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066591" y="2315311"/>
                <a:ext cx="751673" cy="29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도서명</a:t>
                </a:r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2058874" y="3108479"/>
                <a:ext cx="5903634" cy="12535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줄거리 작성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7052010" y="3818664"/>
              <a:ext cx="2465653" cy="261610"/>
              <a:chOff x="1841474" y="2315311"/>
              <a:chExt cx="3063960" cy="292167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4872" y="2335775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841474" y="2315311"/>
                <a:ext cx="1188577" cy="29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 저 자</a:t>
                </a:r>
                <a:r>
                  <a:rPr lang="en-US" altLang="ko-KR" sz="1100" dirty="0"/>
                  <a:t>/</a:t>
                </a:r>
                <a:r>
                  <a:rPr lang="ko-KR" altLang="en-US" sz="1100" dirty="0"/>
                  <a:t>역 자</a:t>
                </a: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4667511" y="3814305"/>
              <a:ext cx="2392199" cy="1017973"/>
              <a:chOff x="2427651" y="4769818"/>
              <a:chExt cx="2972681" cy="113687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2427651" y="4769818"/>
                <a:ext cx="967792" cy="29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카테고리</a:t>
                </a:r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3579770" y="4788655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439658" y="5614527"/>
                <a:ext cx="789986" cy="29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/>
                  <a:t>줄거리</a:t>
                </a: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7236333" y="4166695"/>
              <a:ext cx="2281330" cy="261610"/>
              <a:chOff x="2534238" y="5115931"/>
              <a:chExt cx="2834911" cy="292167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2534238" y="5115931"/>
                <a:ext cx="776876" cy="29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출판사</a:t>
                </a:r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3548587" y="5123829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</p:grpSp>
      </p:grpSp>
      <p:grpSp>
        <p:nvGrpSpPr>
          <p:cNvPr id="32" name="그룹 31"/>
          <p:cNvGrpSpPr/>
          <p:nvPr/>
        </p:nvGrpSpPr>
        <p:grpSpPr>
          <a:xfrm>
            <a:off x="2157533" y="4050501"/>
            <a:ext cx="1943864" cy="2370498"/>
            <a:chOff x="2157533" y="3752385"/>
            <a:chExt cx="1943864" cy="2668614"/>
          </a:xfrm>
        </p:grpSpPr>
        <p:sp>
          <p:nvSpPr>
            <p:cNvPr id="11" name="직사각형 10"/>
            <p:cNvSpPr/>
            <p:nvPr/>
          </p:nvSpPr>
          <p:spPr>
            <a:xfrm>
              <a:off x="2157533" y="3752385"/>
              <a:ext cx="1943864" cy="22361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21260" y="3829903"/>
              <a:ext cx="1413322" cy="2067967"/>
            </a:xfrm>
            <a:prstGeom prst="rect">
              <a:avLst/>
            </a:prstGeom>
          </p:spPr>
        </p:pic>
        <p:sp>
          <p:nvSpPr>
            <p:cNvPr id="145" name="TextBox 144"/>
            <p:cNvSpPr txBox="1"/>
            <p:nvPr/>
          </p:nvSpPr>
          <p:spPr>
            <a:xfrm>
              <a:off x="2534422" y="6113222"/>
              <a:ext cx="1154896" cy="307777"/>
            </a:xfrm>
            <a:prstGeom prst="rect">
              <a:avLst/>
            </a:prstGeom>
            <a:solidFill>
              <a:srgbClr val="EFEFEF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도서 이미지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843088" y="6113222"/>
            <a:ext cx="1794890" cy="338554"/>
            <a:chOff x="9713428" y="3275419"/>
            <a:chExt cx="1794890" cy="338554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F9564B5-7BD3-49A8-9D0F-59B8BD67CE90}"/>
                </a:ext>
              </a:extLst>
            </p:cNvPr>
            <p:cNvSpPr txBox="1"/>
            <p:nvPr/>
          </p:nvSpPr>
          <p:spPr>
            <a:xfrm>
              <a:off x="9713428" y="3275419"/>
              <a:ext cx="739048" cy="338554"/>
            </a:xfrm>
            <a:prstGeom prst="rect">
              <a:avLst/>
            </a:prstGeom>
            <a:solidFill>
              <a:srgbClr val="EFEFEF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 등록</a:t>
              </a:r>
              <a:endParaRPr lang="en-US" altLang="ko-KR" sz="1600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F9564B5-7BD3-49A8-9D0F-59B8BD67CE90}"/>
                </a:ext>
              </a:extLst>
            </p:cNvPr>
            <p:cNvSpPr txBox="1"/>
            <p:nvPr/>
          </p:nvSpPr>
          <p:spPr>
            <a:xfrm>
              <a:off x="10769270" y="3275419"/>
              <a:ext cx="739048" cy="338554"/>
            </a:xfrm>
            <a:prstGeom prst="rect">
              <a:avLst/>
            </a:prstGeom>
            <a:solidFill>
              <a:srgbClr val="EFEFEF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취소</a:t>
              </a:r>
              <a:endParaRPr lang="en-US" altLang="ko-KR" sz="1600" dirty="0"/>
            </a:p>
          </p:txBody>
        </p:sp>
      </p:grpSp>
      <p:cxnSp>
        <p:nvCxnSpPr>
          <p:cNvPr id="40" name="직선 화살표 연결선 39"/>
          <p:cNvCxnSpPr>
            <a:stCxn id="147" idx="3"/>
            <a:endCxn id="60" idx="1"/>
          </p:cNvCxnSpPr>
          <p:nvPr/>
        </p:nvCxnSpPr>
        <p:spPr>
          <a:xfrm flipV="1">
            <a:off x="7637978" y="6162030"/>
            <a:ext cx="2114841" cy="12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55B1979-B829-47BC-97B4-FC6E733B6736}"/>
              </a:ext>
            </a:extLst>
          </p:cNvPr>
          <p:cNvGrpSpPr/>
          <p:nvPr/>
        </p:nvGrpSpPr>
        <p:grpSpPr>
          <a:xfrm>
            <a:off x="121367" y="1578602"/>
            <a:ext cx="1899027" cy="5141262"/>
            <a:chOff x="112077" y="1572914"/>
            <a:chExt cx="1899027" cy="514126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F810966-8021-4960-89AD-BE75F251D01E}"/>
                </a:ext>
              </a:extLst>
            </p:cNvPr>
            <p:cNvSpPr/>
            <p:nvPr/>
          </p:nvSpPr>
          <p:spPr>
            <a:xfrm>
              <a:off x="113735" y="1572914"/>
              <a:ext cx="1897369" cy="5141262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8EDE89F-CDC6-40D9-BFB1-FE1FA391C01C}"/>
                </a:ext>
              </a:extLst>
            </p:cNvPr>
            <p:cNvSpPr txBox="1"/>
            <p:nvPr/>
          </p:nvSpPr>
          <p:spPr>
            <a:xfrm>
              <a:off x="113734" y="2183306"/>
              <a:ext cx="1895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도서등록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A69AD6B-A36B-4AE0-8E9D-ED0F9B903492}"/>
                </a:ext>
              </a:extLst>
            </p:cNvPr>
            <p:cNvSpPr txBox="1"/>
            <p:nvPr/>
          </p:nvSpPr>
          <p:spPr>
            <a:xfrm>
              <a:off x="112079" y="2674965"/>
              <a:ext cx="1897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2">
                      <a:lumMod val="25000"/>
                    </a:schemeClr>
                  </a:solidFill>
                </a:rPr>
                <a:t>보유도서 관리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D9607FE-23F7-4387-86D0-A67D77870265}"/>
                </a:ext>
              </a:extLst>
            </p:cNvPr>
            <p:cNvSpPr txBox="1"/>
            <p:nvPr/>
          </p:nvSpPr>
          <p:spPr>
            <a:xfrm>
              <a:off x="112077" y="3166624"/>
              <a:ext cx="1897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신청도서 조회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09DB5CC-8042-4B19-B689-CE8F0F6BCA6F}"/>
                </a:ext>
              </a:extLst>
            </p:cNvPr>
            <p:cNvSpPr txBox="1"/>
            <p:nvPr/>
          </p:nvSpPr>
          <p:spPr>
            <a:xfrm>
              <a:off x="112077" y="3658283"/>
              <a:ext cx="1897368" cy="307777"/>
            </a:xfrm>
            <a:prstGeom prst="rect">
              <a:avLst/>
            </a:prstGeom>
            <a:solidFill>
              <a:srgbClr val="3493D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추천도서 등록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404F746-E600-4BFE-9C90-08CC18F710ED}"/>
                </a:ext>
              </a:extLst>
            </p:cNvPr>
            <p:cNvSpPr txBox="1"/>
            <p:nvPr/>
          </p:nvSpPr>
          <p:spPr>
            <a:xfrm>
              <a:off x="112077" y="4149942"/>
              <a:ext cx="1897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>
                  <a:solidFill>
                    <a:schemeClr val="bg2">
                      <a:lumMod val="25000"/>
                    </a:schemeClr>
                  </a:solidFill>
                </a:rPr>
                <a:t>출판사 관리</a:t>
              </a:r>
              <a:endParaRPr lang="ko-KR" altLang="en-US" sz="1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10B72B-BD98-4CF8-92A2-31B15D41CE97}"/>
                </a:ext>
              </a:extLst>
            </p:cNvPr>
            <p:cNvSpPr txBox="1"/>
            <p:nvPr/>
          </p:nvSpPr>
          <p:spPr>
            <a:xfrm>
              <a:off x="112077" y="4641602"/>
              <a:ext cx="1897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2">
                      <a:lumMod val="25000"/>
                    </a:schemeClr>
                  </a:solidFill>
                </a:rPr>
                <a:t>도서분류 관리</a:t>
              </a: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F50D5C9-F5B5-49BC-9A3F-49AC0D19E568}"/>
              </a:ext>
            </a:extLst>
          </p:cNvPr>
          <p:cNvGrpSpPr/>
          <p:nvPr/>
        </p:nvGrpSpPr>
        <p:grpSpPr>
          <a:xfrm>
            <a:off x="106504" y="1269224"/>
            <a:ext cx="9498227" cy="305068"/>
            <a:chOff x="106504" y="360137"/>
            <a:chExt cx="9498227" cy="305068"/>
          </a:xfrm>
        </p:grpSpPr>
        <p:grpSp>
          <p:nvGrpSpPr>
            <p:cNvPr id="58" name="그룹 57"/>
            <p:cNvGrpSpPr/>
            <p:nvPr/>
          </p:nvGrpSpPr>
          <p:grpSpPr>
            <a:xfrm>
              <a:off x="131219" y="360137"/>
              <a:ext cx="9467777" cy="303689"/>
              <a:chOff x="980304" y="304532"/>
              <a:chExt cx="9467777" cy="303689"/>
            </a:xfrm>
          </p:grpSpPr>
          <p:sp>
            <p:nvSpPr>
              <p:cNvPr id="23" name="순서도: 처리 22"/>
              <p:cNvSpPr/>
              <p:nvPr/>
            </p:nvSpPr>
            <p:spPr>
              <a:xfrm>
                <a:off x="980304" y="338658"/>
                <a:ext cx="930876" cy="237421"/>
              </a:xfrm>
              <a:prstGeom prst="flowChart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HOME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순서도: 처리 26"/>
              <p:cNvSpPr/>
              <p:nvPr/>
            </p:nvSpPr>
            <p:spPr>
              <a:xfrm>
                <a:off x="1927655" y="304532"/>
                <a:ext cx="930876" cy="303689"/>
              </a:xfrm>
              <a:prstGeom prst="flowChartProcess">
                <a:avLst/>
              </a:prstGeom>
              <a:solidFill>
                <a:srgbClr val="0CA0AE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도서관리</a:t>
                </a:r>
              </a:p>
            </p:txBody>
          </p:sp>
          <p:sp>
            <p:nvSpPr>
              <p:cNvPr id="28" name="순서도: 처리 27"/>
              <p:cNvSpPr/>
              <p:nvPr/>
            </p:nvSpPr>
            <p:spPr>
              <a:xfrm>
                <a:off x="2858531" y="338356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회원관리</a:t>
                </a:r>
              </a:p>
            </p:txBody>
          </p:sp>
          <p:sp>
            <p:nvSpPr>
              <p:cNvPr id="29" name="순서도: 처리 28"/>
              <p:cNvSpPr/>
              <p:nvPr/>
            </p:nvSpPr>
            <p:spPr>
              <a:xfrm>
                <a:off x="3805882" y="336452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대여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반납</a:t>
                </a:r>
              </a:p>
            </p:txBody>
          </p:sp>
          <p:sp>
            <p:nvSpPr>
              <p:cNvPr id="16" name="순서도: 처리 15"/>
              <p:cNvSpPr/>
              <p:nvPr/>
            </p:nvSpPr>
            <p:spPr>
              <a:xfrm>
                <a:off x="4736758" y="336452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직원관리</a:t>
                </a:r>
              </a:p>
            </p:txBody>
          </p:sp>
          <p:sp>
            <p:nvSpPr>
              <p:cNvPr id="77" name="순서도: 처리 76"/>
              <p:cNvSpPr/>
              <p:nvPr/>
            </p:nvSpPr>
            <p:spPr>
              <a:xfrm>
                <a:off x="5659397" y="338355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통계조회</a:t>
                </a:r>
              </a:p>
            </p:txBody>
          </p:sp>
          <p:sp>
            <p:nvSpPr>
              <p:cNvPr id="79" name="순서도: 처리 78"/>
              <p:cNvSpPr/>
              <p:nvPr/>
            </p:nvSpPr>
            <p:spPr>
              <a:xfrm>
                <a:off x="9414365" y="311008"/>
                <a:ext cx="1033716" cy="297213"/>
              </a:xfrm>
              <a:prstGeom prst="flowChartProcess">
                <a:avLst/>
              </a:prstGeom>
              <a:solidFill>
                <a:srgbClr val="FAB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로그아웃</a:t>
                </a:r>
              </a:p>
            </p:txBody>
          </p:sp>
        </p:grpSp>
        <p:sp>
          <p:nvSpPr>
            <p:cNvPr id="22" name="순서도: 처리 21"/>
            <p:cNvSpPr/>
            <p:nvPr/>
          </p:nvSpPr>
          <p:spPr>
            <a:xfrm>
              <a:off x="106504" y="361012"/>
              <a:ext cx="9498227" cy="304193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5FC0B66-1794-4904-B459-AE93E61AA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723146"/>
              </p:ext>
            </p:extLst>
          </p:nvPr>
        </p:nvGraphicFramePr>
        <p:xfrm>
          <a:off x="2097317" y="2103193"/>
          <a:ext cx="7427172" cy="1483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931">
                  <a:extLst>
                    <a:ext uri="{9D8B030D-6E8A-4147-A177-3AD203B41FA5}">
                      <a16:colId xmlns:a16="http://schemas.microsoft.com/office/drawing/2014/main" val="511286727"/>
                    </a:ext>
                  </a:extLst>
                </a:gridCol>
                <a:gridCol w="618931">
                  <a:extLst>
                    <a:ext uri="{9D8B030D-6E8A-4147-A177-3AD203B41FA5}">
                      <a16:colId xmlns:a16="http://schemas.microsoft.com/office/drawing/2014/main" val="523616116"/>
                    </a:ext>
                  </a:extLst>
                </a:gridCol>
                <a:gridCol w="618931">
                  <a:extLst>
                    <a:ext uri="{9D8B030D-6E8A-4147-A177-3AD203B41FA5}">
                      <a16:colId xmlns:a16="http://schemas.microsoft.com/office/drawing/2014/main" val="1571739307"/>
                    </a:ext>
                  </a:extLst>
                </a:gridCol>
                <a:gridCol w="618931">
                  <a:extLst>
                    <a:ext uri="{9D8B030D-6E8A-4147-A177-3AD203B41FA5}">
                      <a16:colId xmlns:a16="http://schemas.microsoft.com/office/drawing/2014/main" val="1688791110"/>
                    </a:ext>
                  </a:extLst>
                </a:gridCol>
                <a:gridCol w="618931">
                  <a:extLst>
                    <a:ext uri="{9D8B030D-6E8A-4147-A177-3AD203B41FA5}">
                      <a16:colId xmlns:a16="http://schemas.microsoft.com/office/drawing/2014/main" val="3754060625"/>
                    </a:ext>
                  </a:extLst>
                </a:gridCol>
                <a:gridCol w="618931">
                  <a:extLst>
                    <a:ext uri="{9D8B030D-6E8A-4147-A177-3AD203B41FA5}">
                      <a16:colId xmlns:a16="http://schemas.microsoft.com/office/drawing/2014/main" val="1509025176"/>
                    </a:ext>
                  </a:extLst>
                </a:gridCol>
                <a:gridCol w="618931">
                  <a:extLst>
                    <a:ext uri="{9D8B030D-6E8A-4147-A177-3AD203B41FA5}">
                      <a16:colId xmlns:a16="http://schemas.microsoft.com/office/drawing/2014/main" val="523183747"/>
                    </a:ext>
                  </a:extLst>
                </a:gridCol>
                <a:gridCol w="618931">
                  <a:extLst>
                    <a:ext uri="{9D8B030D-6E8A-4147-A177-3AD203B41FA5}">
                      <a16:colId xmlns:a16="http://schemas.microsoft.com/office/drawing/2014/main" val="2263438370"/>
                    </a:ext>
                  </a:extLst>
                </a:gridCol>
                <a:gridCol w="618931">
                  <a:extLst>
                    <a:ext uri="{9D8B030D-6E8A-4147-A177-3AD203B41FA5}">
                      <a16:colId xmlns:a16="http://schemas.microsoft.com/office/drawing/2014/main" val="1716431212"/>
                    </a:ext>
                  </a:extLst>
                </a:gridCol>
                <a:gridCol w="618931">
                  <a:extLst>
                    <a:ext uri="{9D8B030D-6E8A-4147-A177-3AD203B41FA5}">
                      <a16:colId xmlns:a16="http://schemas.microsoft.com/office/drawing/2014/main" val="3784671863"/>
                    </a:ext>
                  </a:extLst>
                </a:gridCol>
                <a:gridCol w="618931">
                  <a:extLst>
                    <a:ext uri="{9D8B030D-6E8A-4147-A177-3AD203B41FA5}">
                      <a16:colId xmlns:a16="http://schemas.microsoft.com/office/drawing/2014/main" val="890562636"/>
                    </a:ext>
                  </a:extLst>
                </a:gridCol>
                <a:gridCol w="618931">
                  <a:extLst>
                    <a:ext uri="{9D8B030D-6E8A-4147-A177-3AD203B41FA5}">
                      <a16:colId xmlns:a16="http://schemas.microsoft.com/office/drawing/2014/main" val="1987458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도서코드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도서명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저자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역자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출판사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발행년도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도서가격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대여가능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여부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총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대여횟수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도서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이미지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분류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등록일자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페기여부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818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689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86324"/>
                  </a:ext>
                </a:extLst>
              </a:tr>
            </a:tbl>
          </a:graphicData>
        </a:graphic>
      </p:graphicFrame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E650F3C0-D635-4115-A37C-230F739AC54B}"/>
              </a:ext>
            </a:extLst>
          </p:cNvPr>
          <p:cNvSpPr/>
          <p:nvPr/>
        </p:nvSpPr>
        <p:spPr>
          <a:xfrm>
            <a:off x="8451323" y="2697888"/>
            <a:ext cx="560173" cy="238894"/>
          </a:xfrm>
          <a:prstGeom prst="rect">
            <a:avLst/>
          </a:prstGeom>
          <a:solidFill>
            <a:schemeClr val="bg2"/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선택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FF732E-55E5-402F-A9B3-86BED1027F2E}"/>
              </a:ext>
            </a:extLst>
          </p:cNvPr>
          <p:cNvSpPr txBox="1"/>
          <p:nvPr/>
        </p:nvSpPr>
        <p:spPr>
          <a:xfrm>
            <a:off x="2048476" y="3697602"/>
            <a:ext cx="3395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등록된 추천도서 </a:t>
            </a:r>
            <a:r>
              <a:rPr lang="en-US" altLang="ko-KR" sz="1400" b="1" dirty="0"/>
              <a:t>-&gt; New </a:t>
            </a:r>
            <a:r>
              <a:rPr lang="ko-KR" altLang="en-US" sz="1400" b="1" dirty="0"/>
              <a:t>추천도서 등록</a:t>
            </a:r>
          </a:p>
        </p:txBody>
      </p:sp>
      <p:sp>
        <p:nvSpPr>
          <p:cNvPr id="83" name="순서도: 처리 82">
            <a:extLst>
              <a:ext uri="{FF2B5EF4-FFF2-40B4-BE49-F238E27FC236}">
                <a16:creationId xmlns:a16="http://schemas.microsoft.com/office/drawing/2014/main" id="{A69F53B1-C30C-45C2-BE6C-5BD27125214A}"/>
              </a:ext>
            </a:extLst>
          </p:cNvPr>
          <p:cNvSpPr/>
          <p:nvPr/>
        </p:nvSpPr>
        <p:spPr>
          <a:xfrm>
            <a:off x="5707072" y="1309266"/>
            <a:ext cx="930876" cy="23742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프로필</a:t>
            </a:r>
          </a:p>
        </p:txBody>
      </p:sp>
    </p:spTree>
    <p:extLst>
      <p:ext uri="{BB962C8B-B14F-4D97-AF65-F5344CB8AC3E}">
        <p14:creationId xmlns:p14="http://schemas.microsoft.com/office/powerpoint/2010/main" val="1347746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316555" y="127553"/>
            <a:ext cx="280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도서관 관리 프로그램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717" y="150002"/>
            <a:ext cx="1144857" cy="202228"/>
          </a:xfrm>
          <a:prstGeom prst="rect">
            <a:avLst/>
          </a:prstGeom>
          <a:gradFill>
            <a:gsLst>
              <a:gs pos="0">
                <a:schemeClr val="bg2">
                  <a:lumMod val="72000"/>
                </a:schemeClr>
              </a:gs>
              <a:gs pos="34000">
                <a:schemeClr val="accent1">
                  <a:lumMod val="45000"/>
                  <a:lumOff val="55000"/>
                </a:schemeClr>
              </a:gs>
              <a:gs pos="5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2700"/>
          </a:effectLst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id="{D4BEC6A5-411C-4C1A-A8EF-85B788709E41}"/>
              </a:ext>
            </a:extLst>
          </p:cNvPr>
          <p:cNvGrpSpPr/>
          <p:nvPr/>
        </p:nvGrpSpPr>
        <p:grpSpPr>
          <a:xfrm>
            <a:off x="1315727" y="372831"/>
            <a:ext cx="9486918" cy="891049"/>
            <a:chOff x="1286543" y="373401"/>
            <a:chExt cx="9486918" cy="891049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203CE22-E974-4926-B3D5-AAA1CD4A421E}"/>
                </a:ext>
              </a:extLst>
            </p:cNvPr>
            <p:cNvSpPr/>
            <p:nvPr/>
          </p:nvSpPr>
          <p:spPr>
            <a:xfrm>
              <a:off x="1286543" y="373401"/>
              <a:ext cx="9486918" cy="891049"/>
            </a:xfrm>
            <a:prstGeom prst="rect">
              <a:avLst/>
            </a:prstGeom>
            <a:solidFill>
              <a:srgbClr val="014E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0FD985D-774E-4E36-8167-ACCEF427FEFC}"/>
                </a:ext>
              </a:extLst>
            </p:cNvPr>
            <p:cNvSpPr txBox="1"/>
            <p:nvPr/>
          </p:nvSpPr>
          <p:spPr>
            <a:xfrm>
              <a:off x="2249265" y="478075"/>
              <a:ext cx="20830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LIBRARY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93" name="그래픽 92" descr="서적">
              <a:extLst>
                <a:ext uri="{FF2B5EF4-FFF2-40B4-BE49-F238E27FC236}">
                  <a16:creationId xmlns:a16="http://schemas.microsoft.com/office/drawing/2014/main" id="{F2B8C82B-9A64-4AE7-B8EA-0E218D0BB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4669" y="413902"/>
              <a:ext cx="774678" cy="774678"/>
            </a:xfrm>
            <a:prstGeom prst="rect">
              <a:avLst/>
            </a:prstGeom>
          </p:spPr>
        </p:pic>
      </p:grpSp>
      <p:sp>
        <p:nvSpPr>
          <p:cNvPr id="15" name="순서도: 처리 14"/>
          <p:cNvSpPr/>
          <p:nvPr/>
        </p:nvSpPr>
        <p:spPr>
          <a:xfrm>
            <a:off x="1310153" y="129747"/>
            <a:ext cx="9498227" cy="231264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5" name="표 38">
            <a:extLst>
              <a:ext uri="{FF2B5EF4-FFF2-40B4-BE49-F238E27FC236}">
                <a16:creationId xmlns:a16="http://schemas.microsoft.com/office/drawing/2014/main" id="{3F3028BB-9BC8-4582-94EA-1F8BCDA8D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594364"/>
              </p:ext>
            </p:extLst>
          </p:nvPr>
        </p:nvGraphicFramePr>
        <p:xfrm>
          <a:off x="7055141" y="1785839"/>
          <a:ext cx="3532750" cy="47267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66375">
                  <a:extLst>
                    <a:ext uri="{9D8B030D-6E8A-4147-A177-3AD203B41FA5}">
                      <a16:colId xmlns:a16="http://schemas.microsoft.com/office/drawing/2014/main" val="1578793490"/>
                    </a:ext>
                  </a:extLst>
                </a:gridCol>
                <a:gridCol w="1766375">
                  <a:extLst>
                    <a:ext uri="{9D8B030D-6E8A-4147-A177-3AD203B41FA5}">
                      <a16:colId xmlns:a16="http://schemas.microsoft.com/office/drawing/2014/main" val="3856125385"/>
                    </a:ext>
                  </a:extLst>
                </a:gridCol>
              </a:tblGrid>
              <a:tr h="363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출판사코드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출판사이름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388465"/>
                  </a:ext>
                </a:extLst>
              </a:tr>
              <a:tr h="363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출판사이름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614677"/>
                  </a:ext>
                </a:extLst>
              </a:tr>
              <a:tr h="3635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28024"/>
                  </a:ext>
                </a:extLst>
              </a:tr>
              <a:tr h="3635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49808"/>
                  </a:ext>
                </a:extLst>
              </a:tr>
              <a:tr h="3635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90050"/>
                  </a:ext>
                </a:extLst>
              </a:tr>
              <a:tr h="3635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693882"/>
                  </a:ext>
                </a:extLst>
              </a:tr>
              <a:tr h="3635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274397"/>
                  </a:ext>
                </a:extLst>
              </a:tr>
              <a:tr h="3635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785733"/>
                  </a:ext>
                </a:extLst>
              </a:tr>
              <a:tr h="3635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175311"/>
                  </a:ext>
                </a:extLst>
              </a:tr>
              <a:tr h="3635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543159"/>
                  </a:ext>
                </a:extLst>
              </a:tr>
              <a:tr h="3635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440664"/>
                  </a:ext>
                </a:extLst>
              </a:tr>
              <a:tr h="3635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233052"/>
                  </a:ext>
                </a:extLst>
              </a:tr>
              <a:tr h="3635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7335504"/>
                  </a:ext>
                </a:extLst>
              </a:tr>
            </a:tbl>
          </a:graphicData>
        </a:graphic>
      </p:graphicFrame>
      <p:sp>
        <p:nvSpPr>
          <p:cNvPr id="14" name="순서도: 처리 13"/>
          <p:cNvSpPr/>
          <p:nvPr/>
        </p:nvSpPr>
        <p:spPr>
          <a:xfrm>
            <a:off x="1310153" y="129746"/>
            <a:ext cx="9498227" cy="6598508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972548" y="4478013"/>
            <a:ext cx="2362180" cy="338554"/>
            <a:chOff x="6486749" y="5792012"/>
            <a:chExt cx="2362180" cy="3385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F9564B5-7BD3-49A8-9D0F-59B8BD67CE90}"/>
                </a:ext>
              </a:extLst>
            </p:cNvPr>
            <p:cNvSpPr txBox="1"/>
            <p:nvPr/>
          </p:nvSpPr>
          <p:spPr>
            <a:xfrm>
              <a:off x="7795431" y="5792012"/>
              <a:ext cx="1053498" cy="338554"/>
            </a:xfrm>
            <a:prstGeom prst="rect">
              <a:avLst/>
            </a:prstGeom>
            <a:solidFill>
              <a:srgbClr val="EFEFEF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취소</a:t>
              </a:r>
              <a:endParaRPr lang="en-US" altLang="ko-KR" sz="16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0CAB451-8B9C-493D-87C3-5A7BB101E51F}"/>
                </a:ext>
              </a:extLst>
            </p:cNvPr>
            <p:cNvSpPr txBox="1"/>
            <p:nvPr/>
          </p:nvSpPr>
          <p:spPr>
            <a:xfrm>
              <a:off x="6486749" y="5792012"/>
              <a:ext cx="1053498" cy="338554"/>
            </a:xfrm>
            <a:prstGeom prst="rect">
              <a:avLst/>
            </a:prstGeom>
            <a:solidFill>
              <a:srgbClr val="EFEFEF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추가</a:t>
              </a:r>
              <a:endParaRPr lang="en-US" altLang="ko-KR" sz="1600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A33A0F0-C11B-4625-BFE2-2344FA6C8790}"/>
              </a:ext>
            </a:extLst>
          </p:cNvPr>
          <p:cNvGrpSpPr/>
          <p:nvPr/>
        </p:nvGrpSpPr>
        <p:grpSpPr>
          <a:xfrm>
            <a:off x="1319635" y="1578602"/>
            <a:ext cx="1899027" cy="5141262"/>
            <a:chOff x="112077" y="1572914"/>
            <a:chExt cx="1899027" cy="5141262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E15E622-98A7-4818-AFC2-408CE63BAAB4}"/>
                </a:ext>
              </a:extLst>
            </p:cNvPr>
            <p:cNvSpPr/>
            <p:nvPr/>
          </p:nvSpPr>
          <p:spPr>
            <a:xfrm>
              <a:off x="113735" y="1572914"/>
              <a:ext cx="1897369" cy="5141262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904B1AD-8722-4C44-A6A1-7D9EDCFC1864}"/>
                </a:ext>
              </a:extLst>
            </p:cNvPr>
            <p:cNvSpPr txBox="1"/>
            <p:nvPr/>
          </p:nvSpPr>
          <p:spPr>
            <a:xfrm>
              <a:off x="113734" y="2183306"/>
              <a:ext cx="1895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도서등록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763DF91-3AA1-4F9B-87F7-9665F7F743F9}"/>
                </a:ext>
              </a:extLst>
            </p:cNvPr>
            <p:cNvSpPr txBox="1"/>
            <p:nvPr/>
          </p:nvSpPr>
          <p:spPr>
            <a:xfrm>
              <a:off x="112079" y="2674965"/>
              <a:ext cx="1897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2">
                      <a:lumMod val="25000"/>
                    </a:schemeClr>
                  </a:solidFill>
                </a:rPr>
                <a:t>보유도서 관리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C6B9F5D-3BCE-45E5-ACE9-1ABD33A6AB94}"/>
                </a:ext>
              </a:extLst>
            </p:cNvPr>
            <p:cNvSpPr txBox="1"/>
            <p:nvPr/>
          </p:nvSpPr>
          <p:spPr>
            <a:xfrm>
              <a:off x="112077" y="3166624"/>
              <a:ext cx="1897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신청도서 조회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808B3D4-573D-4AF6-9570-A2AB341D8A15}"/>
                </a:ext>
              </a:extLst>
            </p:cNvPr>
            <p:cNvSpPr txBox="1"/>
            <p:nvPr/>
          </p:nvSpPr>
          <p:spPr>
            <a:xfrm>
              <a:off x="112077" y="3658283"/>
              <a:ext cx="1897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2">
                      <a:lumMod val="25000"/>
                    </a:schemeClr>
                  </a:solidFill>
                </a:rPr>
                <a:t>추천도서 등록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4A36AE0-7331-4F2F-BC08-A4D57AF696FA}"/>
                </a:ext>
              </a:extLst>
            </p:cNvPr>
            <p:cNvSpPr txBox="1"/>
            <p:nvPr/>
          </p:nvSpPr>
          <p:spPr>
            <a:xfrm>
              <a:off x="112077" y="4149942"/>
              <a:ext cx="1897368" cy="307777"/>
            </a:xfrm>
            <a:prstGeom prst="rect">
              <a:avLst/>
            </a:prstGeom>
            <a:solidFill>
              <a:srgbClr val="3493D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출판사 관리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04A9BAE-C5AF-4224-88B0-AE73349E3BCD}"/>
                </a:ext>
              </a:extLst>
            </p:cNvPr>
            <p:cNvSpPr txBox="1"/>
            <p:nvPr/>
          </p:nvSpPr>
          <p:spPr>
            <a:xfrm>
              <a:off x="112077" y="4641602"/>
              <a:ext cx="1897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2">
                      <a:lumMod val="25000"/>
                    </a:schemeClr>
                  </a:solidFill>
                </a:rPr>
                <a:t>도서분류 관리</a:t>
              </a: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F50D5C9-F5B5-49BC-9A3F-49AC0D19E568}"/>
              </a:ext>
            </a:extLst>
          </p:cNvPr>
          <p:cNvGrpSpPr/>
          <p:nvPr/>
        </p:nvGrpSpPr>
        <p:grpSpPr>
          <a:xfrm>
            <a:off x="1310153" y="1269224"/>
            <a:ext cx="9498227" cy="305068"/>
            <a:chOff x="106504" y="360137"/>
            <a:chExt cx="9498227" cy="305068"/>
          </a:xfrm>
        </p:grpSpPr>
        <p:grpSp>
          <p:nvGrpSpPr>
            <p:cNvPr id="58" name="그룹 57"/>
            <p:cNvGrpSpPr/>
            <p:nvPr/>
          </p:nvGrpSpPr>
          <p:grpSpPr>
            <a:xfrm>
              <a:off x="131219" y="360137"/>
              <a:ext cx="9467777" cy="303689"/>
              <a:chOff x="980304" y="304532"/>
              <a:chExt cx="9467777" cy="303689"/>
            </a:xfrm>
          </p:grpSpPr>
          <p:sp>
            <p:nvSpPr>
              <p:cNvPr id="23" name="순서도: 처리 22"/>
              <p:cNvSpPr/>
              <p:nvPr/>
            </p:nvSpPr>
            <p:spPr>
              <a:xfrm>
                <a:off x="980304" y="338658"/>
                <a:ext cx="930876" cy="237421"/>
              </a:xfrm>
              <a:prstGeom prst="flowChart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HOME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순서도: 처리 26"/>
              <p:cNvSpPr/>
              <p:nvPr/>
            </p:nvSpPr>
            <p:spPr>
              <a:xfrm>
                <a:off x="1927655" y="304532"/>
                <a:ext cx="930876" cy="303689"/>
              </a:xfrm>
              <a:prstGeom prst="flowChartProcess">
                <a:avLst/>
              </a:prstGeom>
              <a:solidFill>
                <a:srgbClr val="0CA0AE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도서관리</a:t>
                </a:r>
              </a:p>
            </p:txBody>
          </p:sp>
          <p:sp>
            <p:nvSpPr>
              <p:cNvPr id="28" name="순서도: 처리 27"/>
              <p:cNvSpPr/>
              <p:nvPr/>
            </p:nvSpPr>
            <p:spPr>
              <a:xfrm>
                <a:off x="2858531" y="338356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회원관리</a:t>
                </a:r>
              </a:p>
            </p:txBody>
          </p:sp>
          <p:sp>
            <p:nvSpPr>
              <p:cNvPr id="29" name="순서도: 처리 28"/>
              <p:cNvSpPr/>
              <p:nvPr/>
            </p:nvSpPr>
            <p:spPr>
              <a:xfrm>
                <a:off x="3805882" y="336452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대여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반납</a:t>
                </a:r>
              </a:p>
            </p:txBody>
          </p:sp>
          <p:sp>
            <p:nvSpPr>
              <p:cNvPr id="16" name="순서도: 처리 15"/>
              <p:cNvSpPr/>
              <p:nvPr/>
            </p:nvSpPr>
            <p:spPr>
              <a:xfrm>
                <a:off x="4736758" y="336452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직원관리</a:t>
                </a:r>
              </a:p>
            </p:txBody>
          </p:sp>
          <p:sp>
            <p:nvSpPr>
              <p:cNvPr id="77" name="순서도: 처리 76"/>
              <p:cNvSpPr/>
              <p:nvPr/>
            </p:nvSpPr>
            <p:spPr>
              <a:xfrm>
                <a:off x="5659397" y="338355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통계조회</a:t>
                </a:r>
              </a:p>
            </p:txBody>
          </p:sp>
          <p:sp>
            <p:nvSpPr>
              <p:cNvPr id="79" name="순서도: 처리 78"/>
              <p:cNvSpPr/>
              <p:nvPr/>
            </p:nvSpPr>
            <p:spPr>
              <a:xfrm>
                <a:off x="9414365" y="311008"/>
                <a:ext cx="1033716" cy="297213"/>
              </a:xfrm>
              <a:prstGeom prst="flowChartProcess">
                <a:avLst/>
              </a:prstGeom>
              <a:solidFill>
                <a:srgbClr val="FAB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로그아웃</a:t>
                </a:r>
              </a:p>
            </p:txBody>
          </p:sp>
        </p:grpSp>
        <p:sp>
          <p:nvSpPr>
            <p:cNvPr id="22" name="순서도: 처리 21"/>
            <p:cNvSpPr/>
            <p:nvPr/>
          </p:nvSpPr>
          <p:spPr>
            <a:xfrm>
              <a:off x="106504" y="361012"/>
              <a:ext cx="9498227" cy="304193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32A0552-1F28-4A57-83B6-0398CBC10B71}"/>
              </a:ext>
            </a:extLst>
          </p:cNvPr>
          <p:cNvSpPr/>
          <p:nvPr/>
        </p:nvSpPr>
        <p:spPr>
          <a:xfrm>
            <a:off x="5136859" y="3274848"/>
            <a:ext cx="1352903" cy="2553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D19828-45EC-49D1-BB7E-76EB725020DC}"/>
              </a:ext>
            </a:extLst>
          </p:cNvPr>
          <p:cNvSpPr txBox="1"/>
          <p:nvPr/>
        </p:nvSpPr>
        <p:spPr>
          <a:xfrm>
            <a:off x="3746976" y="3248646"/>
            <a:ext cx="1279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출판사 코드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7224BD1-196B-4387-8BE4-B8A5D9A226B3}"/>
              </a:ext>
            </a:extLst>
          </p:cNvPr>
          <p:cNvSpPr/>
          <p:nvPr/>
        </p:nvSpPr>
        <p:spPr>
          <a:xfrm>
            <a:off x="5136859" y="3688759"/>
            <a:ext cx="1352903" cy="2553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D3A663-1BC0-46ED-98BE-5A226AF4A427}"/>
              </a:ext>
            </a:extLst>
          </p:cNvPr>
          <p:cNvSpPr txBox="1"/>
          <p:nvPr/>
        </p:nvSpPr>
        <p:spPr>
          <a:xfrm>
            <a:off x="3746976" y="3662557"/>
            <a:ext cx="1279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 출판사 이름</a:t>
            </a:r>
          </a:p>
        </p:txBody>
      </p:sp>
      <p:sp>
        <p:nvSpPr>
          <p:cNvPr id="67" name="순서도: 처리 66">
            <a:extLst>
              <a:ext uri="{FF2B5EF4-FFF2-40B4-BE49-F238E27FC236}">
                <a16:creationId xmlns:a16="http://schemas.microsoft.com/office/drawing/2014/main" id="{845F13A8-C0E9-4128-847F-B0E595FE8BE6}"/>
              </a:ext>
            </a:extLst>
          </p:cNvPr>
          <p:cNvSpPr/>
          <p:nvPr/>
        </p:nvSpPr>
        <p:spPr>
          <a:xfrm>
            <a:off x="6953074" y="1301143"/>
            <a:ext cx="930876" cy="23742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프로필</a:t>
            </a:r>
          </a:p>
        </p:txBody>
      </p:sp>
    </p:spTree>
    <p:extLst>
      <p:ext uri="{BB962C8B-B14F-4D97-AF65-F5344CB8AC3E}">
        <p14:creationId xmlns:p14="http://schemas.microsoft.com/office/powerpoint/2010/main" val="3827206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4983" y="127553"/>
            <a:ext cx="280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도서관 관리 프로그램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145" y="150002"/>
            <a:ext cx="1144857" cy="202228"/>
          </a:xfrm>
          <a:prstGeom prst="rect">
            <a:avLst/>
          </a:prstGeom>
          <a:gradFill>
            <a:gsLst>
              <a:gs pos="0">
                <a:schemeClr val="bg2">
                  <a:lumMod val="72000"/>
                </a:schemeClr>
              </a:gs>
              <a:gs pos="34000">
                <a:schemeClr val="accent1">
                  <a:lumMod val="45000"/>
                  <a:lumOff val="55000"/>
                </a:schemeClr>
              </a:gs>
              <a:gs pos="5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2700"/>
          </a:effectLst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id="{D4BEC6A5-411C-4C1A-A8EF-85B788709E41}"/>
              </a:ext>
            </a:extLst>
          </p:cNvPr>
          <p:cNvGrpSpPr/>
          <p:nvPr/>
        </p:nvGrpSpPr>
        <p:grpSpPr>
          <a:xfrm>
            <a:off x="74155" y="372831"/>
            <a:ext cx="9486918" cy="891049"/>
            <a:chOff x="1286543" y="373401"/>
            <a:chExt cx="9486918" cy="891049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203CE22-E974-4926-B3D5-AAA1CD4A421E}"/>
                </a:ext>
              </a:extLst>
            </p:cNvPr>
            <p:cNvSpPr/>
            <p:nvPr/>
          </p:nvSpPr>
          <p:spPr>
            <a:xfrm>
              <a:off x="1286543" y="373401"/>
              <a:ext cx="9486918" cy="891049"/>
            </a:xfrm>
            <a:prstGeom prst="rect">
              <a:avLst/>
            </a:prstGeom>
            <a:solidFill>
              <a:srgbClr val="014E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0FD985D-774E-4E36-8167-ACCEF427FEFC}"/>
                </a:ext>
              </a:extLst>
            </p:cNvPr>
            <p:cNvSpPr txBox="1"/>
            <p:nvPr/>
          </p:nvSpPr>
          <p:spPr>
            <a:xfrm>
              <a:off x="2249265" y="478075"/>
              <a:ext cx="20830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LIBRARY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93" name="그래픽 92" descr="서적">
              <a:extLst>
                <a:ext uri="{FF2B5EF4-FFF2-40B4-BE49-F238E27FC236}">
                  <a16:creationId xmlns:a16="http://schemas.microsoft.com/office/drawing/2014/main" id="{F2B8C82B-9A64-4AE7-B8EA-0E218D0BB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4669" y="413902"/>
              <a:ext cx="774678" cy="774678"/>
            </a:xfrm>
            <a:prstGeom prst="rect">
              <a:avLst/>
            </a:prstGeom>
          </p:spPr>
        </p:pic>
      </p:grpSp>
      <p:sp>
        <p:nvSpPr>
          <p:cNvPr id="15" name="순서도: 처리 14"/>
          <p:cNvSpPr/>
          <p:nvPr/>
        </p:nvSpPr>
        <p:spPr>
          <a:xfrm>
            <a:off x="68581" y="129747"/>
            <a:ext cx="9498227" cy="231264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5" name="표 38">
            <a:extLst>
              <a:ext uri="{FF2B5EF4-FFF2-40B4-BE49-F238E27FC236}">
                <a16:creationId xmlns:a16="http://schemas.microsoft.com/office/drawing/2014/main" id="{3F3028BB-9BC8-4582-94EA-1F8BCDA8D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103153"/>
              </p:ext>
            </p:extLst>
          </p:nvPr>
        </p:nvGraphicFramePr>
        <p:xfrm>
          <a:off x="6171007" y="1785839"/>
          <a:ext cx="3175308" cy="47267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3827">
                  <a:extLst>
                    <a:ext uri="{9D8B030D-6E8A-4147-A177-3AD203B41FA5}">
                      <a16:colId xmlns:a16="http://schemas.microsoft.com/office/drawing/2014/main" val="1578793490"/>
                    </a:ext>
                  </a:extLst>
                </a:gridCol>
                <a:gridCol w="793827">
                  <a:extLst>
                    <a:ext uri="{9D8B030D-6E8A-4147-A177-3AD203B41FA5}">
                      <a16:colId xmlns:a16="http://schemas.microsoft.com/office/drawing/2014/main" val="3856125385"/>
                    </a:ext>
                  </a:extLst>
                </a:gridCol>
                <a:gridCol w="793827">
                  <a:extLst>
                    <a:ext uri="{9D8B030D-6E8A-4147-A177-3AD203B41FA5}">
                      <a16:colId xmlns:a16="http://schemas.microsoft.com/office/drawing/2014/main" val="1344310591"/>
                    </a:ext>
                  </a:extLst>
                </a:gridCol>
                <a:gridCol w="793827">
                  <a:extLst>
                    <a:ext uri="{9D8B030D-6E8A-4147-A177-3AD203B41FA5}">
                      <a16:colId xmlns:a16="http://schemas.microsoft.com/office/drawing/2014/main" val="152298803"/>
                    </a:ext>
                  </a:extLst>
                </a:gridCol>
              </a:tblGrid>
              <a:tr h="363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대분류코드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대분류이름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중분류코드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중분류이름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388465"/>
                  </a:ext>
                </a:extLst>
              </a:tr>
              <a:tr h="363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대분류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중분류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614677"/>
                  </a:ext>
                </a:extLst>
              </a:tr>
              <a:tr h="3635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28024"/>
                  </a:ext>
                </a:extLst>
              </a:tr>
              <a:tr h="3635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49808"/>
                  </a:ext>
                </a:extLst>
              </a:tr>
              <a:tr h="3635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90050"/>
                  </a:ext>
                </a:extLst>
              </a:tr>
              <a:tr h="3635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693882"/>
                  </a:ext>
                </a:extLst>
              </a:tr>
              <a:tr h="3635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274397"/>
                  </a:ext>
                </a:extLst>
              </a:tr>
              <a:tr h="3635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785733"/>
                  </a:ext>
                </a:extLst>
              </a:tr>
              <a:tr h="3635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175311"/>
                  </a:ext>
                </a:extLst>
              </a:tr>
              <a:tr h="3635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543159"/>
                  </a:ext>
                </a:extLst>
              </a:tr>
              <a:tr h="3635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440664"/>
                  </a:ext>
                </a:extLst>
              </a:tr>
              <a:tr h="3635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233052"/>
                  </a:ext>
                </a:extLst>
              </a:tr>
              <a:tr h="3635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7335504"/>
                  </a:ext>
                </a:extLst>
              </a:tr>
            </a:tbl>
          </a:graphicData>
        </a:graphic>
      </p:graphicFrame>
      <p:sp>
        <p:nvSpPr>
          <p:cNvPr id="14" name="순서도: 처리 13"/>
          <p:cNvSpPr/>
          <p:nvPr/>
        </p:nvSpPr>
        <p:spPr>
          <a:xfrm>
            <a:off x="68581" y="129746"/>
            <a:ext cx="9498227" cy="6598508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730976" y="4478013"/>
            <a:ext cx="2362180" cy="338554"/>
            <a:chOff x="6486749" y="5792012"/>
            <a:chExt cx="2362180" cy="3385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F9564B5-7BD3-49A8-9D0F-59B8BD67CE90}"/>
                </a:ext>
              </a:extLst>
            </p:cNvPr>
            <p:cNvSpPr txBox="1"/>
            <p:nvPr/>
          </p:nvSpPr>
          <p:spPr>
            <a:xfrm>
              <a:off x="7795431" y="5792012"/>
              <a:ext cx="1053498" cy="338554"/>
            </a:xfrm>
            <a:prstGeom prst="rect">
              <a:avLst/>
            </a:prstGeom>
            <a:solidFill>
              <a:srgbClr val="EFEFEF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취소</a:t>
              </a:r>
              <a:endParaRPr lang="en-US" altLang="ko-KR" sz="16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0CAB451-8B9C-493D-87C3-5A7BB101E51F}"/>
                </a:ext>
              </a:extLst>
            </p:cNvPr>
            <p:cNvSpPr txBox="1"/>
            <p:nvPr/>
          </p:nvSpPr>
          <p:spPr>
            <a:xfrm>
              <a:off x="6486749" y="5792012"/>
              <a:ext cx="1053498" cy="338554"/>
            </a:xfrm>
            <a:prstGeom prst="rect">
              <a:avLst/>
            </a:prstGeom>
            <a:solidFill>
              <a:srgbClr val="EFEFEF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추가</a:t>
              </a:r>
              <a:endParaRPr lang="en-US" altLang="ko-KR" sz="1600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A33A0F0-C11B-4625-BFE2-2344FA6C8790}"/>
              </a:ext>
            </a:extLst>
          </p:cNvPr>
          <p:cNvGrpSpPr/>
          <p:nvPr/>
        </p:nvGrpSpPr>
        <p:grpSpPr>
          <a:xfrm>
            <a:off x="78063" y="1578602"/>
            <a:ext cx="1899027" cy="5141262"/>
            <a:chOff x="112077" y="1572914"/>
            <a:chExt cx="1899027" cy="5141262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E15E622-98A7-4818-AFC2-408CE63BAAB4}"/>
                </a:ext>
              </a:extLst>
            </p:cNvPr>
            <p:cNvSpPr/>
            <p:nvPr/>
          </p:nvSpPr>
          <p:spPr>
            <a:xfrm>
              <a:off x="113735" y="1572914"/>
              <a:ext cx="1897369" cy="5141262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904B1AD-8722-4C44-A6A1-7D9EDCFC1864}"/>
                </a:ext>
              </a:extLst>
            </p:cNvPr>
            <p:cNvSpPr txBox="1"/>
            <p:nvPr/>
          </p:nvSpPr>
          <p:spPr>
            <a:xfrm>
              <a:off x="113734" y="2183306"/>
              <a:ext cx="1895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도서등록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763DF91-3AA1-4F9B-87F7-9665F7F743F9}"/>
                </a:ext>
              </a:extLst>
            </p:cNvPr>
            <p:cNvSpPr txBox="1"/>
            <p:nvPr/>
          </p:nvSpPr>
          <p:spPr>
            <a:xfrm>
              <a:off x="112079" y="2674965"/>
              <a:ext cx="1897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2">
                      <a:lumMod val="25000"/>
                    </a:schemeClr>
                  </a:solidFill>
                </a:rPr>
                <a:t>보유도서 관리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C6B9F5D-3BCE-45E5-ACE9-1ABD33A6AB94}"/>
                </a:ext>
              </a:extLst>
            </p:cNvPr>
            <p:cNvSpPr txBox="1"/>
            <p:nvPr/>
          </p:nvSpPr>
          <p:spPr>
            <a:xfrm>
              <a:off x="112077" y="3166624"/>
              <a:ext cx="1897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신청도서 조회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808B3D4-573D-4AF6-9570-A2AB341D8A15}"/>
                </a:ext>
              </a:extLst>
            </p:cNvPr>
            <p:cNvSpPr txBox="1"/>
            <p:nvPr/>
          </p:nvSpPr>
          <p:spPr>
            <a:xfrm>
              <a:off x="112077" y="3658283"/>
              <a:ext cx="1897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2">
                      <a:lumMod val="25000"/>
                    </a:schemeClr>
                  </a:solidFill>
                </a:rPr>
                <a:t>추천도서 등록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4A36AE0-7331-4F2F-BC08-A4D57AF696FA}"/>
                </a:ext>
              </a:extLst>
            </p:cNvPr>
            <p:cNvSpPr txBox="1"/>
            <p:nvPr/>
          </p:nvSpPr>
          <p:spPr>
            <a:xfrm>
              <a:off x="112077" y="4149942"/>
              <a:ext cx="1897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출판사 관리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04A9BAE-C5AF-4224-88B0-AE73349E3BCD}"/>
                </a:ext>
              </a:extLst>
            </p:cNvPr>
            <p:cNvSpPr txBox="1"/>
            <p:nvPr/>
          </p:nvSpPr>
          <p:spPr>
            <a:xfrm>
              <a:off x="112077" y="4641602"/>
              <a:ext cx="1897368" cy="307777"/>
            </a:xfrm>
            <a:prstGeom prst="rect">
              <a:avLst/>
            </a:prstGeom>
            <a:solidFill>
              <a:srgbClr val="3493D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도서분류 관리</a:t>
              </a: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F50D5C9-F5B5-49BC-9A3F-49AC0D19E568}"/>
              </a:ext>
            </a:extLst>
          </p:cNvPr>
          <p:cNvGrpSpPr/>
          <p:nvPr/>
        </p:nvGrpSpPr>
        <p:grpSpPr>
          <a:xfrm>
            <a:off x="68581" y="1269224"/>
            <a:ext cx="9498227" cy="305068"/>
            <a:chOff x="106504" y="360137"/>
            <a:chExt cx="9498227" cy="305068"/>
          </a:xfrm>
        </p:grpSpPr>
        <p:grpSp>
          <p:nvGrpSpPr>
            <p:cNvPr id="58" name="그룹 57"/>
            <p:cNvGrpSpPr/>
            <p:nvPr/>
          </p:nvGrpSpPr>
          <p:grpSpPr>
            <a:xfrm>
              <a:off x="131219" y="360137"/>
              <a:ext cx="9467777" cy="303689"/>
              <a:chOff x="980304" y="304532"/>
              <a:chExt cx="9467777" cy="303689"/>
            </a:xfrm>
          </p:grpSpPr>
          <p:sp>
            <p:nvSpPr>
              <p:cNvPr id="23" name="순서도: 처리 22"/>
              <p:cNvSpPr/>
              <p:nvPr/>
            </p:nvSpPr>
            <p:spPr>
              <a:xfrm>
                <a:off x="980304" y="338658"/>
                <a:ext cx="930876" cy="237421"/>
              </a:xfrm>
              <a:prstGeom prst="flowChart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HOME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순서도: 처리 26"/>
              <p:cNvSpPr/>
              <p:nvPr/>
            </p:nvSpPr>
            <p:spPr>
              <a:xfrm>
                <a:off x="1927655" y="304532"/>
                <a:ext cx="930876" cy="303689"/>
              </a:xfrm>
              <a:prstGeom prst="flowChartProcess">
                <a:avLst/>
              </a:prstGeom>
              <a:solidFill>
                <a:srgbClr val="0CA0AE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도서관리</a:t>
                </a:r>
              </a:p>
            </p:txBody>
          </p:sp>
          <p:sp>
            <p:nvSpPr>
              <p:cNvPr id="28" name="순서도: 처리 27"/>
              <p:cNvSpPr/>
              <p:nvPr/>
            </p:nvSpPr>
            <p:spPr>
              <a:xfrm>
                <a:off x="2858531" y="338356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회원관리</a:t>
                </a:r>
              </a:p>
            </p:txBody>
          </p:sp>
          <p:sp>
            <p:nvSpPr>
              <p:cNvPr id="29" name="순서도: 처리 28"/>
              <p:cNvSpPr/>
              <p:nvPr/>
            </p:nvSpPr>
            <p:spPr>
              <a:xfrm>
                <a:off x="3805882" y="336452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대여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반납</a:t>
                </a:r>
              </a:p>
            </p:txBody>
          </p:sp>
          <p:sp>
            <p:nvSpPr>
              <p:cNvPr id="16" name="순서도: 처리 15"/>
              <p:cNvSpPr/>
              <p:nvPr/>
            </p:nvSpPr>
            <p:spPr>
              <a:xfrm>
                <a:off x="4736758" y="336452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직원관리</a:t>
                </a:r>
              </a:p>
            </p:txBody>
          </p:sp>
          <p:sp>
            <p:nvSpPr>
              <p:cNvPr id="77" name="순서도: 처리 76"/>
              <p:cNvSpPr/>
              <p:nvPr/>
            </p:nvSpPr>
            <p:spPr>
              <a:xfrm>
                <a:off x="5659397" y="338355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통계조회</a:t>
                </a:r>
              </a:p>
            </p:txBody>
          </p:sp>
          <p:sp>
            <p:nvSpPr>
              <p:cNvPr id="79" name="순서도: 처리 78"/>
              <p:cNvSpPr/>
              <p:nvPr/>
            </p:nvSpPr>
            <p:spPr>
              <a:xfrm>
                <a:off x="9414365" y="311008"/>
                <a:ext cx="1033716" cy="297213"/>
              </a:xfrm>
              <a:prstGeom prst="flowChartProcess">
                <a:avLst/>
              </a:prstGeom>
              <a:solidFill>
                <a:srgbClr val="FAB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로그아웃</a:t>
                </a:r>
              </a:p>
            </p:txBody>
          </p:sp>
        </p:grpSp>
        <p:sp>
          <p:nvSpPr>
            <p:cNvPr id="22" name="순서도: 처리 21"/>
            <p:cNvSpPr/>
            <p:nvPr/>
          </p:nvSpPr>
          <p:spPr>
            <a:xfrm>
              <a:off x="106504" y="361012"/>
              <a:ext cx="9498227" cy="304193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32A0552-1F28-4A57-83B6-0398CBC10B71}"/>
              </a:ext>
            </a:extLst>
          </p:cNvPr>
          <p:cNvSpPr/>
          <p:nvPr/>
        </p:nvSpPr>
        <p:spPr>
          <a:xfrm>
            <a:off x="3895287" y="3274848"/>
            <a:ext cx="1352903" cy="2553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D19828-45EC-49D1-BB7E-76EB725020DC}"/>
              </a:ext>
            </a:extLst>
          </p:cNvPr>
          <p:cNvSpPr txBox="1"/>
          <p:nvPr/>
        </p:nvSpPr>
        <p:spPr>
          <a:xfrm>
            <a:off x="2505404" y="3248646"/>
            <a:ext cx="1279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출판사 코드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7224BD1-196B-4387-8BE4-B8A5D9A226B3}"/>
              </a:ext>
            </a:extLst>
          </p:cNvPr>
          <p:cNvSpPr/>
          <p:nvPr/>
        </p:nvSpPr>
        <p:spPr>
          <a:xfrm>
            <a:off x="3895287" y="3688759"/>
            <a:ext cx="1352903" cy="2553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D3A663-1BC0-46ED-98BE-5A226AF4A427}"/>
              </a:ext>
            </a:extLst>
          </p:cNvPr>
          <p:cNvSpPr txBox="1"/>
          <p:nvPr/>
        </p:nvSpPr>
        <p:spPr>
          <a:xfrm>
            <a:off x="2505404" y="3662557"/>
            <a:ext cx="1279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 출판사 이름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8348DB-8E0B-4510-A360-ADA5231BC494}"/>
              </a:ext>
            </a:extLst>
          </p:cNvPr>
          <p:cNvSpPr txBox="1"/>
          <p:nvPr/>
        </p:nvSpPr>
        <p:spPr>
          <a:xfrm>
            <a:off x="2752026" y="2814716"/>
            <a:ext cx="78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대분류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88A803-2FF8-401E-BDC1-9DF6933637D9}"/>
              </a:ext>
            </a:extLst>
          </p:cNvPr>
          <p:cNvSpPr txBox="1"/>
          <p:nvPr/>
        </p:nvSpPr>
        <p:spPr>
          <a:xfrm>
            <a:off x="5353896" y="2847120"/>
            <a:ext cx="764722" cy="246221"/>
          </a:xfrm>
          <a:prstGeom prst="rect">
            <a:avLst/>
          </a:prstGeom>
          <a:solidFill>
            <a:srgbClr val="EFEFEF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등록</a:t>
            </a:r>
            <a:r>
              <a:rPr lang="en-US" altLang="ko-KR" sz="1000" dirty="0"/>
              <a:t>/</a:t>
            </a:r>
            <a:r>
              <a:rPr lang="ko-KR" altLang="en-US" sz="1000" dirty="0"/>
              <a:t>수정</a:t>
            </a:r>
            <a:endParaRPr lang="en-US" altLang="ko-KR" sz="10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EED584-1248-463C-8153-25C3B851C398}"/>
              </a:ext>
            </a:extLst>
          </p:cNvPr>
          <p:cNvSpPr/>
          <p:nvPr/>
        </p:nvSpPr>
        <p:spPr>
          <a:xfrm>
            <a:off x="3895287" y="2840918"/>
            <a:ext cx="1352903" cy="2553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알라딘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순서도: 병합 39">
            <a:extLst>
              <a:ext uri="{FF2B5EF4-FFF2-40B4-BE49-F238E27FC236}">
                <a16:creationId xmlns:a16="http://schemas.microsoft.com/office/drawing/2014/main" id="{68AB6919-FBBF-4D18-B16A-0B3034D5A593}"/>
              </a:ext>
            </a:extLst>
          </p:cNvPr>
          <p:cNvSpPr/>
          <p:nvPr/>
        </p:nvSpPr>
        <p:spPr>
          <a:xfrm>
            <a:off x="5074248" y="2926461"/>
            <a:ext cx="121553" cy="9143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B2524D9B-E452-4964-9EED-6927CD43CF3E}"/>
              </a:ext>
            </a:extLst>
          </p:cNvPr>
          <p:cNvGrpSpPr/>
          <p:nvPr/>
        </p:nvGrpSpPr>
        <p:grpSpPr>
          <a:xfrm>
            <a:off x="9885980" y="140000"/>
            <a:ext cx="2051125" cy="2670239"/>
            <a:chOff x="2622655" y="2238885"/>
            <a:chExt cx="2051125" cy="2670239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21D5025-06D8-4768-A61C-E11A42ACDB51}"/>
                </a:ext>
              </a:extLst>
            </p:cNvPr>
            <p:cNvSpPr/>
            <p:nvPr/>
          </p:nvSpPr>
          <p:spPr>
            <a:xfrm>
              <a:off x="2622655" y="2249976"/>
              <a:ext cx="2051125" cy="2659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0D7073B-F882-4DD9-B4DA-F14C2312FEC0}"/>
                </a:ext>
              </a:extLst>
            </p:cNvPr>
            <p:cNvSpPr/>
            <p:nvPr/>
          </p:nvSpPr>
          <p:spPr>
            <a:xfrm>
              <a:off x="2624313" y="2238885"/>
              <a:ext cx="2049467" cy="24547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err="1">
                  <a:solidFill>
                    <a:schemeClr val="tx1"/>
                  </a:solidFill>
                </a:rPr>
                <a:t>대분류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F87B3A97-6BFD-49F1-88F7-138FBD067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74116" y="2275616"/>
              <a:ext cx="276264" cy="181000"/>
            </a:xfrm>
            <a:prstGeom prst="rect">
              <a:avLst/>
            </a:prstGeom>
          </p:spPr>
        </p:pic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91FB8FA7-B419-4D54-A81F-01E8E0D86FD7}"/>
                </a:ext>
              </a:extLst>
            </p:cNvPr>
            <p:cNvSpPr/>
            <p:nvPr/>
          </p:nvSpPr>
          <p:spPr>
            <a:xfrm>
              <a:off x="3997247" y="3382298"/>
              <a:ext cx="538640" cy="232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취소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AF58DBE8-F70C-45A5-B279-40EE92867F81}"/>
                </a:ext>
              </a:extLst>
            </p:cNvPr>
            <p:cNvSpPr/>
            <p:nvPr/>
          </p:nvSpPr>
          <p:spPr>
            <a:xfrm>
              <a:off x="2760548" y="3382298"/>
              <a:ext cx="538640" cy="232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추가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779BCDE-E196-4518-9C92-12055938EBAF}"/>
                </a:ext>
              </a:extLst>
            </p:cNvPr>
            <p:cNvSpPr/>
            <p:nvPr/>
          </p:nvSpPr>
          <p:spPr>
            <a:xfrm>
              <a:off x="3534730" y="2668408"/>
              <a:ext cx="1042108" cy="1968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6AED1C5-A7A2-4D6D-A970-4E62D63CA304}"/>
                </a:ext>
              </a:extLst>
            </p:cNvPr>
            <p:cNvSpPr txBox="1"/>
            <p:nvPr/>
          </p:nvSpPr>
          <p:spPr>
            <a:xfrm>
              <a:off x="2711640" y="2658093"/>
              <a:ext cx="8230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코드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3E8A27F-6A95-4CA4-AC15-D250D67928BB}"/>
                </a:ext>
              </a:extLst>
            </p:cNvPr>
            <p:cNvSpPr/>
            <p:nvPr/>
          </p:nvSpPr>
          <p:spPr>
            <a:xfrm>
              <a:off x="3534730" y="2956366"/>
              <a:ext cx="1042108" cy="1968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F1E85BC-6B17-4D4C-9305-C1467E0BF4A6}"/>
                </a:ext>
              </a:extLst>
            </p:cNvPr>
            <p:cNvSpPr txBox="1"/>
            <p:nvPr/>
          </p:nvSpPr>
          <p:spPr>
            <a:xfrm>
              <a:off x="2711640" y="2946051"/>
              <a:ext cx="8230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이름</a:t>
              </a:r>
              <a:endParaRPr lang="en-US" altLang="ko-KR" sz="900" dirty="0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550BA0B-E610-4B9E-8710-D3323D8F9B62}"/>
                </a:ext>
              </a:extLst>
            </p:cNvPr>
            <p:cNvSpPr/>
            <p:nvPr/>
          </p:nvSpPr>
          <p:spPr>
            <a:xfrm>
              <a:off x="3378897" y="3382298"/>
              <a:ext cx="538640" cy="232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수정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58253627-DA85-40AC-8B4E-CA8414E0B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487695"/>
              </p:ext>
            </p:extLst>
          </p:nvPr>
        </p:nvGraphicFramePr>
        <p:xfrm>
          <a:off x="9930074" y="1664280"/>
          <a:ext cx="1939842" cy="1066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69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1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코드</a:t>
                      </a:r>
                    </a:p>
                  </a:txBody>
                  <a:tcPr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이름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46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46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46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46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8" name="그룹 97">
            <a:extLst>
              <a:ext uri="{FF2B5EF4-FFF2-40B4-BE49-F238E27FC236}">
                <a16:creationId xmlns:a16="http://schemas.microsoft.com/office/drawing/2014/main" id="{52B174F8-689C-4A5E-9A34-95867A22716B}"/>
              </a:ext>
            </a:extLst>
          </p:cNvPr>
          <p:cNvGrpSpPr/>
          <p:nvPr/>
        </p:nvGrpSpPr>
        <p:grpSpPr>
          <a:xfrm>
            <a:off x="11175468" y="1984003"/>
            <a:ext cx="468905" cy="413737"/>
            <a:chOff x="4917989" y="3311611"/>
            <a:chExt cx="560173" cy="494267"/>
          </a:xfrm>
          <a:solidFill>
            <a:schemeClr val="bg2"/>
          </a:solidFill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179D9895-22BC-4733-975B-F4BF7ED386EC}"/>
                </a:ext>
              </a:extLst>
            </p:cNvPr>
            <p:cNvSpPr/>
            <p:nvPr/>
          </p:nvSpPr>
          <p:spPr>
            <a:xfrm>
              <a:off x="4917989" y="3311611"/>
              <a:ext cx="560173" cy="271848"/>
            </a:xfrm>
            <a:prstGeom prst="rect">
              <a:avLst/>
            </a:prstGeom>
            <a:grpFill/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bg2">
                      <a:lumMod val="25000"/>
                    </a:schemeClr>
                  </a:solidFill>
                </a:rPr>
                <a:t>수정</a:t>
              </a:r>
              <a:endParaRPr lang="ko-KR" alt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4A5CCDE2-D55A-4EBA-88D6-06B6CB33B3F3}"/>
                </a:ext>
              </a:extLst>
            </p:cNvPr>
            <p:cNvSpPr/>
            <p:nvPr/>
          </p:nvSpPr>
          <p:spPr>
            <a:xfrm>
              <a:off x="4917989" y="3566984"/>
              <a:ext cx="560173" cy="238894"/>
            </a:xfrm>
            <a:prstGeom prst="rect">
              <a:avLst/>
            </a:prstGeom>
            <a:grpFill/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bg2">
                      <a:lumMod val="25000"/>
                    </a:schemeClr>
                  </a:solidFill>
                </a:rPr>
                <a:t>삭제</a:t>
              </a:r>
              <a:endParaRPr lang="ko-KR" alt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454765D-2793-4211-B1DB-83200407435E}"/>
              </a:ext>
            </a:extLst>
          </p:cNvPr>
          <p:cNvCxnSpPr>
            <a:endCxn id="83" idx="1"/>
          </p:cNvCxnSpPr>
          <p:nvPr/>
        </p:nvCxnSpPr>
        <p:spPr>
          <a:xfrm flipV="1">
            <a:off x="6118618" y="1480665"/>
            <a:ext cx="3767362" cy="1507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순서도: 처리 101">
            <a:extLst>
              <a:ext uri="{FF2B5EF4-FFF2-40B4-BE49-F238E27FC236}">
                <a16:creationId xmlns:a16="http://schemas.microsoft.com/office/drawing/2014/main" id="{2A0FF084-2A39-49B8-AF5E-EDE2EF2AECE8}"/>
              </a:ext>
            </a:extLst>
          </p:cNvPr>
          <p:cNvSpPr/>
          <p:nvPr/>
        </p:nvSpPr>
        <p:spPr>
          <a:xfrm>
            <a:off x="5701779" y="1304394"/>
            <a:ext cx="930876" cy="23742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프로필</a:t>
            </a:r>
          </a:p>
        </p:txBody>
      </p:sp>
    </p:spTree>
    <p:extLst>
      <p:ext uri="{BB962C8B-B14F-4D97-AF65-F5344CB8AC3E}">
        <p14:creationId xmlns:p14="http://schemas.microsoft.com/office/powerpoint/2010/main" val="2949109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518FF695-57A5-4E1C-9498-6DB2EA2E4FF5}"/>
              </a:ext>
            </a:extLst>
          </p:cNvPr>
          <p:cNvSpPr/>
          <p:nvPr/>
        </p:nvSpPr>
        <p:spPr>
          <a:xfrm>
            <a:off x="106505" y="1572913"/>
            <a:ext cx="1904600" cy="515534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2906" y="127553"/>
            <a:ext cx="280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도서관 관리 프로그램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068" y="150002"/>
            <a:ext cx="1144857" cy="202228"/>
          </a:xfrm>
          <a:prstGeom prst="rect">
            <a:avLst/>
          </a:prstGeom>
          <a:gradFill>
            <a:gsLst>
              <a:gs pos="0">
                <a:schemeClr val="bg2">
                  <a:lumMod val="72000"/>
                </a:schemeClr>
              </a:gs>
              <a:gs pos="34000">
                <a:schemeClr val="accent1">
                  <a:lumMod val="45000"/>
                  <a:lumOff val="55000"/>
                </a:schemeClr>
              </a:gs>
              <a:gs pos="5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2700"/>
          </a:effectLst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id="{D4BEC6A5-411C-4C1A-A8EF-85B788709E41}"/>
              </a:ext>
            </a:extLst>
          </p:cNvPr>
          <p:cNvGrpSpPr/>
          <p:nvPr/>
        </p:nvGrpSpPr>
        <p:grpSpPr>
          <a:xfrm>
            <a:off x="112078" y="372831"/>
            <a:ext cx="9486918" cy="891049"/>
            <a:chOff x="1286543" y="373401"/>
            <a:chExt cx="9486918" cy="891049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203CE22-E974-4926-B3D5-AAA1CD4A421E}"/>
                </a:ext>
              </a:extLst>
            </p:cNvPr>
            <p:cNvSpPr/>
            <p:nvPr/>
          </p:nvSpPr>
          <p:spPr>
            <a:xfrm>
              <a:off x="1286543" y="373401"/>
              <a:ext cx="9486918" cy="891049"/>
            </a:xfrm>
            <a:prstGeom prst="rect">
              <a:avLst/>
            </a:prstGeom>
            <a:solidFill>
              <a:srgbClr val="014E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0FD985D-774E-4E36-8167-ACCEF427FEFC}"/>
                </a:ext>
              </a:extLst>
            </p:cNvPr>
            <p:cNvSpPr txBox="1"/>
            <p:nvPr/>
          </p:nvSpPr>
          <p:spPr>
            <a:xfrm>
              <a:off x="2249265" y="478075"/>
              <a:ext cx="20830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LIBRARY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93" name="그래픽 92" descr="서적">
              <a:extLst>
                <a:ext uri="{FF2B5EF4-FFF2-40B4-BE49-F238E27FC236}">
                  <a16:creationId xmlns:a16="http://schemas.microsoft.com/office/drawing/2014/main" id="{F2B8C82B-9A64-4AE7-B8EA-0E218D0BB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4669" y="413902"/>
              <a:ext cx="774678" cy="774678"/>
            </a:xfrm>
            <a:prstGeom prst="rect">
              <a:avLst/>
            </a:prstGeom>
          </p:spPr>
        </p:pic>
      </p:grpSp>
      <p:sp>
        <p:nvSpPr>
          <p:cNvPr id="15" name="순서도: 처리 14"/>
          <p:cNvSpPr/>
          <p:nvPr/>
        </p:nvSpPr>
        <p:spPr>
          <a:xfrm>
            <a:off x="106504" y="129747"/>
            <a:ext cx="9498227" cy="231264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B184A6-8090-4DF1-A2E5-55C00A294B39}"/>
              </a:ext>
            </a:extLst>
          </p:cNvPr>
          <p:cNvSpPr txBox="1"/>
          <p:nvPr/>
        </p:nvSpPr>
        <p:spPr>
          <a:xfrm>
            <a:off x="106504" y="2382504"/>
            <a:ext cx="1902942" cy="307777"/>
          </a:xfrm>
          <a:prstGeom prst="rect">
            <a:avLst/>
          </a:prstGeom>
          <a:solidFill>
            <a:srgbClr val="3493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회원 등록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1F0E1D0-1484-4B7B-A153-9AD4D4DD4C37}"/>
              </a:ext>
            </a:extLst>
          </p:cNvPr>
          <p:cNvSpPr txBox="1"/>
          <p:nvPr/>
        </p:nvSpPr>
        <p:spPr>
          <a:xfrm>
            <a:off x="112079" y="2892408"/>
            <a:ext cx="1897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회원 조회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수정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F50D5C9-F5B5-49BC-9A3F-49AC0D19E568}"/>
              </a:ext>
            </a:extLst>
          </p:cNvPr>
          <p:cNvGrpSpPr/>
          <p:nvPr/>
        </p:nvGrpSpPr>
        <p:grpSpPr>
          <a:xfrm>
            <a:off x="106504" y="1269224"/>
            <a:ext cx="9498227" cy="305068"/>
            <a:chOff x="106504" y="360137"/>
            <a:chExt cx="9498227" cy="305068"/>
          </a:xfrm>
        </p:grpSpPr>
        <p:grpSp>
          <p:nvGrpSpPr>
            <p:cNvPr id="58" name="그룹 57"/>
            <p:cNvGrpSpPr/>
            <p:nvPr/>
          </p:nvGrpSpPr>
          <p:grpSpPr>
            <a:xfrm>
              <a:off x="131219" y="360137"/>
              <a:ext cx="9467777" cy="303689"/>
              <a:chOff x="980304" y="304532"/>
              <a:chExt cx="9467777" cy="303689"/>
            </a:xfrm>
          </p:grpSpPr>
          <p:sp>
            <p:nvSpPr>
              <p:cNvPr id="23" name="순서도: 처리 22"/>
              <p:cNvSpPr/>
              <p:nvPr/>
            </p:nvSpPr>
            <p:spPr>
              <a:xfrm>
                <a:off x="980304" y="338658"/>
                <a:ext cx="930876" cy="237421"/>
              </a:xfrm>
              <a:prstGeom prst="flowChart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HOME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순서도: 처리 26"/>
              <p:cNvSpPr/>
              <p:nvPr/>
            </p:nvSpPr>
            <p:spPr>
              <a:xfrm>
                <a:off x="1927655" y="304532"/>
                <a:ext cx="930876" cy="303689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도서관리</a:t>
                </a:r>
              </a:p>
            </p:txBody>
          </p:sp>
          <p:sp>
            <p:nvSpPr>
              <p:cNvPr id="28" name="순서도: 처리 27"/>
              <p:cNvSpPr/>
              <p:nvPr/>
            </p:nvSpPr>
            <p:spPr>
              <a:xfrm>
                <a:off x="2858531" y="311008"/>
                <a:ext cx="930876" cy="290994"/>
              </a:xfrm>
              <a:prstGeom prst="flowChartProcess">
                <a:avLst/>
              </a:prstGeom>
              <a:solidFill>
                <a:srgbClr val="0CA0AE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회원관리</a:t>
                </a:r>
              </a:p>
            </p:txBody>
          </p:sp>
          <p:sp>
            <p:nvSpPr>
              <p:cNvPr id="29" name="순서도: 처리 28"/>
              <p:cNvSpPr/>
              <p:nvPr/>
            </p:nvSpPr>
            <p:spPr>
              <a:xfrm>
                <a:off x="3805882" y="336452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대여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반납</a:t>
                </a:r>
              </a:p>
            </p:txBody>
          </p:sp>
          <p:sp>
            <p:nvSpPr>
              <p:cNvPr id="16" name="순서도: 처리 15"/>
              <p:cNvSpPr/>
              <p:nvPr/>
            </p:nvSpPr>
            <p:spPr>
              <a:xfrm>
                <a:off x="4736758" y="336452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직원관리</a:t>
                </a:r>
              </a:p>
            </p:txBody>
          </p:sp>
          <p:sp>
            <p:nvSpPr>
              <p:cNvPr id="77" name="순서도: 처리 76"/>
              <p:cNvSpPr/>
              <p:nvPr/>
            </p:nvSpPr>
            <p:spPr>
              <a:xfrm>
                <a:off x="5659397" y="338355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통계조회</a:t>
                </a:r>
              </a:p>
            </p:txBody>
          </p:sp>
          <p:sp>
            <p:nvSpPr>
              <p:cNvPr id="79" name="순서도: 처리 78"/>
              <p:cNvSpPr/>
              <p:nvPr/>
            </p:nvSpPr>
            <p:spPr>
              <a:xfrm>
                <a:off x="9414365" y="311008"/>
                <a:ext cx="1033716" cy="297213"/>
              </a:xfrm>
              <a:prstGeom prst="flowChartProcess">
                <a:avLst/>
              </a:prstGeom>
              <a:solidFill>
                <a:srgbClr val="FAB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로그아웃</a:t>
                </a:r>
              </a:p>
            </p:txBody>
          </p:sp>
        </p:grpSp>
        <p:sp>
          <p:nvSpPr>
            <p:cNvPr id="22" name="순서도: 처리 21"/>
            <p:cNvSpPr/>
            <p:nvPr/>
          </p:nvSpPr>
          <p:spPr>
            <a:xfrm>
              <a:off x="106504" y="361012"/>
              <a:ext cx="9498227" cy="304193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순서도: 처리 13"/>
          <p:cNvSpPr/>
          <p:nvPr/>
        </p:nvSpPr>
        <p:spPr>
          <a:xfrm>
            <a:off x="106504" y="129746"/>
            <a:ext cx="9498227" cy="6598508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2480214" y="1985538"/>
            <a:ext cx="4576781" cy="3631068"/>
            <a:chOff x="2407125" y="2199949"/>
            <a:chExt cx="4576781" cy="3631068"/>
          </a:xfrm>
        </p:grpSpPr>
        <p:grpSp>
          <p:nvGrpSpPr>
            <p:cNvPr id="42" name="그룹 41"/>
            <p:cNvGrpSpPr/>
            <p:nvPr/>
          </p:nvGrpSpPr>
          <p:grpSpPr>
            <a:xfrm>
              <a:off x="2407125" y="2199949"/>
              <a:ext cx="3327114" cy="307777"/>
              <a:chOff x="2407125" y="2199949"/>
              <a:chExt cx="3327114" cy="307777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3913677" y="2226151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2407125" y="2199949"/>
                <a:ext cx="3607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ID</a:t>
                </a:r>
                <a:endParaRPr lang="ko-KR" altLang="en-US" sz="1400" dirty="0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2407125" y="3042349"/>
              <a:ext cx="3327114" cy="307777"/>
              <a:chOff x="2407125" y="3042349"/>
              <a:chExt cx="3327114" cy="307777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3913677" y="3068551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407125" y="3042349"/>
                <a:ext cx="10052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비밀번호</a:t>
                </a: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2407125" y="4331594"/>
              <a:ext cx="3327114" cy="307777"/>
              <a:chOff x="2407125" y="4331594"/>
              <a:chExt cx="3327114" cy="307777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3913677" y="4357796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407125" y="4331594"/>
                <a:ext cx="9413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전화번호</a:t>
                </a: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2407125" y="4752794"/>
              <a:ext cx="4576781" cy="1078223"/>
              <a:chOff x="2407125" y="4752794"/>
              <a:chExt cx="4576781" cy="1078223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2407125" y="4752794"/>
                <a:ext cx="9413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/>
                  <a:t>우편번호</a:t>
                </a:r>
                <a:endParaRPr lang="ko-KR" altLang="en-US" sz="1400" dirty="0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3913677" y="4778996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5919589" y="4783572"/>
                <a:ext cx="1064317" cy="246221"/>
              </a:xfrm>
              <a:prstGeom prst="rect">
                <a:avLst/>
              </a:prstGeom>
              <a:solidFill>
                <a:srgbClr val="FAB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/>
                    </a:solidFill>
                  </a:rPr>
                  <a:t> 우편번호 검색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E710EE-6B0E-4E71-908D-CEB9EC4B6BDB}"/>
                  </a:ext>
                </a:extLst>
              </p:cNvPr>
              <p:cNvSpPr txBox="1"/>
              <p:nvPr/>
            </p:nvSpPr>
            <p:spPr>
              <a:xfrm>
                <a:off x="2407125" y="5149873"/>
                <a:ext cx="5732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주소</a:t>
                </a: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C5A40354-7C4A-4614-AD8B-9B3D358AACC7}"/>
                  </a:ext>
                </a:extLst>
              </p:cNvPr>
              <p:cNvSpPr/>
              <p:nvPr/>
            </p:nvSpPr>
            <p:spPr>
              <a:xfrm>
                <a:off x="3913677" y="5176075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51F36C9E-E20E-41CD-AE6E-5B607846CF57}"/>
                  </a:ext>
                </a:extLst>
              </p:cNvPr>
              <p:cNvSpPr/>
              <p:nvPr/>
            </p:nvSpPr>
            <p:spPr>
              <a:xfrm>
                <a:off x="3913677" y="5575644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2407125" y="2621149"/>
              <a:ext cx="3327114" cy="307777"/>
              <a:chOff x="2407125" y="2621149"/>
              <a:chExt cx="3327114" cy="307777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3913677" y="2647351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407125" y="2621149"/>
                <a:ext cx="6448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이름</a:t>
                </a: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2407125" y="3884749"/>
              <a:ext cx="3068870" cy="333422"/>
              <a:chOff x="2407125" y="3884749"/>
              <a:chExt cx="3068870" cy="333422"/>
            </a:xfrm>
          </p:grpSpPr>
          <p:sp>
            <p:nvSpPr>
              <p:cNvPr id="155" name="TextBox 154"/>
              <p:cNvSpPr txBox="1"/>
              <p:nvPr/>
            </p:nvSpPr>
            <p:spPr>
              <a:xfrm>
                <a:off x="2407125" y="3897572"/>
                <a:ext cx="9548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생년월일</a:t>
                </a:r>
              </a:p>
            </p:txBody>
          </p:sp>
          <p:pic>
            <p:nvPicPr>
              <p:cNvPr id="156" name="그림 155">
                <a:extLst>
                  <a:ext uri="{FF2B5EF4-FFF2-40B4-BE49-F238E27FC236}">
                    <a16:creationId xmlns:a16="http://schemas.microsoft.com/office/drawing/2014/main" id="{83B2D768-4F18-4F21-BD52-5A443CEC22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13677" y="3884749"/>
                <a:ext cx="1562318" cy="333422"/>
              </a:xfrm>
              <a:prstGeom prst="rect">
                <a:avLst/>
              </a:prstGeom>
            </p:spPr>
          </p:pic>
        </p:grpSp>
        <p:grpSp>
          <p:nvGrpSpPr>
            <p:cNvPr id="38" name="그룹 37"/>
            <p:cNvGrpSpPr/>
            <p:nvPr/>
          </p:nvGrpSpPr>
          <p:grpSpPr>
            <a:xfrm>
              <a:off x="2407125" y="3463549"/>
              <a:ext cx="3327114" cy="307777"/>
              <a:chOff x="2407125" y="3463549"/>
              <a:chExt cx="3327114" cy="307777"/>
            </a:xfrm>
          </p:grpSpPr>
          <p:sp>
            <p:nvSpPr>
              <p:cNvPr id="161" name="직사각형 160"/>
              <p:cNvSpPr/>
              <p:nvPr/>
            </p:nvSpPr>
            <p:spPr>
              <a:xfrm>
                <a:off x="3913677" y="3489751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407125" y="3463549"/>
                <a:ext cx="14225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비밀번호 확인</a:t>
                </a:r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>
            <a:off x="7517837" y="2039535"/>
            <a:ext cx="1430505" cy="1967770"/>
            <a:chOff x="7517837" y="2039535"/>
            <a:chExt cx="1430505" cy="1967770"/>
          </a:xfrm>
        </p:grpSpPr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17837" y="2039535"/>
              <a:ext cx="1430505" cy="1441637"/>
            </a:xfrm>
            <a:prstGeom prst="rect">
              <a:avLst/>
            </a:prstGeom>
          </p:spPr>
        </p:pic>
        <p:sp>
          <p:nvSpPr>
            <p:cNvPr id="163" name="TextBox 162"/>
            <p:cNvSpPr txBox="1"/>
            <p:nvPr/>
          </p:nvSpPr>
          <p:spPr>
            <a:xfrm>
              <a:off x="7655641" y="3699528"/>
              <a:ext cx="1154896" cy="307777"/>
            </a:xfrm>
            <a:prstGeom prst="rect">
              <a:avLst/>
            </a:prstGeom>
            <a:solidFill>
              <a:srgbClr val="EFEFEF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회원 이미지</a:t>
              </a: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095233" y="5968408"/>
            <a:ext cx="1794890" cy="338554"/>
            <a:chOff x="4586127" y="5792012"/>
            <a:chExt cx="1794890" cy="338554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F9564B5-7BD3-49A8-9D0F-59B8BD67CE90}"/>
                </a:ext>
              </a:extLst>
            </p:cNvPr>
            <p:cNvSpPr txBox="1"/>
            <p:nvPr/>
          </p:nvSpPr>
          <p:spPr>
            <a:xfrm>
              <a:off x="4586127" y="5792012"/>
              <a:ext cx="739048" cy="338554"/>
            </a:xfrm>
            <a:prstGeom prst="rect">
              <a:avLst/>
            </a:prstGeom>
            <a:solidFill>
              <a:srgbClr val="EFEFEF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저장</a:t>
              </a:r>
              <a:endParaRPr lang="en-US" altLang="ko-KR" sz="1600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3F9564B5-7BD3-49A8-9D0F-59B8BD67CE90}"/>
                </a:ext>
              </a:extLst>
            </p:cNvPr>
            <p:cNvSpPr txBox="1"/>
            <p:nvPr/>
          </p:nvSpPr>
          <p:spPr>
            <a:xfrm>
              <a:off x="5641969" y="5792012"/>
              <a:ext cx="739048" cy="338554"/>
            </a:xfrm>
            <a:prstGeom prst="rect">
              <a:avLst/>
            </a:prstGeom>
            <a:solidFill>
              <a:srgbClr val="EFEFEF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취소</a:t>
              </a:r>
              <a:endParaRPr lang="en-US" altLang="ko-KR" sz="1600" dirty="0"/>
            </a:p>
          </p:txBody>
        </p:sp>
      </p:grpSp>
      <p:pic>
        <p:nvPicPr>
          <p:cNvPr id="166" name="그림 1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1686" y="1510291"/>
            <a:ext cx="2420718" cy="1653809"/>
          </a:xfrm>
          <a:prstGeom prst="rect">
            <a:avLst/>
          </a:prstGeom>
        </p:spPr>
      </p:pic>
      <p:cxnSp>
        <p:nvCxnSpPr>
          <p:cNvPr id="47" name="직선 화살표 연결선 46"/>
          <p:cNvCxnSpPr>
            <a:stCxn id="163" idx="3"/>
          </p:cNvCxnSpPr>
          <p:nvPr/>
        </p:nvCxnSpPr>
        <p:spPr>
          <a:xfrm flipV="1">
            <a:off x="8810537" y="3080951"/>
            <a:ext cx="1181960" cy="772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ECAC9B2-5C54-401D-8353-C908BE36A54C}"/>
              </a:ext>
            </a:extLst>
          </p:cNvPr>
          <p:cNvSpPr txBox="1"/>
          <p:nvPr/>
        </p:nvSpPr>
        <p:spPr>
          <a:xfrm>
            <a:off x="6002313" y="2016315"/>
            <a:ext cx="887810" cy="246221"/>
          </a:xfrm>
          <a:prstGeom prst="rect">
            <a:avLst/>
          </a:prstGeom>
          <a:solidFill>
            <a:srgbClr val="EFEFEF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ID </a:t>
            </a:r>
            <a:r>
              <a:rPr lang="ko-KR" altLang="en-US" sz="1000" dirty="0"/>
              <a:t>중복확인</a:t>
            </a:r>
            <a:endParaRPr lang="en-US" altLang="ko-KR" sz="1000" dirty="0"/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69992A01-9048-426C-BDF2-706D378E8D89}"/>
              </a:ext>
            </a:extLst>
          </p:cNvPr>
          <p:cNvSpPr/>
          <p:nvPr/>
        </p:nvSpPr>
        <p:spPr>
          <a:xfrm>
            <a:off x="5739702" y="1300841"/>
            <a:ext cx="930876" cy="23742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프로필</a:t>
            </a:r>
          </a:p>
        </p:txBody>
      </p:sp>
    </p:spTree>
    <p:extLst>
      <p:ext uri="{BB962C8B-B14F-4D97-AF65-F5344CB8AC3E}">
        <p14:creationId xmlns:p14="http://schemas.microsoft.com/office/powerpoint/2010/main" val="151145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2806</TotalTime>
  <Words>1095</Words>
  <Application>Microsoft Office PowerPoint</Application>
  <PresentationFormat>와이드스크린</PresentationFormat>
  <Paragraphs>747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회원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lenovo</dc:creator>
  <cp:lastModifiedBy>유경진</cp:lastModifiedBy>
  <cp:revision>225</cp:revision>
  <cp:lastPrinted>2020-02-08T04:41:12Z</cp:lastPrinted>
  <dcterms:created xsi:type="dcterms:W3CDTF">2020-02-04T00:30:30Z</dcterms:created>
  <dcterms:modified xsi:type="dcterms:W3CDTF">2020-03-29T12:48:14Z</dcterms:modified>
</cp:coreProperties>
</file>