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6858000" cy="12192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514350" y="1995311"/>
            <a:ext cx="5829300" cy="4244623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857250" y="6403623"/>
            <a:ext cx="5143500" cy="2943577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342903" algn="ctr">
              <a:buSzTx/>
              <a:buFontTx/>
              <a:buNone/>
              <a:defRPr sz="1800"/>
            </a:lvl2pPr>
            <a:lvl3pPr marL="0" indent="685809" algn="ctr">
              <a:buSzTx/>
              <a:buFontTx/>
              <a:buNone/>
              <a:defRPr sz="1800"/>
            </a:lvl3pPr>
            <a:lvl4pPr marL="0" indent="1028712" algn="ctr">
              <a:buSzTx/>
              <a:buFontTx/>
              <a:buNone/>
              <a:defRPr sz="1800"/>
            </a:lvl4pPr>
            <a:lvl5pPr marL="0" indent="1371616" algn="ctr"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467916" y="3039536"/>
            <a:ext cx="5915026" cy="507153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467916" y="8159050"/>
            <a:ext cx="5915026" cy="26670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342903">
              <a:buSzTx/>
              <a:buFontTx/>
              <a:buNone/>
              <a:defRPr sz="1800"/>
            </a:lvl2pPr>
            <a:lvl3pPr marL="0" indent="685809">
              <a:buSzTx/>
              <a:buFontTx/>
              <a:buNone/>
              <a:defRPr sz="1800"/>
            </a:lvl3pPr>
            <a:lvl4pPr marL="0" indent="1028712">
              <a:buSzTx/>
              <a:buFontTx/>
              <a:buNone/>
              <a:defRPr sz="1800"/>
            </a:lvl4pPr>
            <a:lvl5pPr marL="0" indent="1371616"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71487" y="3245555"/>
            <a:ext cx="2914651" cy="773571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472381" y="649115"/>
            <a:ext cx="5915026" cy="235655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72382" y="2988734"/>
            <a:ext cx="2901256" cy="146473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1800"/>
            </a:lvl1pPr>
            <a:lvl2pPr marL="0" indent="342903">
              <a:buSzTx/>
              <a:buFontTx/>
              <a:buNone/>
              <a:defRPr b="1" sz="1800"/>
            </a:lvl2pPr>
            <a:lvl3pPr marL="0" indent="685809">
              <a:buSzTx/>
              <a:buFontTx/>
              <a:buNone/>
              <a:defRPr b="1" sz="1800"/>
            </a:lvl3pPr>
            <a:lvl4pPr marL="0" indent="1028712">
              <a:buSzTx/>
              <a:buFontTx/>
              <a:buNone/>
              <a:defRPr b="1" sz="1800"/>
            </a:lvl4pPr>
            <a:lvl5pPr marL="0" indent="1371616">
              <a:buSzTx/>
              <a:buFontTx/>
              <a:buNone/>
              <a:defRPr b="1"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3471864" y="2988734"/>
            <a:ext cx="2915544" cy="146473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18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72381" y="812800"/>
            <a:ext cx="2211884" cy="28448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2915543" y="1755426"/>
            <a:ext cx="3471864" cy="866422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8850" indent="-195946">
              <a:defRPr sz="2400"/>
            </a:lvl2pPr>
            <a:lvl3pPr marL="914410" indent="-228603">
              <a:defRPr sz="2400"/>
            </a:lvl3pPr>
            <a:lvl4pPr marL="1303035" indent="-274324">
              <a:defRPr sz="2400"/>
            </a:lvl4pPr>
            <a:lvl5pPr marL="1645941" indent="-274324"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472381" y="3657600"/>
            <a:ext cx="2211884" cy="677615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2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472381" y="812800"/>
            <a:ext cx="2211884" cy="28448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2915543" y="1755426"/>
            <a:ext cx="3471864" cy="866422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472381" y="3657600"/>
            <a:ext cx="2211884" cy="6776157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342903">
              <a:buSzTx/>
              <a:buFontTx/>
              <a:buNone/>
              <a:defRPr sz="1200"/>
            </a:lvl2pPr>
            <a:lvl3pPr marL="0" indent="685809">
              <a:buSzTx/>
              <a:buFontTx/>
              <a:buNone/>
              <a:defRPr sz="1200"/>
            </a:lvl3pPr>
            <a:lvl4pPr marL="0" indent="1028712">
              <a:buSzTx/>
              <a:buFontTx/>
              <a:buNone/>
              <a:defRPr sz="1200"/>
            </a:lvl4pPr>
            <a:lvl5pPr marL="0" indent="1371616">
              <a:buSzTx/>
              <a:buFontTx/>
              <a:buNone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71489" y="649115"/>
            <a:ext cx="5915026" cy="2356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71489" y="3245555"/>
            <a:ext cx="5915026" cy="7735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166510" y="11521780"/>
            <a:ext cx="220003" cy="20591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685809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685809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685809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685809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685809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685809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685809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685809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685809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171453" marR="0" indent="-171453" algn="l" defTabSz="685809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542932" marR="0" indent="-200028" algn="l" defTabSz="685809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925841" marR="0" indent="-240034" algn="l" defTabSz="685809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305673" marR="0" indent="-276962" algn="l" defTabSz="685809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1648579" marR="0" indent="-276962" algn="l" defTabSz="685809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1991483" marR="0" indent="-276962" algn="l" defTabSz="685809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334387" marR="0" indent="-276962" algn="l" defTabSz="685809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2677290" marR="0" indent="-276962" algn="l" defTabSz="685809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020196" marR="0" indent="-276962" algn="l" defTabSz="685809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타원 5"/>
          <p:cNvGrpSpPr/>
          <p:nvPr/>
        </p:nvGrpSpPr>
        <p:grpSpPr>
          <a:xfrm>
            <a:off x="2609400" y="5899312"/>
            <a:ext cx="1639200" cy="1152894"/>
            <a:chOff x="0" y="0"/>
            <a:chExt cx="1639199" cy="1152893"/>
          </a:xfrm>
        </p:grpSpPr>
        <p:sp>
          <p:nvSpPr>
            <p:cNvPr id="94" name="Oval"/>
            <p:cNvSpPr/>
            <p:nvPr/>
          </p:nvSpPr>
          <p:spPr>
            <a:xfrm>
              <a:off x="0" y="0"/>
              <a:ext cx="1639200" cy="115289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95" name="2018 지방선거…"/>
            <p:cNvSpPr txBox="1"/>
            <p:nvPr/>
          </p:nvSpPr>
          <p:spPr>
            <a:xfrm>
              <a:off x="292125" y="295776"/>
              <a:ext cx="1054950" cy="561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/>
              </a:pPr>
              <a:r>
                <a:t>2018 </a:t>
              </a:r>
              <a:r>
                <a:rPr>
                  <a:latin typeface="+mn-lt"/>
                  <a:ea typeface="+mn-ea"/>
                  <a:cs typeface="+mn-cs"/>
                  <a:sym typeface="Helvetica"/>
                </a:rPr>
                <a:t>지방선거</a:t>
              </a: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민주당</a:t>
              </a:r>
            </a:p>
            <a:p>
              <a:pPr algn="ctr">
                <a:defRPr sz="1000"/>
              </a:pPr>
              <a:r>
                <a:t>1055</a:t>
              </a:r>
            </a:p>
          </p:txBody>
        </p:sp>
      </p:grpSp>
      <p:sp>
        <p:nvSpPr>
          <p:cNvPr id="97" name="직선 연결선 10"/>
          <p:cNvSpPr/>
          <p:nvPr/>
        </p:nvSpPr>
        <p:spPr>
          <a:xfrm>
            <a:off x="3429000" y="7052206"/>
            <a:ext cx="0" cy="56160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98" name="직선 연결선 16"/>
          <p:cNvSpPr/>
          <p:nvPr/>
        </p:nvSpPr>
        <p:spPr>
          <a:xfrm>
            <a:off x="1882400" y="4835106"/>
            <a:ext cx="727000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01" name="직사각형 23"/>
          <p:cNvGrpSpPr/>
          <p:nvPr/>
        </p:nvGrpSpPr>
        <p:grpSpPr>
          <a:xfrm>
            <a:off x="243209" y="4222315"/>
            <a:ext cx="1639193" cy="1225584"/>
            <a:chOff x="0" y="230845"/>
            <a:chExt cx="1639191" cy="1225583"/>
          </a:xfrm>
        </p:grpSpPr>
        <p:sp>
          <p:nvSpPr>
            <p:cNvPr id="99" name="Rectangle"/>
            <p:cNvSpPr/>
            <p:nvPr/>
          </p:nvSpPr>
          <p:spPr>
            <a:xfrm>
              <a:off x="0" y="230845"/>
              <a:ext cx="1639192" cy="12255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00" name="새누리당 후보 91…"/>
            <p:cNvSpPr/>
            <p:nvPr/>
          </p:nvSpPr>
          <p:spPr>
            <a:xfrm>
              <a:off x="52069" y="843637"/>
              <a:ext cx="153505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/>
              </a:pPr>
              <a:r>
                <a:t>새누리당 후보 91</a:t>
              </a:r>
            </a:p>
            <a:p>
              <a:pPr algn="ctr">
                <a:defRPr sz="1000"/>
              </a:pPr>
              <a:r>
                <a:t>더불어민주당 후보 832</a:t>
              </a:r>
            </a:p>
            <a:p>
              <a:pPr algn="ctr">
                <a:defRPr sz="1000"/>
              </a:pPr>
              <a:r>
                <a:t>국민의당 후보 42</a:t>
              </a:r>
            </a:p>
            <a:p>
              <a:pPr algn="ctr">
                <a:defRPr sz="1000"/>
              </a:pPr>
              <a:r>
                <a:t>정의당 후보 32</a:t>
              </a:r>
            </a:p>
            <a:p>
              <a:pPr algn="ctr">
                <a:defRPr sz="1000"/>
              </a:pPr>
              <a:r>
                <a:t>그 외 기타정당 후보 8</a:t>
              </a:r>
            </a:p>
            <a:p>
              <a:pPr algn="ctr">
                <a:defRPr sz="1000"/>
              </a:pPr>
              <a:r>
                <a:t>무소속 후보 8</a:t>
              </a:r>
            </a:p>
            <a:p>
              <a:pPr algn="ctr">
                <a:defRPr sz="1000"/>
              </a:pPr>
              <a:r>
                <a:t>투표하지 않았음 34</a:t>
              </a:r>
            </a:p>
            <a:p>
              <a:pPr algn="ctr">
                <a:defRPr sz="1000"/>
              </a:pPr>
              <a:r>
                <a:t>투표권이 없었음 20</a:t>
              </a:r>
            </a:p>
            <a:p>
              <a:pPr algn="ctr">
                <a:defRPr sz="1000"/>
              </a:pPr>
              <a:r>
                <a:t>모름/무응답 43</a:t>
              </a:r>
            </a:p>
          </p:txBody>
        </p:sp>
      </p:grpSp>
      <p:sp>
        <p:nvSpPr>
          <p:cNvPr id="102" name="TextBox 28"/>
          <p:cNvSpPr txBox="1"/>
          <p:nvPr/>
        </p:nvSpPr>
        <p:spPr>
          <a:xfrm>
            <a:off x="2439366" y="1406415"/>
            <a:ext cx="1979268" cy="25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/>
            </a:pPr>
            <a:r>
              <a:t>&lt;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그림</a:t>
            </a:r>
            <a:r>
              <a:t>1&gt;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민주당 지지의 궤적</a:t>
            </a:r>
          </a:p>
        </p:txBody>
      </p:sp>
      <p:grpSp>
        <p:nvGrpSpPr>
          <p:cNvPr id="105" name="타원 30"/>
          <p:cNvGrpSpPr/>
          <p:nvPr/>
        </p:nvGrpSpPr>
        <p:grpSpPr>
          <a:xfrm>
            <a:off x="2589900" y="4190615"/>
            <a:ext cx="1639201" cy="1152895"/>
            <a:chOff x="0" y="0"/>
            <a:chExt cx="1639199" cy="1152893"/>
          </a:xfrm>
        </p:grpSpPr>
        <p:sp>
          <p:nvSpPr>
            <p:cNvPr id="103" name="Oval"/>
            <p:cNvSpPr/>
            <p:nvPr/>
          </p:nvSpPr>
          <p:spPr>
            <a:xfrm>
              <a:off x="0" y="0"/>
              <a:ext cx="1639200" cy="115289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04" name="2017 대선…"/>
            <p:cNvSpPr txBox="1"/>
            <p:nvPr/>
          </p:nvSpPr>
          <p:spPr>
            <a:xfrm>
              <a:off x="292125" y="295776"/>
              <a:ext cx="1054950" cy="561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/>
              </a:pPr>
              <a:r>
                <a:t>2017 </a:t>
              </a:r>
              <a:r>
                <a:rPr>
                  <a:latin typeface="+mn-lt"/>
                  <a:ea typeface="+mn-ea"/>
                  <a:cs typeface="+mn-cs"/>
                  <a:sym typeface="Helvetica"/>
                </a:rPr>
                <a:t>대선</a:t>
              </a: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민주당</a:t>
              </a:r>
            </a:p>
            <a:p>
              <a:pPr algn="ctr">
                <a:defRPr sz="1000"/>
              </a:pPr>
              <a:r>
                <a:t>1110</a:t>
              </a:r>
            </a:p>
          </p:txBody>
        </p:sp>
      </p:grpSp>
      <p:sp>
        <p:nvSpPr>
          <p:cNvPr id="106" name="직선 연결선 31"/>
          <p:cNvSpPr/>
          <p:nvPr/>
        </p:nvSpPr>
        <p:spPr>
          <a:xfrm>
            <a:off x="3409500" y="5343509"/>
            <a:ext cx="1" cy="56160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09" name="타원 34"/>
          <p:cNvGrpSpPr/>
          <p:nvPr/>
        </p:nvGrpSpPr>
        <p:grpSpPr>
          <a:xfrm>
            <a:off x="2609400" y="7608009"/>
            <a:ext cx="1639200" cy="1152895"/>
            <a:chOff x="0" y="0"/>
            <a:chExt cx="1639199" cy="1152893"/>
          </a:xfrm>
        </p:grpSpPr>
        <p:sp>
          <p:nvSpPr>
            <p:cNvPr id="107" name="Oval"/>
            <p:cNvSpPr/>
            <p:nvPr/>
          </p:nvSpPr>
          <p:spPr>
            <a:xfrm>
              <a:off x="0" y="0"/>
              <a:ext cx="1639200" cy="115289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08" name="2020 총선…"/>
            <p:cNvSpPr txBox="1"/>
            <p:nvPr/>
          </p:nvSpPr>
          <p:spPr>
            <a:xfrm>
              <a:off x="292125" y="295776"/>
              <a:ext cx="1054950" cy="561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/>
              </a:pPr>
              <a:r>
                <a:t>2020 </a:t>
              </a:r>
              <a:r>
                <a:rPr>
                  <a:latin typeface="+mn-lt"/>
                  <a:ea typeface="+mn-ea"/>
                  <a:cs typeface="+mn-cs"/>
                  <a:sym typeface="Helvetica"/>
                </a:rPr>
                <a:t>총선</a:t>
              </a: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민주당</a:t>
              </a:r>
            </a:p>
            <a:p>
              <a:pPr algn="ctr">
                <a:defRPr sz="1000"/>
              </a:pPr>
              <a:r>
                <a:t>1039</a:t>
              </a:r>
            </a:p>
          </p:txBody>
        </p:sp>
      </p:grpSp>
      <p:grpSp>
        <p:nvGrpSpPr>
          <p:cNvPr id="112" name="타원 36"/>
          <p:cNvGrpSpPr/>
          <p:nvPr/>
        </p:nvGrpSpPr>
        <p:grpSpPr>
          <a:xfrm>
            <a:off x="2589900" y="2481918"/>
            <a:ext cx="1639201" cy="1152895"/>
            <a:chOff x="0" y="0"/>
            <a:chExt cx="1639199" cy="1152893"/>
          </a:xfrm>
        </p:grpSpPr>
        <p:sp>
          <p:nvSpPr>
            <p:cNvPr id="110" name="Oval"/>
            <p:cNvSpPr/>
            <p:nvPr/>
          </p:nvSpPr>
          <p:spPr>
            <a:xfrm>
              <a:off x="0" y="0"/>
              <a:ext cx="1639200" cy="115289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11" name="2016…"/>
            <p:cNvSpPr txBox="1"/>
            <p:nvPr/>
          </p:nvSpPr>
          <p:spPr>
            <a:xfrm>
              <a:off x="292125" y="303441"/>
              <a:ext cx="1054950" cy="5460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/>
              </a:pPr>
              <a:r>
                <a:t>2016</a:t>
              </a: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민주당</a:t>
              </a:r>
            </a:p>
            <a:p>
              <a:pPr algn="ctr">
                <a:defRPr sz="1000"/>
              </a:pPr>
              <a:r>
                <a:t>976</a:t>
              </a:r>
            </a:p>
          </p:txBody>
        </p:sp>
      </p:grpSp>
      <p:sp>
        <p:nvSpPr>
          <p:cNvPr id="113" name="직선 연결선 37"/>
          <p:cNvSpPr/>
          <p:nvPr/>
        </p:nvSpPr>
        <p:spPr>
          <a:xfrm>
            <a:off x="3409500" y="3634812"/>
            <a:ext cx="1" cy="56160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14" name="직선 연결선 39"/>
          <p:cNvSpPr/>
          <p:nvPr/>
        </p:nvSpPr>
        <p:spPr>
          <a:xfrm>
            <a:off x="1882400" y="6439415"/>
            <a:ext cx="727000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17" name="직사각형 40"/>
          <p:cNvGrpSpPr/>
          <p:nvPr/>
        </p:nvGrpSpPr>
        <p:grpSpPr>
          <a:xfrm>
            <a:off x="243209" y="5826623"/>
            <a:ext cx="1639193" cy="1225584"/>
            <a:chOff x="0" y="158744"/>
            <a:chExt cx="1639191" cy="1225583"/>
          </a:xfrm>
        </p:grpSpPr>
        <p:sp>
          <p:nvSpPr>
            <p:cNvPr id="115" name="Rectangle"/>
            <p:cNvSpPr/>
            <p:nvPr/>
          </p:nvSpPr>
          <p:spPr>
            <a:xfrm>
              <a:off x="0" y="158744"/>
              <a:ext cx="1639192" cy="122558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16" name="문재인 873…"/>
            <p:cNvSpPr/>
            <p:nvPr/>
          </p:nvSpPr>
          <p:spPr>
            <a:xfrm>
              <a:off x="52069" y="771536"/>
              <a:ext cx="153505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문재인 873</a:t>
              </a:r>
              <a:endParaRPr>
                <a:latin typeface="+mn-lt"/>
                <a:ea typeface="+mn-ea"/>
                <a:cs typeface="+mn-cs"/>
                <a:sym typeface="Helvetica"/>
              </a:endParaRP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홍준표 13</a:t>
              </a:r>
              <a:endParaRPr>
                <a:latin typeface="+mn-lt"/>
                <a:ea typeface="+mn-ea"/>
                <a:cs typeface="+mn-cs"/>
                <a:sym typeface="Helvetica"/>
              </a:endParaRP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안철수 88</a:t>
              </a:r>
              <a:endParaRPr>
                <a:latin typeface="+mn-lt"/>
                <a:ea typeface="+mn-ea"/>
                <a:cs typeface="+mn-cs"/>
                <a:sym typeface="Helvetica"/>
              </a:endParaRP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유승민 22</a:t>
              </a:r>
              <a:endParaRPr>
                <a:latin typeface="+mn-lt"/>
                <a:ea typeface="+mn-ea"/>
                <a:cs typeface="+mn-cs"/>
                <a:sym typeface="Helvetica"/>
              </a:endParaRP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심상정 31</a:t>
              </a:r>
              <a:endParaRPr>
                <a:latin typeface="+mn-lt"/>
                <a:ea typeface="+mn-ea"/>
                <a:cs typeface="+mn-cs"/>
                <a:sym typeface="Helvetica"/>
              </a:endParaRP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기타 후보 8</a:t>
              </a:r>
              <a:endParaRPr>
                <a:latin typeface="+mn-lt"/>
                <a:ea typeface="+mn-ea"/>
                <a:cs typeface="+mn-cs"/>
                <a:sym typeface="Helvetica"/>
              </a:endParaRP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투표하지 않았음 9</a:t>
              </a:r>
              <a:endParaRPr>
                <a:latin typeface="+mn-lt"/>
                <a:ea typeface="+mn-ea"/>
                <a:cs typeface="+mn-cs"/>
                <a:sym typeface="Helvetica"/>
              </a:endParaRP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투표권이 없었음 7</a:t>
              </a:r>
              <a:endParaRPr>
                <a:latin typeface="+mn-lt"/>
                <a:ea typeface="+mn-ea"/>
                <a:cs typeface="+mn-cs"/>
                <a:sym typeface="Helvetica"/>
              </a:endParaRP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모름/무응답 4</a:t>
              </a:r>
            </a:p>
          </p:txBody>
        </p:sp>
      </p:grpSp>
      <p:sp>
        <p:nvSpPr>
          <p:cNvPr id="118" name="직선 연결선 41"/>
          <p:cNvSpPr/>
          <p:nvPr/>
        </p:nvSpPr>
        <p:spPr>
          <a:xfrm>
            <a:off x="1882400" y="8044770"/>
            <a:ext cx="727000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21" name="직사각형 42"/>
          <p:cNvGrpSpPr/>
          <p:nvPr/>
        </p:nvGrpSpPr>
        <p:grpSpPr>
          <a:xfrm>
            <a:off x="243209" y="7431978"/>
            <a:ext cx="1639193" cy="1225584"/>
            <a:chOff x="0" y="321060"/>
            <a:chExt cx="1639191" cy="1225583"/>
          </a:xfrm>
        </p:grpSpPr>
        <p:sp>
          <p:nvSpPr>
            <p:cNvPr id="119" name="Rectangle"/>
            <p:cNvSpPr/>
            <p:nvPr/>
          </p:nvSpPr>
          <p:spPr>
            <a:xfrm>
              <a:off x="0" y="321060"/>
              <a:ext cx="1639192" cy="12255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20" name="더불어민주당 후보 801…"/>
            <p:cNvSpPr/>
            <p:nvPr/>
          </p:nvSpPr>
          <p:spPr>
            <a:xfrm>
              <a:off x="52069" y="933851"/>
              <a:ext cx="153505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/>
              </a:pPr>
              <a:r>
                <a:t>더불어민주당 후보 801</a:t>
              </a:r>
            </a:p>
            <a:p>
              <a:pPr algn="ctr">
                <a:defRPr sz="1000"/>
              </a:pPr>
              <a:r>
                <a:t>자유한국당 후보 44</a:t>
              </a:r>
            </a:p>
            <a:p>
              <a:pPr algn="ctr">
                <a:defRPr sz="1000"/>
              </a:pPr>
              <a:r>
                <a:t>바른미래당 후보 22</a:t>
              </a:r>
            </a:p>
            <a:p>
              <a:pPr algn="ctr">
                <a:defRPr sz="1000"/>
              </a:pPr>
              <a:r>
                <a:t>민주평화당 후보 6</a:t>
              </a:r>
            </a:p>
            <a:p>
              <a:pPr algn="ctr">
                <a:defRPr sz="1000"/>
              </a:pPr>
              <a:r>
                <a:t>정의당 후보 11</a:t>
              </a:r>
            </a:p>
            <a:p>
              <a:pPr algn="ctr">
                <a:defRPr sz="1000"/>
              </a:pPr>
              <a:r>
                <a:t>기타정당 후보 2</a:t>
              </a:r>
            </a:p>
            <a:p>
              <a:pPr algn="ctr">
                <a:defRPr sz="1000"/>
              </a:pPr>
              <a:r>
                <a:t>무소속 후보 7</a:t>
              </a:r>
            </a:p>
            <a:p>
              <a:pPr algn="ctr">
                <a:defRPr sz="1000"/>
              </a:pPr>
              <a:r>
                <a:t>투표하지 않았음 36</a:t>
              </a:r>
            </a:p>
            <a:p>
              <a:pPr algn="ctr">
                <a:defRPr sz="1000"/>
              </a:pPr>
              <a:r>
                <a:t>투표권이 없었음 55</a:t>
              </a:r>
            </a:p>
            <a:p>
              <a:pPr algn="ctr">
                <a:defRPr sz="1000"/>
              </a:pPr>
              <a:r>
                <a:t>모름/무응답 55</a:t>
              </a:r>
            </a:p>
          </p:txBody>
        </p:sp>
      </p:grpSp>
      <p:grpSp>
        <p:nvGrpSpPr>
          <p:cNvPr id="124" name="직사각형 47"/>
          <p:cNvGrpSpPr/>
          <p:nvPr/>
        </p:nvGrpSpPr>
        <p:grpSpPr>
          <a:xfrm>
            <a:off x="4464353" y="3405894"/>
            <a:ext cx="1639192" cy="1225584"/>
            <a:chOff x="0" y="78098"/>
            <a:chExt cx="1639191" cy="1225583"/>
          </a:xfrm>
        </p:grpSpPr>
        <p:sp>
          <p:nvSpPr>
            <p:cNvPr id="122" name="Rectangle"/>
            <p:cNvSpPr/>
            <p:nvPr/>
          </p:nvSpPr>
          <p:spPr>
            <a:xfrm>
              <a:off x="0" y="78098"/>
              <a:ext cx="1639192" cy="12255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23" name="문재인 832…"/>
            <p:cNvSpPr/>
            <p:nvPr/>
          </p:nvSpPr>
          <p:spPr>
            <a:xfrm>
              <a:off x="52069" y="690890"/>
              <a:ext cx="153505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문재인 832</a:t>
              </a:r>
              <a:endParaRPr>
                <a:latin typeface="+mn-lt"/>
                <a:ea typeface="+mn-ea"/>
                <a:cs typeface="+mn-cs"/>
                <a:sym typeface="Helvetica"/>
              </a:endParaRP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홍준표 12</a:t>
              </a:r>
              <a:endParaRPr>
                <a:latin typeface="+mn-lt"/>
                <a:ea typeface="+mn-ea"/>
                <a:cs typeface="+mn-cs"/>
                <a:sym typeface="Helvetica"/>
              </a:endParaRP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안철수 60</a:t>
              </a:r>
              <a:endParaRPr>
                <a:latin typeface="+mn-lt"/>
                <a:ea typeface="+mn-ea"/>
                <a:cs typeface="+mn-cs"/>
                <a:sym typeface="Helvetica"/>
              </a:endParaRP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유승민 25</a:t>
              </a:r>
              <a:endParaRPr>
                <a:latin typeface="+mn-lt"/>
                <a:ea typeface="+mn-ea"/>
                <a:cs typeface="+mn-cs"/>
                <a:sym typeface="Helvetica"/>
              </a:endParaRP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심상정 21</a:t>
              </a:r>
              <a:endParaRPr>
                <a:latin typeface="+mn-lt"/>
                <a:ea typeface="+mn-ea"/>
                <a:cs typeface="+mn-cs"/>
                <a:sym typeface="Helvetica"/>
              </a:endParaRP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기타 후보 4</a:t>
              </a:r>
              <a:endParaRPr>
                <a:latin typeface="+mn-lt"/>
                <a:ea typeface="+mn-ea"/>
                <a:cs typeface="+mn-cs"/>
                <a:sym typeface="Helvetica"/>
              </a:endParaRP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투표하지 않았음 14</a:t>
              </a:r>
              <a:endParaRPr>
                <a:latin typeface="+mn-lt"/>
                <a:ea typeface="+mn-ea"/>
                <a:cs typeface="+mn-cs"/>
                <a:sym typeface="Helvetica"/>
              </a:endParaRP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모름/무응답 8</a:t>
              </a:r>
            </a:p>
          </p:txBody>
        </p:sp>
      </p:grpSp>
      <p:sp>
        <p:nvSpPr>
          <p:cNvPr id="125" name="직선 연결선 49"/>
          <p:cNvSpPr/>
          <p:nvPr/>
        </p:nvSpPr>
        <p:spPr>
          <a:xfrm>
            <a:off x="3429000" y="4018686"/>
            <a:ext cx="1035353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28" name="직사각형 52"/>
          <p:cNvGrpSpPr/>
          <p:nvPr/>
        </p:nvGrpSpPr>
        <p:grpSpPr>
          <a:xfrm>
            <a:off x="4464353" y="4958998"/>
            <a:ext cx="1639192" cy="1225584"/>
            <a:chOff x="0" y="239391"/>
            <a:chExt cx="1639191" cy="1225583"/>
          </a:xfrm>
        </p:grpSpPr>
        <p:sp>
          <p:nvSpPr>
            <p:cNvPr id="126" name="Rectangle"/>
            <p:cNvSpPr/>
            <p:nvPr/>
          </p:nvSpPr>
          <p:spPr>
            <a:xfrm>
              <a:off x="0" y="239391"/>
              <a:ext cx="1639192" cy="12255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27" name="더불어민주당 후보 873…"/>
            <p:cNvSpPr/>
            <p:nvPr/>
          </p:nvSpPr>
          <p:spPr>
            <a:xfrm>
              <a:off x="52069" y="852182"/>
              <a:ext cx="153505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더불어민주당 후보 873</a:t>
              </a:r>
              <a:endParaRPr>
                <a:latin typeface="+mn-lt"/>
                <a:ea typeface="+mn-ea"/>
                <a:cs typeface="+mn-cs"/>
                <a:sym typeface="Helvetica"/>
              </a:endParaRP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자유한국당 후보 79</a:t>
              </a:r>
              <a:endParaRPr>
                <a:latin typeface="+mn-lt"/>
                <a:ea typeface="+mn-ea"/>
                <a:cs typeface="+mn-cs"/>
                <a:sym typeface="Helvetica"/>
              </a:endParaRP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바른미래당 후보 13</a:t>
              </a:r>
              <a:endParaRPr>
                <a:latin typeface="+mn-lt"/>
                <a:ea typeface="+mn-ea"/>
                <a:cs typeface="+mn-cs"/>
                <a:sym typeface="Helvetica"/>
              </a:endParaRP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민주평화당 후보 6</a:t>
              </a:r>
              <a:endParaRPr>
                <a:latin typeface="+mn-lt"/>
                <a:ea typeface="+mn-ea"/>
                <a:cs typeface="+mn-cs"/>
                <a:sym typeface="Helvetica"/>
              </a:endParaRP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정의당 후보 18</a:t>
              </a:r>
              <a:endParaRPr>
                <a:latin typeface="+mn-lt"/>
                <a:ea typeface="+mn-ea"/>
                <a:cs typeface="+mn-cs"/>
                <a:sym typeface="Helvetica"/>
              </a:endParaRP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기타정당 후보 4</a:t>
              </a:r>
              <a:endParaRPr>
                <a:latin typeface="+mn-lt"/>
                <a:ea typeface="+mn-ea"/>
                <a:cs typeface="+mn-cs"/>
                <a:sym typeface="Helvetica"/>
              </a:endParaRP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무소속 후보 16</a:t>
              </a:r>
              <a:endParaRPr>
                <a:latin typeface="+mn-lt"/>
                <a:ea typeface="+mn-ea"/>
                <a:cs typeface="+mn-cs"/>
                <a:sym typeface="Helvetica"/>
              </a:endParaRP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투표하지 않았음 41</a:t>
              </a:r>
              <a:endParaRPr>
                <a:latin typeface="+mn-lt"/>
                <a:ea typeface="+mn-ea"/>
                <a:cs typeface="+mn-cs"/>
                <a:sym typeface="Helvetica"/>
              </a:endParaRP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투표권이 없었음 1</a:t>
              </a:r>
              <a:endParaRPr>
                <a:latin typeface="+mn-lt"/>
                <a:ea typeface="+mn-ea"/>
                <a:cs typeface="+mn-cs"/>
                <a:sym typeface="Helvetica"/>
              </a:endParaRP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모름/무응답 59</a:t>
              </a:r>
            </a:p>
          </p:txBody>
        </p:sp>
      </p:grpSp>
      <p:sp>
        <p:nvSpPr>
          <p:cNvPr id="129" name="직선 연결선 53"/>
          <p:cNvSpPr/>
          <p:nvPr/>
        </p:nvSpPr>
        <p:spPr>
          <a:xfrm>
            <a:off x="3429000" y="5571790"/>
            <a:ext cx="1035353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32" name="직사각형 54"/>
          <p:cNvGrpSpPr/>
          <p:nvPr/>
        </p:nvGrpSpPr>
        <p:grpSpPr>
          <a:xfrm>
            <a:off x="4464353" y="6797372"/>
            <a:ext cx="1639192" cy="1225584"/>
            <a:chOff x="0" y="78098"/>
            <a:chExt cx="1639191" cy="1225583"/>
          </a:xfrm>
        </p:grpSpPr>
        <p:sp>
          <p:nvSpPr>
            <p:cNvPr id="130" name="Rectangle"/>
            <p:cNvSpPr/>
            <p:nvPr/>
          </p:nvSpPr>
          <p:spPr>
            <a:xfrm>
              <a:off x="0" y="78098"/>
              <a:ext cx="1639192" cy="12255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31" name="더불어민주당 후보 801…"/>
            <p:cNvSpPr/>
            <p:nvPr/>
          </p:nvSpPr>
          <p:spPr>
            <a:xfrm>
              <a:off x="52069" y="690890"/>
              <a:ext cx="153505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더불어민주당 후보 801</a:t>
              </a:r>
              <a:endParaRPr>
                <a:latin typeface="+mn-lt"/>
                <a:ea typeface="+mn-ea"/>
                <a:cs typeface="+mn-cs"/>
                <a:sym typeface="Helvetica"/>
              </a:endParaRP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미래통합당 후보 100</a:t>
              </a:r>
              <a:endParaRPr>
                <a:latin typeface="+mn-lt"/>
                <a:ea typeface="+mn-ea"/>
                <a:cs typeface="+mn-cs"/>
                <a:sym typeface="Helvetica"/>
              </a:endParaRP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민생당 후보 17</a:t>
              </a:r>
              <a:endParaRPr>
                <a:latin typeface="+mn-lt"/>
                <a:ea typeface="+mn-ea"/>
                <a:cs typeface="+mn-cs"/>
                <a:sym typeface="Helvetica"/>
              </a:endParaRP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정의당 후보 33</a:t>
              </a:r>
              <a:endParaRPr>
                <a:latin typeface="+mn-lt"/>
                <a:ea typeface="+mn-ea"/>
                <a:cs typeface="+mn-cs"/>
                <a:sym typeface="Helvetica"/>
              </a:endParaRP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우리공화당 후보 1</a:t>
              </a:r>
              <a:endParaRPr>
                <a:latin typeface="+mn-lt"/>
                <a:ea typeface="+mn-ea"/>
                <a:cs typeface="+mn-cs"/>
                <a:sym typeface="Helvetica"/>
              </a:endParaRP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민중당 후보 2</a:t>
              </a:r>
              <a:endParaRPr>
                <a:latin typeface="+mn-lt"/>
                <a:ea typeface="+mn-ea"/>
                <a:cs typeface="+mn-cs"/>
                <a:sym typeface="Helvetica"/>
              </a:endParaRP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그 외 정당 후보 6</a:t>
              </a:r>
              <a:endParaRPr>
                <a:latin typeface="+mn-lt"/>
                <a:ea typeface="+mn-ea"/>
                <a:cs typeface="+mn-cs"/>
                <a:sym typeface="Helvetica"/>
              </a:endParaRP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무소속 후보 23</a:t>
              </a:r>
            </a:p>
          </p:txBody>
        </p:sp>
      </p:grpSp>
      <p:sp>
        <p:nvSpPr>
          <p:cNvPr id="133" name="직선 연결선 55"/>
          <p:cNvSpPr/>
          <p:nvPr/>
        </p:nvSpPr>
        <p:spPr>
          <a:xfrm>
            <a:off x="3429000" y="7410164"/>
            <a:ext cx="1035353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타원 5"/>
          <p:cNvGrpSpPr/>
          <p:nvPr/>
        </p:nvGrpSpPr>
        <p:grpSpPr>
          <a:xfrm>
            <a:off x="2609400" y="5899312"/>
            <a:ext cx="1639200" cy="1152894"/>
            <a:chOff x="0" y="0"/>
            <a:chExt cx="1639199" cy="1152893"/>
          </a:xfrm>
        </p:grpSpPr>
        <p:sp>
          <p:nvSpPr>
            <p:cNvPr id="135" name="Oval"/>
            <p:cNvSpPr/>
            <p:nvPr/>
          </p:nvSpPr>
          <p:spPr>
            <a:xfrm>
              <a:off x="0" y="0"/>
              <a:ext cx="1639200" cy="115289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36" name="2018 지방선거…"/>
            <p:cNvSpPr txBox="1"/>
            <p:nvPr/>
          </p:nvSpPr>
          <p:spPr>
            <a:xfrm>
              <a:off x="292125" y="295776"/>
              <a:ext cx="1054950" cy="561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/>
              </a:pPr>
              <a:r>
                <a:t>2018 </a:t>
              </a:r>
              <a:r>
                <a:rPr>
                  <a:latin typeface="+mn-lt"/>
                  <a:ea typeface="+mn-ea"/>
                  <a:cs typeface="+mn-cs"/>
                  <a:sym typeface="Helvetica"/>
                </a:rPr>
                <a:t>지방선거</a:t>
              </a: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한국당</a:t>
              </a:r>
            </a:p>
            <a:p>
              <a:pPr algn="ctr">
                <a:defRPr sz="1000"/>
              </a:pPr>
              <a:r>
                <a:t>404</a:t>
              </a:r>
            </a:p>
          </p:txBody>
        </p:sp>
      </p:grpSp>
      <p:sp>
        <p:nvSpPr>
          <p:cNvPr id="138" name="직선 연결선 10"/>
          <p:cNvSpPr/>
          <p:nvPr/>
        </p:nvSpPr>
        <p:spPr>
          <a:xfrm>
            <a:off x="3429000" y="7052206"/>
            <a:ext cx="0" cy="56160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39" name="직선 연결선 16"/>
          <p:cNvSpPr/>
          <p:nvPr/>
        </p:nvSpPr>
        <p:spPr>
          <a:xfrm>
            <a:off x="1882400" y="4835106"/>
            <a:ext cx="727000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42" name="직사각형 23"/>
          <p:cNvGrpSpPr/>
          <p:nvPr/>
        </p:nvGrpSpPr>
        <p:grpSpPr>
          <a:xfrm>
            <a:off x="243209" y="4222315"/>
            <a:ext cx="1639193" cy="1225584"/>
            <a:chOff x="0" y="158744"/>
            <a:chExt cx="1639191" cy="1225583"/>
          </a:xfrm>
        </p:grpSpPr>
        <p:sp>
          <p:nvSpPr>
            <p:cNvPr id="140" name="Rectangle"/>
            <p:cNvSpPr/>
            <p:nvPr/>
          </p:nvSpPr>
          <p:spPr>
            <a:xfrm>
              <a:off x="0" y="158744"/>
              <a:ext cx="1639192" cy="122558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41" name="새누리당 후보 189…"/>
            <p:cNvSpPr/>
            <p:nvPr/>
          </p:nvSpPr>
          <p:spPr>
            <a:xfrm>
              <a:off x="52069" y="771536"/>
              <a:ext cx="153505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새누리당 후보 189</a:t>
              </a:r>
              <a:endParaRPr>
                <a:latin typeface="+mn-lt"/>
                <a:ea typeface="+mn-ea"/>
                <a:cs typeface="+mn-cs"/>
                <a:sym typeface="Helvetica"/>
              </a:endParaRP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더불어민주당 후보 12</a:t>
              </a:r>
              <a:endParaRPr>
                <a:latin typeface="+mn-lt"/>
                <a:ea typeface="+mn-ea"/>
                <a:cs typeface="+mn-cs"/>
                <a:sym typeface="Helvetica"/>
              </a:endParaRP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국민의당 후보 6</a:t>
              </a:r>
              <a:endParaRPr>
                <a:latin typeface="+mn-lt"/>
                <a:ea typeface="+mn-ea"/>
                <a:cs typeface="+mn-cs"/>
                <a:sym typeface="Helvetica"/>
              </a:endParaRP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정의당 후보 2</a:t>
              </a:r>
              <a:endParaRPr>
                <a:latin typeface="+mn-lt"/>
                <a:ea typeface="+mn-ea"/>
                <a:cs typeface="+mn-cs"/>
                <a:sym typeface="Helvetica"/>
              </a:endParaRP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그 외 기타정당 후보 3</a:t>
              </a:r>
              <a:endParaRPr>
                <a:latin typeface="+mn-lt"/>
                <a:ea typeface="+mn-ea"/>
                <a:cs typeface="+mn-cs"/>
                <a:sym typeface="Helvetica"/>
              </a:endParaRP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무소속 후보 3</a:t>
              </a:r>
              <a:endParaRPr>
                <a:latin typeface="+mn-lt"/>
                <a:ea typeface="+mn-ea"/>
                <a:cs typeface="+mn-cs"/>
                <a:sym typeface="Helvetica"/>
              </a:endParaRP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투표하지 않았음 7</a:t>
              </a:r>
              <a:endParaRPr>
                <a:latin typeface="+mn-lt"/>
                <a:ea typeface="+mn-ea"/>
                <a:cs typeface="+mn-cs"/>
                <a:sym typeface="Helvetica"/>
              </a:endParaRP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투표권이 없었음 2</a:t>
              </a:r>
              <a:endParaRPr>
                <a:latin typeface="+mn-lt"/>
                <a:ea typeface="+mn-ea"/>
                <a:cs typeface="+mn-cs"/>
                <a:sym typeface="Helvetica"/>
              </a:endParaRP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모름/무응답 4</a:t>
              </a:r>
            </a:p>
          </p:txBody>
        </p:sp>
      </p:grpSp>
      <p:sp>
        <p:nvSpPr>
          <p:cNvPr id="143" name="TextBox 28"/>
          <p:cNvSpPr txBox="1"/>
          <p:nvPr/>
        </p:nvSpPr>
        <p:spPr>
          <a:xfrm>
            <a:off x="2439366" y="1406415"/>
            <a:ext cx="1979268" cy="25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/>
            </a:pPr>
            <a:r>
              <a:t>&lt;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그림</a:t>
            </a:r>
            <a:r>
              <a:t>1&gt;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민주당 지지의 궤적</a:t>
            </a:r>
          </a:p>
        </p:txBody>
      </p:sp>
      <p:grpSp>
        <p:nvGrpSpPr>
          <p:cNvPr id="146" name="타원 30"/>
          <p:cNvGrpSpPr/>
          <p:nvPr/>
        </p:nvGrpSpPr>
        <p:grpSpPr>
          <a:xfrm>
            <a:off x="2589900" y="4190615"/>
            <a:ext cx="1639201" cy="1152895"/>
            <a:chOff x="0" y="0"/>
            <a:chExt cx="1639199" cy="1152893"/>
          </a:xfrm>
        </p:grpSpPr>
        <p:sp>
          <p:nvSpPr>
            <p:cNvPr id="144" name="Oval"/>
            <p:cNvSpPr/>
            <p:nvPr/>
          </p:nvSpPr>
          <p:spPr>
            <a:xfrm>
              <a:off x="0" y="0"/>
              <a:ext cx="1639200" cy="115289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45" name="2017 대선…"/>
            <p:cNvSpPr txBox="1"/>
            <p:nvPr/>
          </p:nvSpPr>
          <p:spPr>
            <a:xfrm>
              <a:off x="292125" y="295776"/>
              <a:ext cx="1054950" cy="561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/>
              </a:pPr>
              <a:r>
                <a:t>2017 </a:t>
              </a:r>
              <a:r>
                <a:rPr>
                  <a:latin typeface="+mn-lt"/>
                  <a:ea typeface="+mn-ea"/>
                  <a:cs typeface="+mn-cs"/>
                  <a:sym typeface="Helvetica"/>
                </a:rPr>
                <a:t>대선</a:t>
              </a: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한국당</a:t>
              </a:r>
            </a:p>
            <a:p>
              <a:pPr algn="ctr">
                <a:defRPr sz="1000"/>
              </a:pPr>
              <a:r>
                <a:t>228</a:t>
              </a:r>
            </a:p>
          </p:txBody>
        </p:sp>
      </p:grpSp>
      <p:sp>
        <p:nvSpPr>
          <p:cNvPr id="147" name="직선 연결선 31"/>
          <p:cNvSpPr/>
          <p:nvPr/>
        </p:nvSpPr>
        <p:spPr>
          <a:xfrm>
            <a:off x="3409500" y="5343509"/>
            <a:ext cx="1" cy="56160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50" name="타원 34"/>
          <p:cNvGrpSpPr/>
          <p:nvPr/>
        </p:nvGrpSpPr>
        <p:grpSpPr>
          <a:xfrm>
            <a:off x="2609400" y="7608009"/>
            <a:ext cx="1639200" cy="1152895"/>
            <a:chOff x="0" y="0"/>
            <a:chExt cx="1639199" cy="1152893"/>
          </a:xfrm>
        </p:grpSpPr>
        <p:sp>
          <p:nvSpPr>
            <p:cNvPr id="148" name="Oval"/>
            <p:cNvSpPr/>
            <p:nvPr/>
          </p:nvSpPr>
          <p:spPr>
            <a:xfrm>
              <a:off x="0" y="0"/>
              <a:ext cx="1639200" cy="115289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49" name="2020 총선…"/>
            <p:cNvSpPr txBox="1"/>
            <p:nvPr/>
          </p:nvSpPr>
          <p:spPr>
            <a:xfrm>
              <a:off x="292125" y="295776"/>
              <a:ext cx="1054950" cy="561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/>
              </a:pPr>
              <a:r>
                <a:t>2020 </a:t>
              </a:r>
              <a:r>
                <a:rPr>
                  <a:latin typeface="+mn-lt"/>
                  <a:ea typeface="+mn-ea"/>
                  <a:cs typeface="+mn-cs"/>
                  <a:sym typeface="Helvetica"/>
                </a:rPr>
                <a:t>총선</a:t>
              </a: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통합당</a:t>
              </a:r>
            </a:p>
            <a:p>
              <a:pPr algn="ctr">
                <a:defRPr sz="1000"/>
              </a:pPr>
              <a:r>
                <a:t>555</a:t>
              </a:r>
            </a:p>
          </p:txBody>
        </p:sp>
      </p:grpSp>
      <p:grpSp>
        <p:nvGrpSpPr>
          <p:cNvPr id="153" name="타원 36"/>
          <p:cNvGrpSpPr/>
          <p:nvPr/>
        </p:nvGrpSpPr>
        <p:grpSpPr>
          <a:xfrm>
            <a:off x="2589900" y="2481918"/>
            <a:ext cx="1639201" cy="1152895"/>
            <a:chOff x="0" y="0"/>
            <a:chExt cx="1639199" cy="1152893"/>
          </a:xfrm>
        </p:grpSpPr>
        <p:sp>
          <p:nvSpPr>
            <p:cNvPr id="151" name="Oval"/>
            <p:cNvSpPr/>
            <p:nvPr/>
          </p:nvSpPr>
          <p:spPr>
            <a:xfrm>
              <a:off x="0" y="0"/>
              <a:ext cx="1639200" cy="115289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52" name="2016 총선…"/>
            <p:cNvSpPr txBox="1"/>
            <p:nvPr/>
          </p:nvSpPr>
          <p:spPr>
            <a:xfrm>
              <a:off x="292125" y="295776"/>
              <a:ext cx="1054950" cy="561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/>
              </a:pPr>
              <a:r>
                <a:t>2016 </a:t>
              </a:r>
              <a:r>
                <a:rPr>
                  <a:latin typeface="+mn-lt"/>
                  <a:ea typeface="+mn-ea"/>
                  <a:cs typeface="+mn-cs"/>
                  <a:sym typeface="Helvetica"/>
                </a:rPr>
                <a:t>총선</a:t>
              </a: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새누리당</a:t>
              </a:r>
            </a:p>
            <a:p>
              <a:pPr algn="ctr">
                <a:defRPr sz="1000"/>
              </a:pPr>
              <a:r>
                <a:t>421</a:t>
              </a:r>
            </a:p>
          </p:txBody>
        </p:sp>
      </p:grpSp>
      <p:sp>
        <p:nvSpPr>
          <p:cNvPr id="154" name="직선 연결선 37"/>
          <p:cNvSpPr/>
          <p:nvPr/>
        </p:nvSpPr>
        <p:spPr>
          <a:xfrm>
            <a:off x="3409500" y="3634812"/>
            <a:ext cx="1" cy="56160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55" name="직선 연결선 39"/>
          <p:cNvSpPr/>
          <p:nvPr/>
        </p:nvSpPr>
        <p:spPr>
          <a:xfrm>
            <a:off x="1882400" y="6439415"/>
            <a:ext cx="727000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58" name="직사각형 40"/>
          <p:cNvGrpSpPr/>
          <p:nvPr/>
        </p:nvGrpSpPr>
        <p:grpSpPr>
          <a:xfrm>
            <a:off x="243209" y="5826623"/>
            <a:ext cx="1639193" cy="1225584"/>
            <a:chOff x="0" y="230845"/>
            <a:chExt cx="1639191" cy="1225583"/>
          </a:xfrm>
        </p:grpSpPr>
        <p:sp>
          <p:nvSpPr>
            <p:cNvPr id="156" name="Rectangle"/>
            <p:cNvSpPr/>
            <p:nvPr/>
          </p:nvSpPr>
          <p:spPr>
            <a:xfrm>
              <a:off x="0" y="230845"/>
              <a:ext cx="1639192" cy="12255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57" name="문재인 79…"/>
            <p:cNvSpPr/>
            <p:nvPr/>
          </p:nvSpPr>
          <p:spPr>
            <a:xfrm>
              <a:off x="52069" y="843637"/>
              <a:ext cx="153505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/>
              </a:pPr>
              <a:r>
                <a:t>문재인 79</a:t>
              </a:r>
            </a:p>
            <a:p>
              <a:pPr algn="ctr">
                <a:defRPr sz="1000"/>
              </a:pPr>
              <a:r>
                <a:t>홍준표 190</a:t>
              </a:r>
            </a:p>
            <a:p>
              <a:pPr algn="ctr">
                <a:defRPr sz="1000"/>
              </a:pPr>
              <a:r>
                <a:t>안철수 76</a:t>
              </a:r>
            </a:p>
            <a:p>
              <a:pPr algn="ctr">
                <a:defRPr sz="1000"/>
              </a:pPr>
              <a:r>
                <a:t>유승민 29</a:t>
              </a:r>
            </a:p>
            <a:p>
              <a:pPr algn="ctr">
                <a:defRPr sz="1000"/>
              </a:pPr>
              <a:r>
                <a:t>심상정 2</a:t>
              </a:r>
            </a:p>
            <a:p>
              <a:pPr algn="ctr">
                <a:defRPr sz="1000"/>
              </a:pPr>
              <a:r>
                <a:t>기타 후보 10</a:t>
              </a:r>
            </a:p>
            <a:p>
              <a:pPr algn="ctr">
                <a:defRPr sz="1000"/>
              </a:pPr>
              <a:r>
                <a:t>투표하지 않았음 10</a:t>
              </a:r>
            </a:p>
            <a:p>
              <a:pPr algn="ctr">
                <a:defRPr sz="1000"/>
              </a:pPr>
              <a:r>
                <a:t>투표권이 없었음 1</a:t>
              </a:r>
            </a:p>
            <a:p>
              <a:pPr algn="ctr">
                <a:defRPr sz="1000"/>
              </a:pPr>
              <a:r>
                <a:t>모름/무응답 7</a:t>
              </a:r>
            </a:p>
          </p:txBody>
        </p:sp>
      </p:grpSp>
      <p:sp>
        <p:nvSpPr>
          <p:cNvPr id="159" name="직선 연결선 41"/>
          <p:cNvSpPr/>
          <p:nvPr/>
        </p:nvSpPr>
        <p:spPr>
          <a:xfrm>
            <a:off x="1882400" y="8044770"/>
            <a:ext cx="727000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62" name="직사각형 42"/>
          <p:cNvGrpSpPr/>
          <p:nvPr/>
        </p:nvGrpSpPr>
        <p:grpSpPr>
          <a:xfrm>
            <a:off x="243209" y="7431978"/>
            <a:ext cx="1639193" cy="1225584"/>
            <a:chOff x="0" y="239391"/>
            <a:chExt cx="1639191" cy="1225583"/>
          </a:xfrm>
        </p:grpSpPr>
        <p:sp>
          <p:nvSpPr>
            <p:cNvPr id="160" name="Rectangle"/>
            <p:cNvSpPr/>
            <p:nvPr/>
          </p:nvSpPr>
          <p:spPr>
            <a:xfrm>
              <a:off x="0" y="239391"/>
              <a:ext cx="1639192" cy="12255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61" name="더불어민주당 후보 100…"/>
            <p:cNvSpPr/>
            <p:nvPr/>
          </p:nvSpPr>
          <p:spPr>
            <a:xfrm>
              <a:off x="52069" y="852182"/>
              <a:ext cx="153505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더불어민주당 후보 100</a:t>
              </a:r>
              <a:endParaRPr>
                <a:latin typeface="+mn-lt"/>
                <a:ea typeface="+mn-ea"/>
                <a:cs typeface="+mn-cs"/>
                <a:sym typeface="Helvetica"/>
              </a:endParaRP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자유한국당 후보 313</a:t>
              </a:r>
              <a:endParaRPr>
                <a:latin typeface="+mn-lt"/>
                <a:ea typeface="+mn-ea"/>
                <a:cs typeface="+mn-cs"/>
                <a:sym typeface="Helvetica"/>
              </a:endParaRP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바른미래당 후보 32</a:t>
              </a:r>
              <a:endParaRPr>
                <a:latin typeface="+mn-lt"/>
                <a:ea typeface="+mn-ea"/>
                <a:cs typeface="+mn-cs"/>
                <a:sym typeface="Helvetica"/>
              </a:endParaRP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민주평화당 후보 2</a:t>
              </a:r>
              <a:endParaRPr>
                <a:latin typeface="+mn-lt"/>
                <a:ea typeface="+mn-ea"/>
                <a:cs typeface="+mn-cs"/>
                <a:sym typeface="Helvetica"/>
              </a:endParaRP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정의당 후보 4</a:t>
              </a:r>
              <a:endParaRPr>
                <a:latin typeface="+mn-lt"/>
                <a:ea typeface="+mn-ea"/>
                <a:cs typeface="+mn-cs"/>
                <a:sym typeface="Helvetica"/>
              </a:endParaRP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기타정당 후보 4</a:t>
              </a:r>
              <a:endParaRPr>
                <a:latin typeface="+mn-lt"/>
                <a:ea typeface="+mn-ea"/>
                <a:cs typeface="+mn-cs"/>
                <a:sym typeface="Helvetica"/>
              </a:endParaRP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무소속 후보 12</a:t>
              </a:r>
              <a:endParaRPr>
                <a:latin typeface="+mn-lt"/>
                <a:ea typeface="+mn-ea"/>
                <a:cs typeface="+mn-cs"/>
                <a:sym typeface="Helvetica"/>
              </a:endParaRP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투표하지 않았음 39</a:t>
              </a:r>
              <a:endParaRPr>
                <a:latin typeface="+mn-lt"/>
                <a:ea typeface="+mn-ea"/>
                <a:cs typeface="+mn-cs"/>
                <a:sym typeface="Helvetica"/>
              </a:endParaRP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투표권이 없었음 17</a:t>
              </a:r>
              <a:endParaRPr>
                <a:latin typeface="+mn-lt"/>
                <a:ea typeface="+mn-ea"/>
                <a:cs typeface="+mn-cs"/>
                <a:sym typeface="Helvetica"/>
              </a:endParaRP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모름/무응답 32</a:t>
              </a:r>
            </a:p>
          </p:txBody>
        </p:sp>
      </p:grpSp>
      <p:grpSp>
        <p:nvGrpSpPr>
          <p:cNvPr id="165" name="직사각형 47"/>
          <p:cNvGrpSpPr/>
          <p:nvPr/>
        </p:nvGrpSpPr>
        <p:grpSpPr>
          <a:xfrm>
            <a:off x="4464353" y="3405894"/>
            <a:ext cx="1639192" cy="1225584"/>
            <a:chOff x="0" y="78098"/>
            <a:chExt cx="1639191" cy="1225583"/>
          </a:xfrm>
        </p:grpSpPr>
        <p:sp>
          <p:nvSpPr>
            <p:cNvPr id="163" name="Rectangle"/>
            <p:cNvSpPr/>
            <p:nvPr/>
          </p:nvSpPr>
          <p:spPr>
            <a:xfrm>
              <a:off x="0" y="78098"/>
              <a:ext cx="1639192" cy="12255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64" name="문재인 91…"/>
            <p:cNvSpPr/>
            <p:nvPr/>
          </p:nvSpPr>
          <p:spPr>
            <a:xfrm>
              <a:off x="52069" y="690890"/>
              <a:ext cx="153505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문재인 91</a:t>
              </a:r>
              <a:endParaRPr>
                <a:latin typeface="+mn-lt"/>
                <a:ea typeface="+mn-ea"/>
                <a:cs typeface="+mn-cs"/>
                <a:sym typeface="Helvetica"/>
              </a:endParaRP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홍준표 189</a:t>
              </a:r>
              <a:endParaRPr>
                <a:latin typeface="+mn-lt"/>
                <a:ea typeface="+mn-ea"/>
                <a:cs typeface="+mn-cs"/>
                <a:sym typeface="Helvetica"/>
              </a:endParaRP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안철수 72</a:t>
              </a:r>
              <a:endParaRPr>
                <a:latin typeface="+mn-lt"/>
                <a:ea typeface="+mn-ea"/>
                <a:cs typeface="+mn-cs"/>
                <a:sym typeface="Helvetica"/>
              </a:endParaRP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유승민 38</a:t>
              </a:r>
              <a:endParaRPr>
                <a:latin typeface="+mn-lt"/>
                <a:ea typeface="+mn-ea"/>
                <a:cs typeface="+mn-cs"/>
                <a:sym typeface="Helvetica"/>
              </a:endParaRP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심상정 5</a:t>
              </a:r>
              <a:endParaRPr>
                <a:latin typeface="+mn-lt"/>
                <a:ea typeface="+mn-ea"/>
                <a:cs typeface="+mn-cs"/>
                <a:sym typeface="Helvetica"/>
              </a:endParaRP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기타 후보 7</a:t>
              </a:r>
              <a:endParaRPr>
                <a:latin typeface="+mn-lt"/>
                <a:ea typeface="+mn-ea"/>
                <a:cs typeface="+mn-cs"/>
                <a:sym typeface="Helvetica"/>
              </a:endParaRP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투표하지 않았음 7</a:t>
              </a:r>
              <a:endParaRPr>
                <a:latin typeface="+mn-lt"/>
                <a:ea typeface="+mn-ea"/>
                <a:cs typeface="+mn-cs"/>
                <a:sym typeface="Helvetica"/>
              </a:endParaRP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모름/무응답 12</a:t>
              </a:r>
            </a:p>
          </p:txBody>
        </p:sp>
      </p:grpSp>
      <p:sp>
        <p:nvSpPr>
          <p:cNvPr id="166" name="직선 연결선 49"/>
          <p:cNvSpPr/>
          <p:nvPr/>
        </p:nvSpPr>
        <p:spPr>
          <a:xfrm>
            <a:off x="3429000" y="4018686"/>
            <a:ext cx="1035353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69" name="직사각형 52"/>
          <p:cNvGrpSpPr/>
          <p:nvPr/>
        </p:nvGrpSpPr>
        <p:grpSpPr>
          <a:xfrm>
            <a:off x="4464353" y="4958998"/>
            <a:ext cx="1639192" cy="1225584"/>
            <a:chOff x="0" y="78098"/>
            <a:chExt cx="1639191" cy="1225583"/>
          </a:xfrm>
        </p:grpSpPr>
        <p:sp>
          <p:nvSpPr>
            <p:cNvPr id="167" name="Rectangle"/>
            <p:cNvSpPr/>
            <p:nvPr/>
          </p:nvSpPr>
          <p:spPr>
            <a:xfrm>
              <a:off x="0" y="78098"/>
              <a:ext cx="1639192" cy="12255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68" name="더불어민주당 후보 13…"/>
            <p:cNvSpPr/>
            <p:nvPr/>
          </p:nvSpPr>
          <p:spPr>
            <a:xfrm>
              <a:off x="52069" y="690890"/>
              <a:ext cx="153505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더불어민주당 후보 13</a:t>
              </a:r>
              <a:endParaRPr>
                <a:latin typeface="+mn-lt"/>
                <a:ea typeface="+mn-ea"/>
                <a:cs typeface="+mn-cs"/>
                <a:sym typeface="Helvetica"/>
              </a:endParaRP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자유한국당 후보 190</a:t>
              </a:r>
              <a:endParaRPr>
                <a:latin typeface="+mn-lt"/>
                <a:ea typeface="+mn-ea"/>
                <a:cs typeface="+mn-cs"/>
                <a:sym typeface="Helvetica"/>
              </a:endParaRP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바른미래당 후보 5</a:t>
              </a:r>
              <a:endParaRPr>
                <a:latin typeface="+mn-lt"/>
                <a:ea typeface="+mn-ea"/>
                <a:cs typeface="+mn-cs"/>
                <a:sym typeface="Helvetica"/>
              </a:endParaRP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민주평화당 후보 1</a:t>
              </a:r>
              <a:endParaRPr>
                <a:latin typeface="+mn-lt"/>
                <a:ea typeface="+mn-ea"/>
                <a:cs typeface="+mn-cs"/>
                <a:sym typeface="Helvetica"/>
              </a:endParaRP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기타정당 후보 2</a:t>
              </a:r>
              <a:endParaRPr>
                <a:latin typeface="+mn-lt"/>
                <a:ea typeface="+mn-ea"/>
                <a:cs typeface="+mn-cs"/>
                <a:sym typeface="Helvetica"/>
              </a:endParaRP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무소속 후보 6</a:t>
              </a:r>
              <a:endParaRPr>
                <a:latin typeface="+mn-lt"/>
                <a:ea typeface="+mn-ea"/>
                <a:cs typeface="+mn-cs"/>
                <a:sym typeface="Helvetica"/>
              </a:endParaRP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투표하지 않았음 6</a:t>
              </a:r>
              <a:endParaRPr>
                <a:latin typeface="+mn-lt"/>
                <a:ea typeface="+mn-ea"/>
                <a:cs typeface="+mn-cs"/>
                <a:sym typeface="Helvetica"/>
              </a:endParaRP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모름/무응답 5</a:t>
              </a:r>
            </a:p>
          </p:txBody>
        </p:sp>
      </p:grpSp>
      <p:sp>
        <p:nvSpPr>
          <p:cNvPr id="170" name="직선 연결선 53"/>
          <p:cNvSpPr/>
          <p:nvPr/>
        </p:nvSpPr>
        <p:spPr>
          <a:xfrm>
            <a:off x="3429000" y="5571790"/>
            <a:ext cx="1035353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73" name="직사각형 54"/>
          <p:cNvGrpSpPr/>
          <p:nvPr/>
        </p:nvGrpSpPr>
        <p:grpSpPr>
          <a:xfrm>
            <a:off x="4464353" y="6797372"/>
            <a:ext cx="1639192" cy="1225584"/>
            <a:chOff x="0" y="0"/>
            <a:chExt cx="1639191" cy="1225583"/>
          </a:xfrm>
        </p:grpSpPr>
        <p:sp>
          <p:nvSpPr>
            <p:cNvPr id="171" name="Rectangle"/>
            <p:cNvSpPr/>
            <p:nvPr/>
          </p:nvSpPr>
          <p:spPr>
            <a:xfrm>
              <a:off x="-1" y="-1"/>
              <a:ext cx="1639193" cy="122558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72" name="더불어민주당 후보 44…"/>
            <p:cNvSpPr txBox="1"/>
            <p:nvPr/>
          </p:nvSpPr>
          <p:spPr>
            <a:xfrm>
              <a:off x="52069" y="2547"/>
              <a:ext cx="1535053" cy="12204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더불어민주당 후보 44</a:t>
              </a:r>
              <a:endParaRPr>
                <a:latin typeface="+mn-lt"/>
                <a:ea typeface="+mn-ea"/>
                <a:cs typeface="+mn-cs"/>
                <a:sym typeface="Helvetica"/>
              </a:endParaRP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미래통합당 후보 313</a:t>
              </a:r>
              <a:endParaRPr>
                <a:latin typeface="+mn-lt"/>
                <a:ea typeface="+mn-ea"/>
                <a:cs typeface="+mn-cs"/>
                <a:sym typeface="Helvetica"/>
              </a:endParaRP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민생당 후보 1</a:t>
              </a:r>
              <a:endParaRPr>
                <a:latin typeface="+mn-lt"/>
                <a:ea typeface="+mn-ea"/>
                <a:cs typeface="+mn-cs"/>
                <a:sym typeface="Helvetica"/>
              </a:endParaRP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정의당 후보 4</a:t>
              </a:r>
              <a:endParaRPr>
                <a:latin typeface="+mn-lt"/>
                <a:ea typeface="+mn-ea"/>
                <a:cs typeface="+mn-cs"/>
                <a:sym typeface="Helvetica"/>
              </a:endParaRP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우리공화당 후보 2</a:t>
              </a:r>
              <a:endParaRPr>
                <a:latin typeface="+mn-lt"/>
                <a:ea typeface="+mn-ea"/>
                <a:cs typeface="+mn-cs"/>
                <a:sym typeface="Helvetica"/>
              </a:endParaRP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그 외 정당 후보 1</a:t>
              </a:r>
              <a:endParaRPr>
                <a:latin typeface="+mn-lt"/>
                <a:ea typeface="+mn-ea"/>
                <a:cs typeface="+mn-cs"/>
                <a:sym typeface="Helvetica"/>
              </a:endParaRPr>
            </a:p>
            <a:p>
              <a:pPr algn="ctr">
                <a:defRPr sz="10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무소속 후보 15</a:t>
              </a:r>
            </a:p>
          </p:txBody>
        </p:sp>
      </p:grpSp>
      <p:sp>
        <p:nvSpPr>
          <p:cNvPr id="174" name="직선 연결선 55"/>
          <p:cNvSpPr/>
          <p:nvPr/>
        </p:nvSpPr>
        <p:spPr>
          <a:xfrm>
            <a:off x="3429000" y="7410164"/>
            <a:ext cx="1035353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