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3" r:id="rId4"/>
    <p:sldId id="304" r:id="rId5"/>
    <p:sldId id="306" r:id="rId6"/>
    <p:sldId id="305" r:id="rId7"/>
    <p:sldId id="308" r:id="rId8"/>
    <p:sldId id="307" r:id="rId9"/>
    <p:sldId id="309" r:id="rId10"/>
    <p:sldId id="310" r:id="rId11"/>
    <p:sldId id="311" r:id="rId12"/>
    <p:sldId id="265" r:id="rId13"/>
  </p:sldIdLst>
  <p:sldSz cx="12192000" cy="6858000"/>
  <p:notesSz cx="6858000" cy="9144000"/>
  <p:embeddedFontLst>
    <p:embeddedFont>
      <p:font typeface="맑은 고딕" panose="020B0503020000020004" pitchFamily="34" charset="-127"/>
      <p:regular r:id="rId14"/>
      <p:bold r:id="rId15"/>
    </p:embeddedFont>
    <p:embeddedFont>
      <p:font typeface="나눔스퀘어" panose="020B0600000101010101" pitchFamily="34" charset="-127"/>
      <p:regular r:id="rId16"/>
    </p:embeddedFont>
    <p:embeddedFont>
      <p:font typeface="나눔스퀘어 Bold" panose="020B0600000101010101" pitchFamily="34" charset="-127"/>
      <p:bold r:id="rId17"/>
    </p:embeddedFont>
    <p:embeddedFont>
      <p:font typeface="나눔스퀘어 ExtraBold" panose="020B0600000101010101" pitchFamily="34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AFA"/>
    <a:srgbClr val="44546A"/>
    <a:srgbClr val="5B9BD5"/>
    <a:srgbClr val="D2DEEF"/>
    <a:srgbClr val="64A1D8"/>
    <a:srgbClr val="EAEFF7"/>
    <a:srgbClr val="949494"/>
    <a:srgbClr val="302D2E"/>
    <a:srgbClr val="329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446280" y="5119185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member1: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컴퓨터공학특강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문제점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244353" y="4399908"/>
            <a:ext cx="1703294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1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알레셰르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699652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6802316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team3 = {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3F2C0-7185-2BA1-ADA5-F0EE3BC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9" y="20445"/>
            <a:ext cx="1132542" cy="1291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07678-A28D-A2A0-19EE-B290B69F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7"/>
            <a:ext cx="1147995" cy="12914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57465-880B-CCE6-9030-4BCA44C9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89" y="20566"/>
            <a:ext cx="1132542" cy="12990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CF8F44-DF98-6261-F1A2-AABD56571D6E}"/>
              </a:ext>
            </a:extLst>
          </p:cNvPr>
          <p:cNvSpPr txBox="1"/>
          <p:nvPr/>
        </p:nvSpPr>
        <p:spPr>
          <a:xfrm>
            <a:off x="9446280" y="5457739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member2: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E3628-7116-C3F7-7645-91DBDF894A24}"/>
              </a:ext>
            </a:extLst>
          </p:cNvPr>
          <p:cNvSpPr txBox="1"/>
          <p:nvPr/>
        </p:nvSpPr>
        <p:spPr>
          <a:xfrm>
            <a:off x="9446280" y="5763276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member3: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9EA7-47C0-90F1-1796-2C8D57A68418}"/>
              </a:ext>
            </a:extLst>
          </p:cNvPr>
          <p:cNvSpPr txBox="1"/>
          <p:nvPr/>
        </p:nvSpPr>
        <p:spPr>
          <a:xfrm>
            <a:off x="10816097" y="576327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2" y="1761091"/>
            <a:ext cx="11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객체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(Global Object)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4D363-4647-E14B-BE56-69A2833DE8D2}"/>
              </a:ext>
            </a:extLst>
          </p:cNvPr>
          <p:cNvSpPr txBox="1"/>
          <p:nvPr/>
        </p:nvSpPr>
        <p:spPr>
          <a:xfrm>
            <a:off x="391553" y="2202114"/>
            <a:ext cx="11639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100" dirty="0">
                <a:solidFill>
                  <a:srgbClr val="4454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전역 객체는 코드가 실행되기 이전 단계에 자바스크립트 엔진에 의해 어떤 객체보다도 먼저 생성되는 특수한 객체다</a:t>
            </a:r>
            <a:endParaRPr lang="en-US" altLang="ko-KR" sz="1600" spc="100" dirty="0">
              <a:solidFill>
                <a:srgbClr val="57606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spc="100" dirty="0">
                <a:solidFill>
                  <a:srgbClr val="4454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환경에 따라 전역 객체를 가리키는 다양한 </a:t>
            </a:r>
            <a:r>
              <a:rPr lang="ko-KR" altLang="en-US" sz="1600" b="0" i="0" dirty="0" err="1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식별자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(</a:t>
            </a:r>
            <a:r>
              <a:rPr lang="en-US" sz="1600" dirty="0"/>
              <a:t>window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, </a:t>
            </a:r>
            <a:r>
              <a:rPr lang="en-US" sz="1600" dirty="0"/>
              <a:t>self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, </a:t>
            </a:r>
            <a:r>
              <a:rPr lang="en-US" sz="1600" dirty="0"/>
              <a:t>this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, </a:t>
            </a:r>
            <a:r>
              <a:rPr lang="en-US" sz="1600" dirty="0"/>
              <a:t>frames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, </a:t>
            </a:r>
            <a:r>
              <a:rPr lang="en-US" sz="1600" dirty="0"/>
              <a:t>global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)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가 존재했으나 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ES11(ECMAScript 11)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에서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 </a:t>
            </a:r>
            <a:endParaRPr lang="en-US" altLang="ko-KR" sz="1600" b="0" i="0" dirty="0">
              <a:solidFill>
                <a:srgbClr val="57606A"/>
              </a:solidFill>
              <a:effectLst/>
              <a:latin typeface="나눔스퀘어 Bold" panose="020B0600000101010101" pitchFamily="50" charset="-127"/>
            </a:endParaRPr>
          </a:p>
          <a:p>
            <a:r>
              <a:rPr 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globalThis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로 통일되었다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b="1" spc="100" dirty="0">
              <a:solidFill>
                <a:srgbClr val="44546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701E5-631B-0B4C-8ADF-85ABA213DADF}"/>
              </a:ext>
            </a:extLst>
          </p:cNvPr>
          <p:cNvSpPr txBox="1"/>
          <p:nvPr/>
        </p:nvSpPr>
        <p:spPr>
          <a:xfrm>
            <a:off x="623913" y="3399152"/>
            <a:ext cx="301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u="sng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사이드 환경</a:t>
            </a:r>
            <a:endParaRPr lang="en-US" altLang="ko-KR" sz="2000" b="1" u="sng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4493C-9437-D44F-A918-FE55AF00F552}"/>
              </a:ext>
            </a:extLst>
          </p:cNvPr>
          <p:cNvSpPr txBox="1"/>
          <p:nvPr/>
        </p:nvSpPr>
        <p:spPr>
          <a:xfrm>
            <a:off x="7183889" y="3399152"/>
            <a:ext cx="301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u="sng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사이드 환경</a:t>
            </a:r>
            <a:endParaRPr lang="en-US" altLang="ko-KR" sz="2000" b="1" u="sng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11CD63-6D50-1542-9190-565508D3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3" y="4023703"/>
            <a:ext cx="3957344" cy="2523524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E3B0A07F-1043-004B-A724-630CE3649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136" y="3971797"/>
            <a:ext cx="4069860" cy="2320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DEA6C-B0F3-E61C-EADA-A1EFD5874F4F}"/>
              </a:ext>
            </a:extLst>
          </p:cNvPr>
          <p:cNvSpPr txBox="1"/>
          <p:nvPr/>
        </p:nvSpPr>
        <p:spPr>
          <a:xfrm>
            <a:off x="276223" y="857337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568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2" y="1761091"/>
            <a:ext cx="11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객체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(Global Object)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4D363-4647-E14B-BE56-69A2833DE8D2}"/>
              </a:ext>
            </a:extLst>
          </p:cNvPr>
          <p:cNvSpPr txBox="1"/>
          <p:nvPr/>
        </p:nvSpPr>
        <p:spPr>
          <a:xfrm>
            <a:off x="4069140" y="2977448"/>
            <a:ext cx="7546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 환경에서 전역 객체는 </a:t>
            </a:r>
            <a:r>
              <a:rPr lang="en-US" altLang="ko-KR" b="1" spc="100" dirty="0">
                <a:solidFill>
                  <a:srgbClr val="57606A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window</a:t>
            </a:r>
            <a:r>
              <a:rPr lang="ko-KR" altLang="en-US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이므로 </a:t>
            </a:r>
            <a:endParaRPr lang="en-US" altLang="ko-KR" b="1" spc="100" dirty="0">
              <a:solidFill>
                <a:srgbClr val="5760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키워드로 선언한 전역 변수는 </a:t>
            </a:r>
            <a:r>
              <a:rPr lang="ko-KR" altLang="en-US" b="1" spc="100" dirty="0" err="1">
                <a:solidFill>
                  <a:srgbClr val="57606A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웹페이지</a:t>
            </a:r>
            <a:r>
              <a:rPr lang="ko-KR" altLang="en-US" b="1" spc="100" dirty="0" err="1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닫을 때까지 유효하다</a:t>
            </a:r>
            <a:r>
              <a:rPr lang="en-US" altLang="ko-KR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spc="100" dirty="0">
              <a:solidFill>
                <a:srgbClr val="5760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키워드로 선언한 전역 변수의 생명 주기는 전역 객체의 생명 주기와 일치한다</a:t>
            </a:r>
            <a:r>
              <a:rPr lang="en-US" altLang="ko-KR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701E5-631B-0B4C-8ADF-85ABA213DADF}"/>
              </a:ext>
            </a:extLst>
          </p:cNvPr>
          <p:cNvSpPr txBox="1"/>
          <p:nvPr/>
        </p:nvSpPr>
        <p:spPr>
          <a:xfrm>
            <a:off x="563721" y="2410379"/>
            <a:ext cx="301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u="sng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사이드 환경</a:t>
            </a:r>
            <a:endParaRPr lang="en-US" altLang="ko-KR" sz="2000" b="1" u="sng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11CD63-6D50-1542-9190-565508D3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15" y="3023601"/>
            <a:ext cx="2911466" cy="1856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6EDE57-A111-FF37-0402-FAD71B5F1ACB}"/>
              </a:ext>
            </a:extLst>
          </p:cNvPr>
          <p:cNvSpPr txBox="1"/>
          <p:nvPr/>
        </p:nvSpPr>
        <p:spPr>
          <a:xfrm>
            <a:off x="276223" y="857337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310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1841133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630168" y="99186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0D67F-752E-47B7-AF84-91BA6467218D}"/>
              </a:ext>
            </a:extLst>
          </p:cNvPr>
          <p:cNvSpPr txBox="1"/>
          <p:nvPr/>
        </p:nvSpPr>
        <p:spPr>
          <a:xfrm>
            <a:off x="3578175" y="2165790"/>
            <a:ext cx="6247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변수의 생명 주기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문제점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4770217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3" y="873405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BBE5B-E8D7-C054-A95F-7CFAC419A57B}"/>
              </a:ext>
            </a:extLst>
          </p:cNvPr>
          <p:cNvSpPr txBox="1"/>
          <p:nvPr/>
        </p:nvSpPr>
        <p:spPr>
          <a:xfrm>
            <a:off x="445904" y="15410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선언된 변수의 생명 주기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(Life cycle)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변수의 생명 주기</a:t>
            </a:r>
            <a:endParaRPr lang="en-US" altLang="ko-KR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1616C-D436-50EF-0464-ED62414C810A}"/>
              </a:ext>
            </a:extLst>
          </p:cNvPr>
          <p:cNvSpPr txBox="1"/>
          <p:nvPr/>
        </p:nvSpPr>
        <p:spPr>
          <a:xfrm>
            <a:off x="755562" y="2233888"/>
            <a:ext cx="1116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</a:t>
            </a:r>
            <a:r>
              <a:rPr lang="ko-KR" altLang="en-US" sz="20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생명 주기 없는 변수 → 애플리케이션 종료되므로 소멸된다</a:t>
            </a:r>
            <a:endParaRPr lang="en-US" altLang="ko-KR" sz="20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831E9-524E-0A40-BB14-9227375EA135}"/>
              </a:ext>
            </a:extLst>
          </p:cNvPr>
          <p:cNvSpPr txBox="1"/>
          <p:nvPr/>
        </p:nvSpPr>
        <p:spPr>
          <a:xfrm>
            <a:off x="0" y="294409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변수와 전역 변수의 차이점</a:t>
            </a:r>
            <a:endParaRPr lang="en-US" altLang="ko-KR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283095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DA94D4-7E1B-2840-A67E-9F1F86B087DB}"/>
              </a:ext>
            </a:extLst>
          </p:cNvPr>
          <p:cNvSpPr txBox="1"/>
          <p:nvPr/>
        </p:nvSpPr>
        <p:spPr>
          <a:xfrm>
            <a:off x="276223" y="5900896"/>
            <a:ext cx="482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hi() </a:t>
            </a:r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함수에서 선언된 변수는 </a:t>
            </a:r>
            <a:r>
              <a:rPr lang="ko-KR" altLang="en-US" spc="1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지역변수</a:t>
            </a:r>
            <a:r>
              <a:rPr lang="ko-KR" altLang="en-US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이며</a:t>
            </a:r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해당 함수 내에서만 사용 가능함</a:t>
            </a:r>
            <a:endParaRPr lang="en-US" altLang="ko-KR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CEF9E-EF47-7440-AF27-94438872FE69}"/>
              </a:ext>
            </a:extLst>
          </p:cNvPr>
          <p:cNvSpPr txBox="1"/>
          <p:nvPr/>
        </p:nvSpPr>
        <p:spPr>
          <a:xfrm>
            <a:off x="6875929" y="5861347"/>
            <a:ext cx="460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외부에 선언된 변수는 </a:t>
            </a:r>
            <a:r>
              <a:rPr lang="ko-KR" altLang="en-US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전역변수</a:t>
            </a:r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하며</a:t>
            </a:r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모든 함수에서 사용 가능함</a:t>
            </a:r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7BEB16BE-F2AB-A848-B616-433936302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3" y="3735495"/>
            <a:ext cx="4773452" cy="1753513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54C5BE2E-F769-B744-BBC4-94AA14E73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64" y="3622349"/>
            <a:ext cx="4608011" cy="19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DA94D4-7E1B-2840-A67E-9F1F86B087DB}"/>
              </a:ext>
            </a:extLst>
          </p:cNvPr>
          <p:cNvSpPr txBox="1"/>
          <p:nvPr/>
        </p:nvSpPr>
        <p:spPr>
          <a:xfrm>
            <a:off x="276222" y="5077333"/>
            <a:ext cx="1163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호출되기 이전까지는 </a:t>
            </a:r>
            <a:r>
              <a:rPr lang="ko-KR" altLang="en-US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</a:t>
            </a:r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몸체 내부에 변수들이 생성되지 않다</a:t>
            </a:r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→</a:t>
            </a:r>
            <a:r>
              <a:rPr lang="en-US" altLang="ko-KR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printHello</a:t>
            </a:r>
            <a:r>
              <a:rPr lang="en-US" altLang="ko-KR" sz="1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sz="1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함수가 호출하지 않으면 함수 내부의 변수 선언문이 실행되지 않기 때문이다</a:t>
            </a:r>
            <a:r>
              <a:rPr lang="en-US" altLang="ko-KR" sz="1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A0FFF4E-A29B-414D-BB26-BAF44CDDC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63" y="2130423"/>
            <a:ext cx="7001807" cy="2665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711EC9-A46C-4057-F069-DB7DED43E919}"/>
              </a:ext>
            </a:extLst>
          </p:cNvPr>
          <p:cNvSpPr txBox="1"/>
          <p:nvPr/>
        </p:nvSpPr>
        <p:spPr>
          <a:xfrm>
            <a:off x="276223" y="873405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591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6F2749DF-E934-9846-9A93-C229D331A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782215"/>
            <a:ext cx="6095999" cy="29496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2" y="1556785"/>
            <a:ext cx="11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주기가 함수의 생명 주기와 일치하지만 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변수가 함수보다 오래 생존하는 경우도 있다</a:t>
            </a:r>
            <a:r>
              <a:rPr lang="en-US" altLang="ko-KR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9CEC3-B15C-4C4E-8CDD-BDD773ECD211}"/>
              </a:ext>
            </a:extLst>
          </p:cNvPr>
          <p:cNvSpPr txBox="1"/>
          <p:nvPr/>
        </p:nvSpPr>
        <p:spPr>
          <a:xfrm>
            <a:off x="276222" y="2202114"/>
            <a:ext cx="1163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생명 주기는 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메모리 공간이 </a:t>
            </a:r>
            <a:r>
              <a:rPr lang="ko-KR" altLang="en-US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확보</a:t>
            </a:r>
            <a:r>
              <a:rPr lang="en-US" altLang="ko-KR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(allocate</a:t>
            </a:r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 시점부터 메모리 공간이 </a:t>
            </a:r>
            <a:r>
              <a:rPr lang="ko-KR" altLang="en-US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해제</a:t>
            </a:r>
            <a:r>
              <a:rPr lang="en-US" altLang="ko-KR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(release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되어 가용 메모리 풀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(memory pool)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반환되는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시점까지다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→</a:t>
            </a:r>
            <a:r>
              <a:rPr lang="en-US" altLang="ko-KR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변수는 함수가 생성한 </a:t>
            </a:r>
            <a:r>
              <a:rPr lang="ko-KR" altLang="en-US" sz="1800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스코프에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등록되므로 자신이 등록된 </a:t>
            </a:r>
            <a:r>
              <a:rPr lang="ko-KR" altLang="en-US" sz="1800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스코프가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소멸될 때까지 </a:t>
            </a:r>
            <a:r>
              <a:rPr lang="ko-KR" altLang="en-US" sz="1800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유효한다</a:t>
            </a:r>
            <a:r>
              <a:rPr lang="en-US" altLang="ko-KR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800" b="1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1835A-9C89-6EEC-ADCF-3978E64AF28A}"/>
              </a:ext>
            </a:extLst>
          </p:cNvPr>
          <p:cNvSpPr txBox="1"/>
          <p:nvPr/>
        </p:nvSpPr>
        <p:spPr>
          <a:xfrm>
            <a:off x="276223" y="873405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329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6F2749DF-E934-9846-9A93-C229D331A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97550"/>
            <a:ext cx="6095999" cy="29496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3" y="2092011"/>
            <a:ext cx="1163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일반적으로 함수가 종료하면 함수가 생성한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스코프도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소멸한다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→하지만 누군가가 </a:t>
            </a:r>
            <a:r>
              <a:rPr lang="ko-KR" altLang="en-US" sz="1800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스코프를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참조하고 있다면 </a:t>
            </a:r>
            <a:r>
              <a:rPr lang="ko-KR" altLang="en-US" sz="1800" b="1" spc="1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스코프는</a:t>
            </a:r>
            <a:r>
              <a:rPr lang="ko-KR" altLang="en-US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해제되지 </a:t>
            </a:r>
            <a:r>
              <a:rPr lang="ko-KR" altLang="en-US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않고 생존하게 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b="1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A99A4-6E38-6A32-1145-1EE101F8DAD0}"/>
              </a:ext>
            </a:extLst>
          </p:cNvPr>
          <p:cNvSpPr txBox="1"/>
          <p:nvPr/>
        </p:nvSpPr>
        <p:spPr>
          <a:xfrm>
            <a:off x="276223" y="873405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705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3" y="2092011"/>
            <a:ext cx="1163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호이스팅은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지역 변수의 선언이 지역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스코프의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선두로 끌어 올려진 것처럼 동작한다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/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 </a:t>
            </a:r>
            <a:r>
              <a:rPr lang="ko-KR" altLang="en-US" b="1" u="sng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호이스팅은</a:t>
            </a:r>
            <a:r>
              <a:rPr lang="ko-KR" altLang="en-US" b="1" u="sng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변수 선언이 </a:t>
            </a:r>
            <a:r>
              <a:rPr lang="ko-KR" altLang="en-US" b="1" u="sng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스코프의</a:t>
            </a:r>
            <a:r>
              <a:rPr lang="ko-KR" altLang="en-US" b="1" u="sng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선두로 끌어 올려진 것처럼 동작하는 자바스크립트 고유의 특징을 말한다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050D7AB-3959-7344-8278-16C742A02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62" y="2965827"/>
            <a:ext cx="4902200" cy="358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F74A72-7277-196F-DE4B-7262EC12FC05}"/>
              </a:ext>
            </a:extLst>
          </p:cNvPr>
          <p:cNvSpPr txBox="1"/>
          <p:nvPr/>
        </p:nvSpPr>
        <p:spPr>
          <a:xfrm>
            <a:off x="276223" y="873405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780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193BCC-27FF-A24D-9B5A-406AD5C87E69}"/>
              </a:ext>
            </a:extLst>
          </p:cNvPr>
          <p:cNvSpPr txBox="1"/>
          <p:nvPr/>
        </p:nvSpPr>
        <p:spPr>
          <a:xfrm>
            <a:off x="1821037" y="5522930"/>
            <a:ext cx="82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코드 결과 값과 이유를 담벼락에 남겨주세요</a:t>
            </a:r>
            <a:r>
              <a:rPr lang="en-US" altLang="ko-KR" sz="24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en-US" altLang="ko-KR" sz="2400" b="1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5870E-E31A-0C22-E5E9-9DAF14E97A75}"/>
              </a:ext>
            </a:extLst>
          </p:cNvPr>
          <p:cNvSpPr txBox="1"/>
          <p:nvPr/>
        </p:nvSpPr>
        <p:spPr>
          <a:xfrm>
            <a:off x="276223" y="873405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C3BE0C4-F829-E144-8AAD-B7125348B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027" y="1672997"/>
            <a:ext cx="5414826" cy="2584349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4EB3E11E-F9F4-D64F-AB34-C6E73A872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8" y="1672997"/>
            <a:ext cx="5729676" cy="26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33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3" y="857337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3" y="2274838"/>
            <a:ext cx="11639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코드는 함수 호출과 같이 전역 코드를 실행하는 특별한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진입점이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없고 코드가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로드되자마자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곧바로 해석되고 실행된다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하지만 전역 코드에는 </a:t>
            </a:r>
            <a:r>
              <a:rPr lang="ko-KR" altLang="en-US" sz="1800" b="1" spc="1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반환문을</a:t>
            </a:r>
            <a:r>
              <a:rPr lang="ko-KR" altLang="en-US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사용할 수 없으므로 마지막 문이 실행되어 더 이상 실행할 문이 없을 때 종료한다</a:t>
            </a:r>
            <a:r>
              <a:rPr lang="en-US" altLang="ko-KR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/>
            <a:endParaRPr lang="en-US" altLang="ko-KR" b="1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키워드로 선언한 전역 변수는 전역 객체의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프로퍼티가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되며 생명 주기가 전역 객체의 생명 주기와 일치한다는 것을 말한다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437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539</Words>
  <Application>Microsoft Macintosh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나눔스퀘어</vt:lpstr>
      <vt:lpstr>나눔스퀘어 Bold</vt:lpstr>
      <vt:lpstr>나눔스퀘어 ExtraBold</vt:lpstr>
      <vt:lpstr>Arial</vt:lpstr>
      <vt:lpstr>맑은 고딕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Alisher</cp:lastModifiedBy>
  <cp:revision>497</cp:revision>
  <dcterms:created xsi:type="dcterms:W3CDTF">2019-11-09T12:13:38Z</dcterms:created>
  <dcterms:modified xsi:type="dcterms:W3CDTF">2022-11-08T13:11:34Z</dcterms:modified>
</cp:coreProperties>
</file>