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2" r:id="rId4"/>
    <p:sldId id="304" r:id="rId5"/>
    <p:sldId id="306" r:id="rId6"/>
    <p:sldId id="305" r:id="rId7"/>
    <p:sldId id="308" r:id="rId8"/>
    <p:sldId id="307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4" r:id="rId29"/>
    <p:sldId id="295" r:id="rId30"/>
    <p:sldId id="293" r:id="rId31"/>
    <p:sldId id="296" r:id="rId32"/>
    <p:sldId id="301" r:id="rId33"/>
    <p:sldId id="297" r:id="rId34"/>
    <p:sldId id="300" r:id="rId35"/>
    <p:sldId id="265" r:id="rId36"/>
  </p:sldIdLst>
  <p:sldSz cx="12192000" cy="6858000"/>
  <p:notesSz cx="6858000" cy="9144000"/>
  <p:embeddedFontLst>
    <p:embeddedFont>
      <p:font typeface="나눔스퀘어" panose="020B0600000101010101" pitchFamily="50" charset="-127"/>
      <p:regular r:id="rId37"/>
    </p:embeddedFont>
    <p:embeddedFont>
      <p:font typeface="나눔스퀘어 Bold" panose="020B0600000101010101" pitchFamily="50" charset="-127"/>
      <p:bold r:id="rId38"/>
    </p:embeddedFont>
    <p:embeddedFont>
      <p:font typeface="나눔스퀘어 ExtraBold" panose="020B0600000101010101" pitchFamily="50" charset="-127"/>
      <p:bold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A"/>
    <a:srgbClr val="44546A"/>
    <a:srgbClr val="000000"/>
    <a:srgbClr val="5B9BD5"/>
    <a:srgbClr val="D2DEEF"/>
    <a:srgbClr val="64A1D8"/>
    <a:srgbClr val="EAEFF7"/>
    <a:srgbClr val="949494"/>
    <a:srgbClr val="302D2E"/>
    <a:srgbClr val="329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jquery-1.8.2.j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jaehoo1/tmi/tree/main/Encapsulation(%EC%BA%A1%EC%8A%90%ED%99%94)%20vs%20Information%20Hiding(%EC%A0%95%EB%B3%B4%20%EC%9D%80%EB%8B%89)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문제점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244353" y="4399908"/>
            <a:ext cx="1703294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699652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802316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2" y="1761091"/>
            <a:ext cx="11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객체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(Global 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4D363-4647-E14B-BE56-69A2833DE8D2}"/>
              </a:ext>
            </a:extLst>
          </p:cNvPr>
          <p:cNvSpPr txBox="1"/>
          <p:nvPr/>
        </p:nvSpPr>
        <p:spPr>
          <a:xfrm>
            <a:off x="391553" y="2202114"/>
            <a:ext cx="11639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100" dirty="0">
                <a:solidFill>
                  <a:srgbClr val="4454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전역 객체는 코드가 실행되기 이전 단계에 자바스크립트 엔진에 의해 어떤 객체보다도 먼저 생성되는 특수한 객체다</a:t>
            </a:r>
            <a:endParaRPr lang="en-US" altLang="ko-KR" sz="1600" spc="100" dirty="0">
              <a:solidFill>
                <a:srgbClr val="57606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spc="100" dirty="0">
                <a:solidFill>
                  <a:srgbClr val="4454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환경에 따라 전역 객체를 가리키는 다양한 </a:t>
            </a:r>
            <a:r>
              <a:rPr lang="ko-KR" altLang="en-US" sz="1600" b="0" i="0" dirty="0" err="1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식별자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(</a:t>
            </a:r>
            <a:r>
              <a:rPr lang="en-US" sz="1600" dirty="0"/>
              <a:t>window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, </a:t>
            </a:r>
            <a:r>
              <a:rPr lang="en-US" sz="1600" dirty="0"/>
              <a:t>self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, </a:t>
            </a:r>
            <a:r>
              <a:rPr lang="en-US" sz="1600" dirty="0"/>
              <a:t>this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, </a:t>
            </a:r>
            <a:r>
              <a:rPr lang="en-US" sz="1600" dirty="0"/>
              <a:t>frames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, </a:t>
            </a:r>
            <a:r>
              <a:rPr lang="en-US" sz="1600" dirty="0"/>
              <a:t>global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)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가 존재했으나 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ES11(ECMAScript 11)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에서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 </a:t>
            </a:r>
            <a:endParaRPr lang="en-US" altLang="ko-KR" sz="1600" b="0" i="0" dirty="0">
              <a:solidFill>
                <a:srgbClr val="57606A"/>
              </a:solidFill>
              <a:effectLst/>
              <a:latin typeface="나눔스퀘어 Bold" panose="020B0600000101010101" pitchFamily="50" charset="-127"/>
            </a:endParaRPr>
          </a:p>
          <a:p>
            <a:r>
              <a:rPr 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globalThis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로 통일되었다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b="1" spc="100" dirty="0">
              <a:solidFill>
                <a:srgbClr val="44546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701E5-631B-0B4C-8ADF-85ABA213DADF}"/>
              </a:ext>
            </a:extLst>
          </p:cNvPr>
          <p:cNvSpPr txBox="1"/>
          <p:nvPr/>
        </p:nvSpPr>
        <p:spPr>
          <a:xfrm>
            <a:off x="623913" y="3399152"/>
            <a:ext cx="301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사이드 환경</a:t>
            </a:r>
            <a:endParaRPr lang="en-US" altLang="ko-KR" sz="2000" b="1" u="sng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4493C-9437-D44F-A918-FE55AF00F552}"/>
              </a:ext>
            </a:extLst>
          </p:cNvPr>
          <p:cNvSpPr txBox="1"/>
          <p:nvPr/>
        </p:nvSpPr>
        <p:spPr>
          <a:xfrm>
            <a:off x="7183889" y="3399152"/>
            <a:ext cx="301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사이드 환경</a:t>
            </a:r>
            <a:endParaRPr lang="en-US" altLang="ko-KR" sz="2000" b="1" u="sng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11CD63-6D50-1542-9190-565508D3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3" y="4023703"/>
            <a:ext cx="3957344" cy="2523524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E3B0A07F-1043-004B-A724-630CE3649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136" y="3971797"/>
            <a:ext cx="4069860" cy="2320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DEA6C-B0F3-E61C-EADA-A1EFD5874F4F}"/>
              </a:ext>
            </a:extLst>
          </p:cNvPr>
          <p:cNvSpPr txBox="1"/>
          <p:nvPr/>
        </p:nvSpPr>
        <p:spPr>
          <a:xfrm>
            <a:off x="276223" y="857337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568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2" y="1761091"/>
            <a:ext cx="11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객체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(Global 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4D363-4647-E14B-BE56-69A2833DE8D2}"/>
              </a:ext>
            </a:extLst>
          </p:cNvPr>
          <p:cNvSpPr txBox="1"/>
          <p:nvPr/>
        </p:nvSpPr>
        <p:spPr>
          <a:xfrm>
            <a:off x="4069140" y="2977448"/>
            <a:ext cx="7546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 환경에서 전역 객체는 </a:t>
            </a:r>
            <a:r>
              <a:rPr lang="en-US" altLang="ko-KR" b="1" spc="100" dirty="0">
                <a:solidFill>
                  <a:srgbClr val="57606A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window</a:t>
            </a:r>
            <a:r>
              <a:rPr lang="ko-KR" altLang="en-US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이므로 </a:t>
            </a:r>
            <a:endParaRPr lang="en-US" altLang="ko-KR" b="1" spc="100" dirty="0">
              <a:solidFill>
                <a:srgbClr val="5760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키워드로 선언한 전역 변수는 </a:t>
            </a:r>
            <a:r>
              <a:rPr lang="ko-KR" altLang="en-US" b="1" spc="100" dirty="0" err="1">
                <a:solidFill>
                  <a:srgbClr val="57606A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웹페이지</a:t>
            </a:r>
            <a:r>
              <a:rPr lang="ko-KR" altLang="en-US" b="1" spc="100" dirty="0" err="1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닫을 때까지 유효하다</a:t>
            </a:r>
            <a:r>
              <a:rPr lang="en-US" altLang="ko-KR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spc="100" dirty="0">
              <a:solidFill>
                <a:srgbClr val="5760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키워드로 선언한 전역 변수의 생명 주기는 전역 객체의 생명 주기와 일치한다</a:t>
            </a:r>
            <a:r>
              <a:rPr lang="en-US" altLang="ko-KR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701E5-631B-0B4C-8ADF-85ABA213DADF}"/>
              </a:ext>
            </a:extLst>
          </p:cNvPr>
          <p:cNvSpPr txBox="1"/>
          <p:nvPr/>
        </p:nvSpPr>
        <p:spPr>
          <a:xfrm>
            <a:off x="563721" y="2410379"/>
            <a:ext cx="301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사이드 환경</a:t>
            </a:r>
            <a:endParaRPr lang="en-US" altLang="ko-KR" sz="2000" b="1" u="sng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11CD63-6D50-1542-9190-565508D3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15" y="3023601"/>
            <a:ext cx="2911466" cy="1856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6EDE57-A111-FF37-0402-FAD71B5F1ACB}"/>
              </a:ext>
            </a:extLst>
          </p:cNvPr>
          <p:cNvSpPr txBox="1"/>
          <p:nvPr/>
        </p:nvSpPr>
        <p:spPr>
          <a:xfrm>
            <a:off x="276223" y="857337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310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3800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전역변수의 문제점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 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1F635-5A6F-6C43-4A09-765A22EAD0FC}"/>
              </a:ext>
            </a:extLst>
          </p:cNvPr>
          <p:cNvSpPr txBox="1"/>
          <p:nvPr/>
        </p:nvSpPr>
        <p:spPr>
          <a:xfrm>
            <a:off x="5166100" y="1819891"/>
            <a:ext cx="18597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암묵적 결합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C588C-508C-B2FD-375A-8A9BB1024EED}"/>
              </a:ext>
            </a:extLst>
          </p:cNvPr>
          <p:cNvSpPr txBox="1"/>
          <p:nvPr/>
        </p:nvSpPr>
        <p:spPr>
          <a:xfrm>
            <a:off x="4700720" y="4629037"/>
            <a:ext cx="2790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네임스페이스 오염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4AAC-CB1C-F0D1-6BED-811AA784BE0A}"/>
              </a:ext>
            </a:extLst>
          </p:cNvPr>
          <p:cNvSpPr txBox="1"/>
          <p:nvPr/>
        </p:nvSpPr>
        <p:spPr>
          <a:xfrm>
            <a:off x="3767302" y="3692655"/>
            <a:ext cx="46573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체인 상에서 종점에 존재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ABD91-1AF9-CAE7-BF97-7BA0E51B3A5B}"/>
              </a:ext>
            </a:extLst>
          </p:cNvPr>
          <p:cNvSpPr txBox="1"/>
          <p:nvPr/>
        </p:nvSpPr>
        <p:spPr>
          <a:xfrm>
            <a:off x="5111672" y="2756273"/>
            <a:ext cx="19686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긴 생명 주기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645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380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전역변수의 문제점 </a:t>
            </a:r>
            <a:r>
              <a:rPr lang="en-US" altLang="ko-KR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암묵적 결합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 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61415-4486-A245-AC88-B6EA160434B2}"/>
              </a:ext>
            </a:extLst>
          </p:cNvPr>
          <p:cNvSpPr txBox="1"/>
          <p:nvPr/>
        </p:nvSpPr>
        <p:spPr>
          <a:xfrm>
            <a:off x="3026453" y="2228318"/>
            <a:ext cx="2252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 선언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2E473-A435-970D-F599-393B75E8CB04}"/>
              </a:ext>
            </a:extLst>
          </p:cNvPr>
          <p:cNvSpPr txBox="1"/>
          <p:nvPr/>
        </p:nvSpPr>
        <p:spPr>
          <a:xfrm>
            <a:off x="5278920" y="2233751"/>
            <a:ext cx="47071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어디서든 참조하고 할당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924C7-F800-AAFC-248F-190AD8DBB3AE}"/>
              </a:ext>
            </a:extLst>
          </p:cNvPr>
          <p:cNvSpPr txBox="1"/>
          <p:nvPr/>
        </p:nvSpPr>
        <p:spPr>
          <a:xfrm>
            <a:off x="5166100" y="3182778"/>
            <a:ext cx="18597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암묵적 결합</a:t>
            </a:r>
            <a:endParaRPr lang="en-US" altLang="ko-KR" sz="2600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C4926-D2AD-4B78-FDCA-9AB2A5C54E75}"/>
              </a:ext>
            </a:extLst>
          </p:cNvPr>
          <p:cNvSpPr txBox="1"/>
          <p:nvPr/>
        </p:nvSpPr>
        <p:spPr>
          <a:xfrm>
            <a:off x="1466495" y="4131805"/>
            <a:ext cx="36996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코드의 유효범위 크다면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C8188-A567-5B50-558E-DCE7C60D6408}"/>
              </a:ext>
            </a:extLst>
          </p:cNvPr>
          <p:cNvSpPr txBox="1"/>
          <p:nvPr/>
        </p:nvSpPr>
        <p:spPr>
          <a:xfrm>
            <a:off x="5166100" y="4131805"/>
            <a:ext cx="59581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가독성 ↓ 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의도치 않게 상태 변경 ↑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262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380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전역변수의 문제점 </a:t>
            </a:r>
            <a:r>
              <a:rPr lang="en-US" altLang="ko-KR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긴 생명 주기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 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804D7-75F9-D875-2173-32C953DF3072}"/>
              </a:ext>
            </a:extLst>
          </p:cNvPr>
          <p:cNvSpPr txBox="1"/>
          <p:nvPr/>
        </p:nvSpPr>
        <p:spPr>
          <a:xfrm>
            <a:off x="2176684" y="1718519"/>
            <a:ext cx="35008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</a:t>
            </a:r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생명 주기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E0604-2277-229B-0730-6670819EA394}"/>
              </a:ext>
            </a:extLst>
          </p:cNvPr>
          <p:cNvSpPr txBox="1"/>
          <p:nvPr/>
        </p:nvSpPr>
        <p:spPr>
          <a:xfrm>
            <a:off x="5677506" y="1723342"/>
            <a:ext cx="4839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객체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생명 주기와 동일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D354F-A245-2735-0DE9-788F95C2F1C4}"/>
              </a:ext>
            </a:extLst>
          </p:cNvPr>
          <p:cNvSpPr txBox="1"/>
          <p:nvPr/>
        </p:nvSpPr>
        <p:spPr>
          <a:xfrm>
            <a:off x="1157081" y="4642216"/>
            <a:ext cx="27700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</a:t>
            </a:r>
            <a:endParaRPr lang="en-US" altLang="ko-Kore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생명 주기가 </a:t>
            </a:r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길다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E0AC2-8AD4-04A9-6953-93DFA55AEB92}"/>
              </a:ext>
            </a:extLst>
          </p:cNvPr>
          <p:cNvSpPr txBox="1"/>
          <p:nvPr/>
        </p:nvSpPr>
        <p:spPr>
          <a:xfrm>
            <a:off x="3927095" y="4642216"/>
            <a:ext cx="77613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메모리 점유</a:t>
            </a:r>
            <a:r>
              <a:rPr lang="ko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↑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(=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메모리 리소스 소비 기간 ↑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</a:t>
            </a:r>
          </a:p>
          <a:p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상태를 변경할 수 있는 시간</a:t>
            </a:r>
            <a:r>
              <a:rPr lang="ko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↑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기회</a:t>
            </a:r>
            <a:r>
              <a:rPr lang="ko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↑</a:t>
            </a:r>
            <a:endParaRPr lang="en-US" altLang="ko-KR" sz="2600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0D742FA-E5B6-00DD-276B-8554045FE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2605618"/>
            <a:ext cx="3606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07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380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전역변수의 문제점 </a:t>
            </a:r>
            <a:r>
              <a:rPr lang="en-US" altLang="ko-KR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긴 생명 주기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 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37829C-802F-D2DE-75A9-C53B5D8FE275}"/>
              </a:ext>
            </a:extLst>
          </p:cNvPr>
          <p:cNvSpPr txBox="1"/>
          <p:nvPr/>
        </p:nvSpPr>
        <p:spPr>
          <a:xfrm>
            <a:off x="5041324" y="2936557"/>
            <a:ext cx="21093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변수는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EB6CBE-661F-D96B-033E-7A189B9D4775}"/>
              </a:ext>
            </a:extLst>
          </p:cNvPr>
          <p:cNvSpPr txBox="1"/>
          <p:nvPr/>
        </p:nvSpPr>
        <p:spPr>
          <a:xfrm>
            <a:off x="4373415" y="3429000"/>
            <a:ext cx="34451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 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 </a:t>
            </a:r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AF1B22-CD36-B043-CD7A-A048851C35DB}"/>
              </a:ext>
            </a:extLst>
          </p:cNvPr>
          <p:cNvSpPr txBox="1"/>
          <p:nvPr/>
        </p:nvSpPr>
        <p:spPr>
          <a:xfrm>
            <a:off x="7779392" y="5338945"/>
            <a:ext cx="32297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담벼락에 남겨주세요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52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52896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전역변수의 문제점 </a:t>
            </a:r>
            <a:endParaRPr lang="en-US" altLang="ko-KR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8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스코프</a:t>
            </a:r>
            <a:r>
              <a:rPr lang="ko-KR" altLang="en-US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체인 상에서 종점에 존재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 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492B4-3447-CED8-E48B-0F9DA3CA1332}"/>
              </a:ext>
            </a:extLst>
          </p:cNvPr>
          <p:cNvSpPr txBox="1"/>
          <p:nvPr/>
        </p:nvSpPr>
        <p:spPr>
          <a:xfrm>
            <a:off x="5166100" y="1819891"/>
            <a:ext cx="4892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 체인 상에서 </a:t>
            </a:r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종점</a:t>
            </a:r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존재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C9B73-2BCB-53B2-A768-8CA5123902A4}"/>
              </a:ext>
            </a:extLst>
          </p:cNvPr>
          <p:cNvSpPr txBox="1"/>
          <p:nvPr/>
        </p:nvSpPr>
        <p:spPr>
          <a:xfrm>
            <a:off x="5166100" y="3182778"/>
            <a:ext cx="4775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검색이 가장 </a:t>
            </a:r>
            <a:r>
              <a:rPr lang="ko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</a:t>
            </a:r>
            <a:endParaRPr lang="en-US" altLang="ko-KR" sz="2600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C0252-3B4C-A28A-63D3-E3EED8A190B1}"/>
              </a:ext>
            </a:extLst>
          </p:cNvPr>
          <p:cNvSpPr txBox="1"/>
          <p:nvPr/>
        </p:nvSpPr>
        <p:spPr>
          <a:xfrm>
            <a:off x="5166100" y="4545665"/>
            <a:ext cx="54250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검색 속도가 가장 </a:t>
            </a:r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느리다</a:t>
            </a:r>
            <a:endParaRPr lang="en-US" altLang="ko-KR" sz="2600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Javascript] 스코프(Scope)">
            <a:extLst>
              <a:ext uri="{FF2B5EF4-FFF2-40B4-BE49-F238E27FC236}">
                <a16:creationId xmlns:a16="http://schemas.microsoft.com/office/drawing/2014/main" id="{C09D9E00-31EC-AD5F-5AA6-183CC31D5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05" y="1295658"/>
            <a:ext cx="2631123" cy="51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599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380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전역변수의 문제점 </a:t>
            </a:r>
            <a:r>
              <a:rPr lang="en-US" altLang="ko-KR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네임스페이스 오염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 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 descr="Scope">
            <a:extLst>
              <a:ext uri="{FF2B5EF4-FFF2-40B4-BE49-F238E27FC236}">
                <a16:creationId xmlns:a16="http://schemas.microsoft.com/office/drawing/2014/main" id="{0BC700FB-5504-BCED-989E-65BE1F2C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70" y="1930717"/>
            <a:ext cx="3699111" cy="299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5494C3-4073-A76C-86B7-7B6508B45983}"/>
              </a:ext>
            </a:extLst>
          </p:cNvPr>
          <p:cNvSpPr txBox="1"/>
          <p:nvPr/>
        </p:nvSpPr>
        <p:spPr>
          <a:xfrm>
            <a:off x="5608875" y="1819891"/>
            <a:ext cx="60531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파일이 분리되어 있다 해도 하나의 전역 스코프를 </a:t>
            </a:r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공유</a:t>
            </a:r>
            <a:endParaRPr lang="en-US" altLang="ko-KR" sz="2600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EF784-2825-2F71-D5CF-5614A2DE1117}"/>
              </a:ext>
            </a:extLst>
          </p:cNvPr>
          <p:cNvSpPr txBox="1"/>
          <p:nvPr/>
        </p:nvSpPr>
        <p:spPr>
          <a:xfrm>
            <a:off x="5608875" y="3060294"/>
            <a:ext cx="49956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파일 내에서 </a:t>
            </a:r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이름</a:t>
            </a:r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명명된 전역 변수나 전역 함수가 같은 스코프 내에 있다면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C060B-AAE3-F829-2F80-B4A9E4AF722B}"/>
              </a:ext>
            </a:extLst>
          </p:cNvPr>
          <p:cNvSpPr txBox="1"/>
          <p:nvPr/>
        </p:nvSpPr>
        <p:spPr>
          <a:xfrm>
            <a:off x="5608875" y="4700807"/>
            <a:ext cx="25784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예상치 못한 결과</a:t>
            </a:r>
            <a:endParaRPr lang="en-US" altLang="ko-KR" sz="2600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547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변수를 반드시 사용해야 할 이유를 찾지 못한다면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BE5B-E8D7-C054-A95F-7CFAC419A57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스코프는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좁을수록 좋다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5717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변수를 사용해야 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1616C-D436-50EF-0464-ED62414C810A}"/>
              </a:ext>
            </a:extLst>
          </p:cNvPr>
          <p:cNvSpPr txBox="1"/>
          <p:nvPr/>
        </p:nvSpPr>
        <p:spPr>
          <a:xfrm>
            <a:off x="755562" y="349993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전역 변수를 아예 쓰지 말란 이야기는 아니다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91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변수를 반드시 사용해야 할 이유를 찾지 못한다면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5717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변수를 사용해야 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58DE3-9D42-8606-3B19-DC9971555963}"/>
              </a:ext>
            </a:extLst>
          </p:cNvPr>
          <p:cNvSpPr txBox="1"/>
          <p:nvPr/>
        </p:nvSpPr>
        <p:spPr>
          <a:xfrm>
            <a:off x="762855" y="26805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중 어느 코드가 더 좋은 코드인지 쉽게 생각해볼 수 있을 것 같습니다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7D6868-0CDE-9EDB-8163-6D406DF6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48" y="3142172"/>
            <a:ext cx="2840957" cy="26680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66B0A6-F08E-7628-3716-447DC9B8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171" y="3142172"/>
            <a:ext cx="2802040" cy="26680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719834-DF73-92C7-5ECE-C96BE7EFEAA3}"/>
              </a:ext>
            </a:extLst>
          </p:cNvPr>
          <p:cNvSpPr txBox="1"/>
          <p:nvPr/>
        </p:nvSpPr>
        <p:spPr>
          <a:xfrm>
            <a:off x="762855" y="581020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단순히 길고 짧아서 만은 아닐 겁니다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10202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1841133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30168" y="99186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0D67F-752E-47B7-AF84-91BA6467218D}"/>
              </a:ext>
            </a:extLst>
          </p:cNvPr>
          <p:cNvSpPr txBox="1"/>
          <p:nvPr/>
        </p:nvSpPr>
        <p:spPr>
          <a:xfrm>
            <a:off x="3578175" y="2165790"/>
            <a:ext cx="6247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변수의 생명 주기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문제점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4770217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어쩌면 여러분은 이미 전역 변수를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5717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사용하지 않는 습관을 가지고 계실지도 모릅니다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58DE3-9D42-8606-3B19-DC9971555963}"/>
              </a:ext>
            </a:extLst>
          </p:cNvPr>
          <p:cNvSpPr txBox="1"/>
          <p:nvPr/>
        </p:nvSpPr>
        <p:spPr>
          <a:xfrm>
            <a:off x="762855" y="26805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컴파일 방식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언어 코드를 작성하실 때를 생각해보시면 될 것 같습니다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A4AAA5-FF7B-1F18-54D8-788F3E77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73" y="3545052"/>
            <a:ext cx="2920243" cy="17058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D35BF7-2023-46CE-5648-1171D56BE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054" y="3542522"/>
            <a:ext cx="3055758" cy="170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83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즉시 실행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정의와 동시에 단 한 번만 호출되는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793E33-8834-CD9E-04A1-2821F53F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3172265"/>
            <a:ext cx="6420894" cy="19448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E6C948-CDDF-52D3-E36E-DFFCDA151480}"/>
              </a:ext>
            </a:extLst>
          </p:cNvPr>
          <p:cNvSpPr txBox="1"/>
          <p:nvPr/>
        </p:nvSpPr>
        <p:spPr>
          <a:xfrm>
            <a:off x="762855" y="261919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함수 호출 후에는 다시 쓸 일이 없으므로 함수 객체가 사라짐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가비지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2022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즉시 실행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즉시 실행 함수로 감싸면 변수가 즉시 실행 함수의 지역 변수가 됨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793E33-8834-CD9E-04A1-2821F53F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3172265"/>
            <a:ext cx="6420894" cy="1944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43CCDD-6FA8-53C0-61AE-194CD3391C01}"/>
              </a:ext>
            </a:extLst>
          </p:cNvPr>
          <p:cNvSpPr txBox="1"/>
          <p:nvPr/>
        </p:nvSpPr>
        <p:spPr>
          <a:xfrm>
            <a:off x="762855" y="261919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함수 밖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함수 안의 변수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(num)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참조 불가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C54D70-CADF-2496-DCD0-F72747EDD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46" y="3365696"/>
            <a:ext cx="1991003" cy="265784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27C2B3-5AF7-B259-587F-4757755C7694}"/>
              </a:ext>
            </a:extLst>
          </p:cNvPr>
          <p:cNvCxnSpPr/>
          <p:nvPr/>
        </p:nvCxnSpPr>
        <p:spPr>
          <a:xfrm flipV="1">
            <a:off x="8799516" y="4466492"/>
            <a:ext cx="0" cy="378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E0B070-3C0C-F8E5-6E48-BE3AE8BBDE3B}"/>
              </a:ext>
            </a:extLst>
          </p:cNvPr>
          <p:cNvSpPr txBox="1"/>
          <p:nvPr/>
        </p:nvSpPr>
        <p:spPr>
          <a:xfrm>
            <a:off x="10337785" y="3365696"/>
            <a:ext cx="1991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위치에선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찾지 못함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629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즉시 실행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원리로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변수를 생성하지 않으므로 라이브러리 등에 자주 사용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6336B3-4B07-E869-3EF9-4A8A3ED2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48" y="2785403"/>
            <a:ext cx="7580005" cy="16107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D27369-B871-39AE-5839-001AD390A7A6}"/>
              </a:ext>
            </a:extLst>
          </p:cNvPr>
          <p:cNvSpPr txBox="1"/>
          <p:nvPr/>
        </p:nvSpPr>
        <p:spPr>
          <a:xfrm>
            <a:off x="762855" y="471608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code.jquery.com/jquery-1.8.2.js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681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네임스페이스 객체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네임스페이스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폴더를 사용하는 이유와 같음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이름을 사용하고 싶음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7808E0-3A84-8097-6CE0-6CDD6662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785403"/>
            <a:ext cx="4407022" cy="32159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F4D438-81A1-34D4-61FF-74A8A34DE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342" y="3278789"/>
            <a:ext cx="2000529" cy="111458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8C771BA-9F3A-6AEF-0F42-6FEFCD837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72" y="4858177"/>
            <a:ext cx="857370" cy="11431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1F800B8-CA77-7DF7-82FA-A58A3EB17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871" y="4858177"/>
            <a:ext cx="857370" cy="11431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D6E023-56CC-730B-4555-F14FE429B399}"/>
              </a:ext>
            </a:extLst>
          </p:cNvPr>
          <p:cNvSpPr txBox="1"/>
          <p:nvPr/>
        </p:nvSpPr>
        <p:spPr>
          <a:xfrm>
            <a:off x="6663807" y="5100823"/>
            <a:ext cx="73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1787A1-3410-A768-A8C3-8A22E8EF0000}"/>
              </a:ext>
            </a:extLst>
          </p:cNvPr>
          <p:cNvSpPr txBox="1"/>
          <p:nvPr/>
        </p:nvSpPr>
        <p:spPr>
          <a:xfrm>
            <a:off x="9521706" y="5100823"/>
            <a:ext cx="73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055ED7-E935-EC00-B4D9-836833D6C03E}"/>
              </a:ext>
            </a:extLst>
          </p:cNvPr>
          <p:cNvCxnSpPr>
            <a:endCxn id="18" idx="0"/>
          </p:cNvCxnSpPr>
          <p:nvPr/>
        </p:nvCxnSpPr>
        <p:spPr>
          <a:xfrm flipH="1">
            <a:off x="7032657" y="4393370"/>
            <a:ext cx="590274" cy="464807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22BBAC-76FC-986B-1334-1E580C30A16B}"/>
              </a:ext>
            </a:extLst>
          </p:cNvPr>
          <p:cNvCxnSpPr>
            <a:cxnSpLocks/>
          </p:cNvCxnSpPr>
          <p:nvPr/>
        </p:nvCxnSpPr>
        <p:spPr>
          <a:xfrm>
            <a:off x="9273904" y="4380391"/>
            <a:ext cx="590274" cy="464807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368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네임스페이스 객체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전역에 네임스페이스 역할을 담당할 객체를 생성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B7163-84C9-82D2-A6D4-A50EDD3CFDC7}"/>
              </a:ext>
            </a:extLst>
          </p:cNvPr>
          <p:cNvSpPr txBox="1"/>
          <p:nvPr/>
        </p:nvSpPr>
        <p:spPr>
          <a:xfrm>
            <a:off x="762855" y="261919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변수처럼 사용하고 싶은 변수를 프로퍼티로 추가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C71BB9-9ADC-EEFE-0FE9-5424760A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3156685"/>
            <a:ext cx="7290219" cy="25143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7D7555-EF72-9867-1B73-1B7C958BD0FF}"/>
              </a:ext>
            </a:extLst>
          </p:cNvPr>
          <p:cNvSpPr txBox="1"/>
          <p:nvPr/>
        </p:nvSpPr>
        <p:spPr>
          <a:xfrm>
            <a:off x="762855" y="574686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결국 네임스페이스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(MYAPP)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자체가 전역 변수에 할당됨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유용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×)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88F64BF-1442-DFFC-6D7E-71B8AF81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830" y="3394182"/>
            <a:ext cx="1291792" cy="7210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D272ECA-3955-B1C6-80D8-5B897E4B8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316" y="4115182"/>
            <a:ext cx="1216235" cy="7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39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클래스를 모방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관련이 있는 변수와 함수를 모아 즉시 실행 함수로 감쌈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C4F0-1949-5385-9090-CD0CBCE01092}"/>
              </a:ext>
            </a:extLst>
          </p:cNvPr>
          <p:cNvSpPr txBox="1"/>
          <p:nvPr/>
        </p:nvSpPr>
        <p:spPr>
          <a:xfrm>
            <a:off x="762855" y="301954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가장 강력한 기능인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클로저를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기반으로 동작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A7FDD-EDCF-5451-63D2-B6D9B1015988}"/>
              </a:ext>
            </a:extLst>
          </p:cNvPr>
          <p:cNvSpPr txBox="1"/>
          <p:nvPr/>
        </p:nvSpPr>
        <p:spPr>
          <a:xfrm>
            <a:off x="762855" y="34812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클로저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(24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기능을 통해 전역 변수를 억제할 수 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F458E-B631-8EEC-3675-A19FF4C8FED0}"/>
              </a:ext>
            </a:extLst>
          </p:cNvPr>
          <p:cNvSpPr txBox="1"/>
          <p:nvPr/>
        </p:nvSpPr>
        <p:spPr>
          <a:xfrm>
            <a:off x="762855" y="440453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억제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캡슐화 구현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47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캡슐화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 변수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동작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묶는 것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C4F0-1949-5385-9090-CD0CBCE01092}"/>
              </a:ext>
            </a:extLst>
          </p:cNvPr>
          <p:cNvSpPr txBox="1"/>
          <p:nvPr/>
        </p:nvSpPr>
        <p:spPr>
          <a:xfrm>
            <a:off x="762855" y="301954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캡슐화는 프로퍼티나 메서드를 감출 목적으로 사용하기도 함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A7FDD-EDCF-5451-63D2-B6D9B1015988}"/>
              </a:ext>
            </a:extLst>
          </p:cNvPr>
          <p:cNvSpPr txBox="1"/>
          <p:nvPr/>
        </p:nvSpPr>
        <p:spPr>
          <a:xfrm>
            <a:off x="762855" y="34812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정보 은닉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F458E-B631-8EEC-3675-A19FF4C8FED0}"/>
              </a:ext>
            </a:extLst>
          </p:cNvPr>
          <p:cNvSpPr txBox="1"/>
          <p:nvPr/>
        </p:nvSpPr>
        <p:spPr>
          <a:xfrm>
            <a:off x="762855" y="440453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은닉 → 접근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제어자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(public, protected, default, private)</a:t>
            </a:r>
          </a:p>
        </p:txBody>
      </p:sp>
    </p:spTree>
    <p:extLst>
      <p:ext uri="{BB962C8B-B14F-4D97-AF65-F5344CB8AC3E}">
        <p14:creationId xmlns:p14="http://schemas.microsoft.com/office/powerpoint/2010/main" val="56324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객체지향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캡슐화 하나요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C4F0-1949-5385-9090-CD0CBCE01092}"/>
              </a:ext>
            </a:extLst>
          </p:cNvPr>
          <p:cNvSpPr txBox="1"/>
          <p:nvPr/>
        </p:nvSpPr>
        <p:spPr>
          <a:xfrm>
            <a:off x="762855" y="301954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함수와 관련된 데이터들을 추적한다는 것이 매우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어려워짐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A7FDD-EDCF-5451-63D2-B6D9B1015988}"/>
              </a:ext>
            </a:extLst>
          </p:cNvPr>
          <p:cNvSpPr txBox="1"/>
          <p:nvPr/>
        </p:nvSpPr>
        <p:spPr>
          <a:xfrm>
            <a:off x="762855" y="34812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소프트웨어 유지보수의 비용에 대한 부담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721FEEC-6568-C6A6-5CAB-6D8AE65B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50" y="3907387"/>
            <a:ext cx="3264022" cy="27285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ACC2EBF-55B7-A4E4-CD5F-31E562BDD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29" y="3907387"/>
            <a:ext cx="3326194" cy="27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44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객체지향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정보 은닉 하나요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C4F0-1949-5385-9090-CD0CBCE01092}"/>
              </a:ext>
            </a:extLst>
          </p:cNvPr>
          <p:cNvSpPr txBox="1"/>
          <p:nvPr/>
        </p:nvSpPr>
        <p:spPr>
          <a:xfrm>
            <a:off x="762855" y="262297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외부에서 변경하면 안되는 정보를 보호가능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98833-4F15-4D28-B602-F5B51FB5982C}"/>
              </a:ext>
            </a:extLst>
          </p:cNvPr>
          <p:cNvSpPr txBox="1"/>
          <p:nvPr/>
        </p:nvSpPr>
        <p:spPr>
          <a:xfrm>
            <a:off x="762855" y="616118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Encapsulation(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캡슐화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) vs Information Hiding(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정보 은닉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) 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링크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)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F60487C-64DC-A736-6660-BF0D10A43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56" y="3209930"/>
            <a:ext cx="5857150" cy="25666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072BE9B-B938-9CBD-2DA2-13A38A001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425" y="3209929"/>
            <a:ext cx="5887344" cy="2566617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54121F7-133F-27CA-837A-D311A2450CCA}"/>
              </a:ext>
            </a:extLst>
          </p:cNvPr>
          <p:cNvCxnSpPr/>
          <p:nvPr/>
        </p:nvCxnSpPr>
        <p:spPr>
          <a:xfrm>
            <a:off x="5261425" y="3209929"/>
            <a:ext cx="0" cy="2566617"/>
          </a:xfrm>
          <a:prstGeom prst="line">
            <a:avLst/>
          </a:prstGeom>
          <a:ln w="28575">
            <a:solidFill>
              <a:srgbClr val="F8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19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3" y="873405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BE5B-E8D7-C054-A95F-7CFAC419A57B}"/>
              </a:ext>
            </a:extLst>
          </p:cNvPr>
          <p:cNvSpPr txBox="1"/>
          <p:nvPr/>
        </p:nvSpPr>
        <p:spPr>
          <a:xfrm>
            <a:off x="445904" y="15410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선언된 변수의 생명 주기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(Life cycle)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변수의 생명 주기</a:t>
            </a:r>
            <a:endParaRPr lang="en-US" altLang="ko-KR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1616C-D436-50EF-0464-ED62414C810A}"/>
              </a:ext>
            </a:extLst>
          </p:cNvPr>
          <p:cNvSpPr txBox="1"/>
          <p:nvPr/>
        </p:nvSpPr>
        <p:spPr>
          <a:xfrm>
            <a:off x="755562" y="2233888"/>
            <a:ext cx="1116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ko-KR" altLang="en-US" sz="20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생명 주기 없는 변수 → 애플리케이션 종료되므로 소멸된다</a:t>
            </a:r>
            <a:endParaRPr lang="en-US" altLang="ko-KR" sz="20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831E9-524E-0A40-BB14-9227375EA135}"/>
              </a:ext>
            </a:extLst>
          </p:cNvPr>
          <p:cNvSpPr txBox="1"/>
          <p:nvPr/>
        </p:nvSpPr>
        <p:spPr>
          <a:xfrm>
            <a:off x="0" y="294409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변수와 전역 변수의 차이점</a:t>
            </a:r>
            <a:endParaRPr lang="en-US" altLang="ko-KR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283095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DA94D4-7E1B-2840-A67E-9F1F86B087DB}"/>
              </a:ext>
            </a:extLst>
          </p:cNvPr>
          <p:cNvSpPr txBox="1"/>
          <p:nvPr/>
        </p:nvSpPr>
        <p:spPr>
          <a:xfrm>
            <a:off x="276223" y="5900896"/>
            <a:ext cx="482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hi() 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함수에서 선언된 변수는 </a:t>
            </a:r>
            <a:r>
              <a:rPr lang="ko-KR" altLang="en-US" spc="1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지역변수</a:t>
            </a:r>
            <a:r>
              <a:rPr lang="ko-KR" altLang="en-US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이며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해당 함수 내에서만 사용 가능함</a:t>
            </a:r>
            <a:endParaRPr lang="en-US" altLang="ko-KR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CEF9E-EF47-7440-AF27-94438872FE69}"/>
              </a:ext>
            </a:extLst>
          </p:cNvPr>
          <p:cNvSpPr txBox="1"/>
          <p:nvPr/>
        </p:nvSpPr>
        <p:spPr>
          <a:xfrm>
            <a:off x="6875929" y="5861347"/>
            <a:ext cx="460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외부에 선언된 변수는 </a:t>
            </a:r>
            <a:r>
              <a:rPr lang="ko-KR" altLang="en-US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전역변수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하며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모든 함수에서 사용 가능함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7BEB16BE-F2AB-A848-B616-433936302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3" y="3735495"/>
            <a:ext cx="4773452" cy="1753513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54C5BE2E-F769-B744-BBC4-94AA14E73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64" y="3622349"/>
            <a:ext cx="4608011" cy="19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50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6005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접근 제어자를 제공하지 않아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패턴으로 한정적인 정보 은닉을 구현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A8FE4C-CBB3-593D-D75F-1136BB62C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221721"/>
            <a:ext cx="5333145" cy="4388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76AACA-B332-171F-09AE-075E25B11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834" y="3808972"/>
            <a:ext cx="2333951" cy="24482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767CBB-D2A7-4C33-13FD-0ACB473EFED1}"/>
              </a:ext>
            </a:extLst>
          </p:cNvPr>
          <p:cNvSpPr txBox="1"/>
          <p:nvPr/>
        </p:nvSpPr>
        <p:spPr>
          <a:xfrm>
            <a:off x="6875929" y="2643310"/>
            <a:ext cx="456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외부로 노출할 변수나 함수를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B6B4D8-35D4-74B6-8B7D-4587587D19A7}"/>
              </a:ext>
            </a:extLst>
          </p:cNvPr>
          <p:cNvSpPr txBox="1"/>
          <p:nvPr/>
        </p:nvSpPr>
        <p:spPr>
          <a:xfrm>
            <a:off x="6875929" y="3113595"/>
            <a:ext cx="456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 객체에 담음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88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6005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코드에서 멤버 변수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(num)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public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만드는 방법과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B2E76-B4C2-4FA2-BA49-BBA04B5B47F3}"/>
              </a:ext>
            </a:extLst>
          </p:cNvPr>
          <p:cNvSpPr txBox="1"/>
          <p:nvPr/>
        </p:nvSpPr>
        <p:spPr>
          <a:xfrm>
            <a:off x="762855" y="222172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그렇게 생각한 이유를 담벼락에 남겨주세요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CD5E226-9B0D-FBB0-6B86-96E1C236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683386"/>
            <a:ext cx="7079883" cy="37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23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6005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ES2020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키워드를 이용해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private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구현할 수 있음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B2E76-B4C2-4FA2-BA49-BBA04B5B47F3}"/>
              </a:ext>
            </a:extLst>
          </p:cNvPr>
          <p:cNvSpPr txBox="1"/>
          <p:nvPr/>
        </p:nvSpPr>
        <p:spPr>
          <a:xfrm>
            <a:off x="762855" y="218791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(class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키워드에 대해선 아직 배우지 않아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다루지 않습니다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CC11CEF-E667-C85A-1C6A-77FF5FD2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6" y="2720333"/>
            <a:ext cx="3321208" cy="25462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923544-536F-625F-34BF-DF5BC72A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610" y="2720332"/>
            <a:ext cx="7414496" cy="2546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58E167-6A63-D6EB-BDFC-87AEE3379AAD}"/>
              </a:ext>
            </a:extLst>
          </p:cNvPr>
          <p:cNvSpPr txBox="1"/>
          <p:nvPr/>
        </p:nvSpPr>
        <p:spPr>
          <a:xfrm>
            <a:off x="762855" y="569560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나름 최신 기술이므로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브라우저와의 호환을 확인하고 사용해야 함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877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8791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모듈을 사용하면 더는 전역 변수를 사용할 수 없다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E17C1-17CF-493E-872F-7377FE566AEB}"/>
              </a:ext>
            </a:extLst>
          </p:cNvPr>
          <p:cNvSpPr txBox="1"/>
          <p:nvPr/>
        </p:nvSpPr>
        <p:spPr>
          <a:xfrm>
            <a:off x="762855" y="264958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 파일 자체의 독자적인 모듈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스코프를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제공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FF337-8300-4427-8C22-A1C87FCF948D}"/>
              </a:ext>
            </a:extLst>
          </p:cNvPr>
          <p:cNvSpPr txBox="1"/>
          <p:nvPr/>
        </p:nvSpPr>
        <p:spPr>
          <a:xfrm>
            <a:off x="762855" y="311124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var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키워드로 선언한 변수는 전역 변수가 아니며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075A92-6A53-4616-8A36-51662E48998A}"/>
              </a:ext>
            </a:extLst>
          </p:cNvPr>
          <p:cNvSpPr txBox="1"/>
          <p:nvPr/>
        </p:nvSpPr>
        <p:spPr>
          <a:xfrm>
            <a:off x="762855" y="357291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window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객체의 프로퍼티도 아님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E5D1D-E899-4790-82A9-78FC838D749F}"/>
              </a:ext>
            </a:extLst>
          </p:cNvPr>
          <p:cNvSpPr txBox="1"/>
          <p:nvPr/>
        </p:nvSpPr>
        <p:spPr>
          <a:xfrm>
            <a:off x="762855" y="449624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모던 브라우저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(Chrome, Firefox, Safari, Edge)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사용 가능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F0B439-44D7-41CB-8857-0C472913727A}"/>
              </a:ext>
            </a:extLst>
          </p:cNvPr>
          <p:cNvSpPr txBox="1"/>
          <p:nvPr/>
        </p:nvSpPr>
        <p:spPr>
          <a:xfrm>
            <a:off x="762855" y="541957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확장자는 </a:t>
            </a:r>
            <a:r>
              <a:rPr lang="en-US" altLang="ko-KR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mjs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권장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D73643-12C8-4E2A-8413-48910611A222}"/>
              </a:ext>
            </a:extLst>
          </p:cNvPr>
          <p:cNvSpPr txBox="1"/>
          <p:nvPr/>
        </p:nvSpPr>
        <p:spPr>
          <a:xfrm>
            <a:off x="762855" y="495790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구형 브라우저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(IE)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동작 안함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85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45E417-15CF-45D8-B6DF-6A327495C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1757177"/>
            <a:ext cx="7475174" cy="20729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F0D6B3-EB9D-4798-8EDC-919AF9C4A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54" y="4083208"/>
            <a:ext cx="7475173" cy="22148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F3FF40-EDD0-41C1-9501-6F8A165719DE}"/>
              </a:ext>
            </a:extLst>
          </p:cNvPr>
          <p:cNvSpPr txBox="1"/>
          <p:nvPr/>
        </p:nvSpPr>
        <p:spPr>
          <a:xfrm>
            <a:off x="8452883" y="1757177"/>
            <a:ext cx="299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iexplore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동작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Microsoft is finally retiring Internet Explorer in 2022 - The Verge">
            <a:extLst>
              <a:ext uri="{FF2B5EF4-FFF2-40B4-BE49-F238E27FC236}">
                <a16:creationId xmlns:a16="http://schemas.microsoft.com/office/drawing/2014/main" id="{8712D37C-1E51-4CFE-AC9A-A24021457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743" y="2218842"/>
            <a:ext cx="1547525" cy="154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FCB0BB90-CAC8-4141-874C-EEE9CB4F4270}"/>
              </a:ext>
            </a:extLst>
          </p:cNvPr>
          <p:cNvSpPr/>
          <p:nvPr/>
        </p:nvSpPr>
        <p:spPr>
          <a:xfrm>
            <a:off x="10130916" y="2670536"/>
            <a:ext cx="635834" cy="63583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263F9-369E-4A4A-8D36-56646D195CAF}"/>
              </a:ext>
            </a:extLst>
          </p:cNvPr>
          <p:cNvSpPr txBox="1"/>
          <p:nvPr/>
        </p:nvSpPr>
        <p:spPr>
          <a:xfrm>
            <a:off x="8452883" y="4151996"/>
            <a:ext cx="299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iexplore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동작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×</a:t>
            </a:r>
          </a:p>
        </p:txBody>
      </p:sp>
      <p:pic>
        <p:nvPicPr>
          <p:cNvPr id="20" name="Picture 2" descr="Microsoft is finally retiring Internet Explorer in 2022 - The Verge">
            <a:extLst>
              <a:ext uri="{FF2B5EF4-FFF2-40B4-BE49-F238E27FC236}">
                <a16:creationId xmlns:a16="http://schemas.microsoft.com/office/drawing/2014/main" id="{1C2D0781-D9D7-49D7-92B7-77422B3DD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743" y="4613661"/>
            <a:ext cx="1547525" cy="154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16E12253-8E00-4F93-A360-EFB1CD19B9D4}"/>
              </a:ext>
            </a:extLst>
          </p:cNvPr>
          <p:cNvSpPr/>
          <p:nvPr/>
        </p:nvSpPr>
        <p:spPr>
          <a:xfrm>
            <a:off x="10039479" y="4974786"/>
            <a:ext cx="818707" cy="818707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9755F3D-D70C-C444-2086-8C39E6A51E36}"/>
              </a:ext>
            </a:extLst>
          </p:cNvPr>
          <p:cNvCxnSpPr/>
          <p:nvPr/>
        </p:nvCxnSpPr>
        <p:spPr>
          <a:xfrm>
            <a:off x="1820008" y="4360985"/>
            <a:ext cx="16969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084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DA94D4-7E1B-2840-A67E-9F1F86B087DB}"/>
              </a:ext>
            </a:extLst>
          </p:cNvPr>
          <p:cNvSpPr txBox="1"/>
          <p:nvPr/>
        </p:nvSpPr>
        <p:spPr>
          <a:xfrm>
            <a:off x="276222" y="5077333"/>
            <a:ext cx="1163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호출되기 이전까지는 </a:t>
            </a:r>
            <a:r>
              <a:rPr lang="ko-KR" altLang="en-US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몸체 내부에 변수들이 생성되지 않다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→</a:t>
            </a:r>
            <a:r>
              <a:rPr lang="en-US" altLang="ko-KR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printHello</a:t>
            </a:r>
            <a:r>
              <a:rPr lang="en-US" altLang="ko-KR" sz="1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sz="1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함수가 호출하지 않으면 함수 내부의 변수 선언문이 실행되지 않기 때문이다</a:t>
            </a:r>
            <a:r>
              <a:rPr lang="en-US" altLang="ko-KR" sz="1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A0FFF4E-A29B-414D-BB26-BAF44CDDC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63" y="2130423"/>
            <a:ext cx="7001807" cy="2665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711EC9-A46C-4057-F069-DB7DED43E919}"/>
              </a:ext>
            </a:extLst>
          </p:cNvPr>
          <p:cNvSpPr txBox="1"/>
          <p:nvPr/>
        </p:nvSpPr>
        <p:spPr>
          <a:xfrm>
            <a:off x="276223" y="873405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591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6F2749DF-E934-9846-9A93-C229D331A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782215"/>
            <a:ext cx="6095999" cy="29496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2" y="1556785"/>
            <a:ext cx="11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주기가 함수의 생명 주기와 일치하지만 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변수가 함수보다 오래 생존하는 경우도 있다</a:t>
            </a:r>
            <a:r>
              <a:rPr lang="en-US" altLang="ko-KR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9CEC3-B15C-4C4E-8CDD-BDD773ECD211}"/>
              </a:ext>
            </a:extLst>
          </p:cNvPr>
          <p:cNvSpPr txBox="1"/>
          <p:nvPr/>
        </p:nvSpPr>
        <p:spPr>
          <a:xfrm>
            <a:off x="276222" y="2202114"/>
            <a:ext cx="1163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생명 주기는 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메모리 공간이 </a:t>
            </a:r>
            <a:r>
              <a:rPr lang="ko-KR" altLang="en-US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확보</a:t>
            </a:r>
            <a:r>
              <a:rPr lang="en-US" altLang="ko-KR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(allocate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 시점부터 메모리 공간이 </a:t>
            </a:r>
            <a:r>
              <a:rPr lang="ko-KR" altLang="en-US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해제</a:t>
            </a:r>
            <a:r>
              <a:rPr lang="en-US" altLang="ko-KR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(release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되어 가용 메모리 풀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(memory pool)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반환되는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시점까지다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→</a:t>
            </a:r>
            <a:r>
              <a:rPr lang="en-US" altLang="ko-KR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변수는 함수가 생성한 </a:t>
            </a:r>
            <a:r>
              <a:rPr lang="ko-KR" altLang="en-US" sz="1800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스코프에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등록되므로 자신이 등록된 </a:t>
            </a:r>
            <a:r>
              <a:rPr lang="ko-KR" altLang="en-US" sz="1800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스코프가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소멸될 때까지 </a:t>
            </a:r>
            <a:r>
              <a:rPr lang="ko-KR" altLang="en-US" sz="1800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유효한다</a:t>
            </a:r>
            <a:r>
              <a:rPr lang="en-US" altLang="ko-KR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800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1835A-9C89-6EEC-ADCF-3978E64AF28A}"/>
              </a:ext>
            </a:extLst>
          </p:cNvPr>
          <p:cNvSpPr txBox="1"/>
          <p:nvPr/>
        </p:nvSpPr>
        <p:spPr>
          <a:xfrm>
            <a:off x="276223" y="873405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329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6F2749DF-E934-9846-9A93-C229D331A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97550"/>
            <a:ext cx="6095999" cy="29496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3" y="2092011"/>
            <a:ext cx="1163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일반적으로 함수가 종료하면 함수가 생성한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스코프도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소멸한다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→하지만 누군가가 </a:t>
            </a:r>
            <a:r>
              <a:rPr lang="ko-KR" altLang="en-US" sz="1800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스코프를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참조하고 있다면 </a:t>
            </a:r>
            <a:r>
              <a:rPr lang="ko-KR" altLang="en-US" sz="1800" b="1" spc="1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스코프는</a:t>
            </a:r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해제되지 </a:t>
            </a:r>
            <a:r>
              <a:rPr lang="ko-KR" altLang="en-US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않고 생존하게 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A99A4-6E38-6A32-1145-1EE101F8DAD0}"/>
              </a:ext>
            </a:extLst>
          </p:cNvPr>
          <p:cNvSpPr txBox="1"/>
          <p:nvPr/>
        </p:nvSpPr>
        <p:spPr>
          <a:xfrm>
            <a:off x="276223" y="873405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705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3" y="2092011"/>
            <a:ext cx="1163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호이스팅은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지역 변수의 선언이 지역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스코프의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선두로 끌어 올려진 것처럼 동작한다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/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 </a:t>
            </a:r>
            <a:r>
              <a:rPr lang="ko-KR" altLang="en-US" b="1" u="sng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호이스팅은</a:t>
            </a:r>
            <a:r>
              <a:rPr lang="ko-KR" altLang="en-US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변수 선언이 </a:t>
            </a:r>
            <a:r>
              <a:rPr lang="ko-KR" altLang="en-US" b="1" u="sng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스코프의</a:t>
            </a:r>
            <a:r>
              <a:rPr lang="ko-KR" altLang="en-US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선두로 끌어 올려진 것처럼 동작하는 자바스크립트 고유의 특징을 말한다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050D7AB-3959-7344-8278-16C742A02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62" y="2965827"/>
            <a:ext cx="4902200" cy="358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F74A72-7277-196F-DE4B-7262EC12FC05}"/>
              </a:ext>
            </a:extLst>
          </p:cNvPr>
          <p:cNvSpPr txBox="1"/>
          <p:nvPr/>
        </p:nvSpPr>
        <p:spPr>
          <a:xfrm>
            <a:off x="276223" y="873405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780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193BCC-27FF-A24D-9B5A-406AD5C87E69}"/>
              </a:ext>
            </a:extLst>
          </p:cNvPr>
          <p:cNvSpPr txBox="1"/>
          <p:nvPr/>
        </p:nvSpPr>
        <p:spPr>
          <a:xfrm>
            <a:off x="1821037" y="5522930"/>
            <a:ext cx="82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코드 결과 값과 이유를 담벼락에 남겨주세요</a:t>
            </a:r>
            <a:r>
              <a:rPr lang="en-US" altLang="ko-KR" sz="24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en-US" altLang="ko-KR" sz="2400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5870E-E31A-0C22-E5E9-9DAF14E97A75}"/>
              </a:ext>
            </a:extLst>
          </p:cNvPr>
          <p:cNvSpPr txBox="1"/>
          <p:nvPr/>
        </p:nvSpPr>
        <p:spPr>
          <a:xfrm>
            <a:off x="276223" y="873405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C3BE0C4-F829-E144-8AAD-B7125348B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027" y="1672997"/>
            <a:ext cx="5414826" cy="2584349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4EB3E11E-F9F4-D64F-AB34-C6E73A872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8" y="1672997"/>
            <a:ext cx="5729676" cy="26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33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3" y="857337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3" y="2274838"/>
            <a:ext cx="11639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코드는 함수 호출과 같이 전역 코드를 실행하는 특별한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진입점이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없고 코드가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로드되자마자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곧바로 해석되고 실행된다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하지만 전역 코드에는 </a:t>
            </a:r>
            <a:r>
              <a:rPr lang="ko-KR" altLang="en-US" sz="1800" b="1" spc="1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반환문을</a:t>
            </a:r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사용할 수 없으므로 마지막 문이 실행되어 더 이상 실행할 문이 없을 때 종료한다</a:t>
            </a:r>
            <a:r>
              <a:rPr lang="en-US" altLang="ko-KR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/>
            <a:endParaRPr lang="en-US" altLang="ko-KR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키워드로 선언한 전역 변수는 전역 객체의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프로퍼티가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되며 생명 주기가 전역 객체의 생명 주기와 일치한다는 것을 말한다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437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1486</Words>
  <Application>Microsoft Office PowerPoint</Application>
  <PresentationFormat>와이드스크린</PresentationFormat>
  <Paragraphs>252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나눔스퀘어 ExtraBold</vt:lpstr>
      <vt:lpstr>나눔스퀘어 Bold</vt:lpstr>
      <vt:lpstr>맑은 고딕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전재호</cp:lastModifiedBy>
  <cp:revision>478</cp:revision>
  <dcterms:created xsi:type="dcterms:W3CDTF">2019-11-09T12:13:38Z</dcterms:created>
  <dcterms:modified xsi:type="dcterms:W3CDTF">2022-11-08T13:30:12Z</dcterms:modified>
</cp:coreProperties>
</file>