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360" r:id="rId5"/>
    <p:sldId id="361" r:id="rId6"/>
    <p:sldId id="362" r:id="rId7"/>
    <p:sldId id="282" r:id="rId8"/>
    <p:sldId id="363" r:id="rId9"/>
    <p:sldId id="364" r:id="rId10"/>
    <p:sldId id="365" r:id="rId11"/>
    <p:sldId id="366" r:id="rId12"/>
    <p:sldId id="277" r:id="rId13"/>
    <p:sldId id="278" r:id="rId14"/>
    <p:sldId id="367" r:id="rId15"/>
    <p:sldId id="368" r:id="rId16"/>
    <p:sldId id="327" r:id="rId17"/>
    <p:sldId id="338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39" r:id="rId27"/>
    <p:sldId id="340" r:id="rId28"/>
    <p:sldId id="351" r:id="rId29"/>
    <p:sldId id="341" r:id="rId30"/>
    <p:sldId id="342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298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4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세탁소 사장 동혁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FF3CF8-6677-E8C1-C269-0D849FF5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21757"/>
            <a:ext cx="10972800" cy="4023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F89D55-5C80-328B-F754-37ADFD9C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558396"/>
            <a:ext cx="10972800" cy="48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4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세탁소 사장 동혁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동전 문제와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단위 간 배수관계가 성립하므로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D4094-9E6E-5390-B309-4EA92E0E4E0E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액수의 화폐단위를 최대한 많이 사용하면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0F9FC-F2D6-F065-B337-BDEC8C96C990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배열에 화폐단위를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넣어놓는다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5BCA5-1BF6-4AF8-8EC6-300338F48FA5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만들기 위해 필요한 동전을 큰 금액부터 쓸 수 있는 만큼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개수를 출력하고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그만큼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빼줌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1F85DC-E081-24FD-D51A-BE90F977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06016"/>
            <a:ext cx="4538986" cy="31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8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FB04CA-7B58-12DF-8F0D-A1FF9F86D132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47A27E-7D0C-42B8-DBC3-EDFC36AA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9322"/>
            <a:ext cx="11791176" cy="42282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961E7B-4B20-3D61-D8F2-6EA2C370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82" y="3883843"/>
            <a:ext cx="5628678" cy="28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607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2864 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EFE020-B054-8B5A-6EEC-A1C3D30C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6479"/>
            <a:ext cx="10897386" cy="3810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854AD4-CA17-4C2F-D554-5D0DF78A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088194"/>
            <a:ext cx="1338436" cy="9754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74EC50-3ED4-0898-9D24-CA2CC1E99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072" y="5088194"/>
            <a:ext cx="1338436" cy="9942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A82E04-062E-89C9-A60F-07E1CE30F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989" y="5088194"/>
            <a:ext cx="1415837" cy="9942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CD5639-F39D-75A4-A70C-60E25CE23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520" y="5088193"/>
            <a:ext cx="1373925" cy="10006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034E11-583C-EB4C-DD86-E5D5C2BB33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1415" y="5114117"/>
            <a:ext cx="1435378" cy="10006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A0D0A7-521C-E7BB-8E7F-C20AEE070B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0760" y="5109278"/>
            <a:ext cx="1412228" cy="10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607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2864 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</a:p>
        </p:txBody>
      </p:sp>
    </p:spTree>
    <p:extLst>
      <p:ext uri="{BB962C8B-B14F-4D97-AF65-F5344CB8AC3E}">
        <p14:creationId xmlns:p14="http://schemas.microsoft.com/office/powerpoint/2010/main" val="189951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8DDED3-AB5B-B2CC-8392-880C2194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638"/>
            <a:ext cx="10237694" cy="59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아래쪽으로 밖에 이동할 수 밖에 없을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광석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최대한 많이 모으는 방법을 찾는 문제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03602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8DA7A018-BB78-721A-367E-4BD539B8E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84777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713EE36-DF89-794F-C4E1-AC3AE019BA7E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35ED31B-9221-3D93-37F0-2AE7431AFA07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C968A92-29A9-6770-3C45-0CF2F6B88AA9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909750E-9B0F-335D-7114-EA1762466FFD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50D8116-F9DA-C246-7B17-57D55940558D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731855A-0002-E1A9-CF8E-CBB7B5FC9FC7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34FE4F9-04F4-7125-1C02-2EBBC664EFC7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66FC15E-EC53-BC13-D2AF-92EBEF1AECBE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B6FB12-DA01-17B2-A4CA-68CC3CC53C0D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80E6026-E1F2-33C7-975B-D2952183D853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CE61B65-B441-63B8-A74E-44E9314F8FD2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566F64D-CDC1-6E7B-E0F7-D3606774C9C2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3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열을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방법은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밖에 존재하지 않음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EB116DB5-B5C6-F47F-90C2-507B9DD8F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0323FEA-1AC4-2138-BC14-AB161C106103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381F0CD-4FCE-E19A-F765-BE9DC87F9556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F6CEFBE8-17E2-B015-B0CA-C3CC269F23BF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7980FB7-DEEE-07B9-635C-B5FE6B6A05E1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FE67B03-F7AE-7DDE-6DF7-9C45BA787215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6D30CBD-6AEA-1477-9A84-426253494C83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422D56DF-0D51-3706-D430-2D9A3D0BEB13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3A9FD4B-9193-B872-F26C-BB0A95E3E3E9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75D2489-9F7A-50D2-9947-9F5D03B255BF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9FEF7F0-FEB6-FD7B-0CFD-4923E50BDD76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E9801158-063B-F844-7A71-F8A955CBB717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4C6B634B-7DBF-6AB7-9046-E44F0FBE3DC3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1325309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46D9CE-AEE5-0722-856E-37C0442BF831}"/>
              </a:ext>
            </a:extLst>
          </p:cNvPr>
          <p:cNvSpPr/>
          <p:nvPr/>
        </p:nvSpPr>
        <p:spPr>
          <a:xfrm>
            <a:off x="10160660" y="3663126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4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최대 광석은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/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2871269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2701587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408FBE-295B-44E5-8883-122C776F6562}"/>
              </a:ext>
            </a:extLst>
          </p:cNvPr>
          <p:cNvSpPr txBox="1"/>
          <p:nvPr/>
        </p:nvSpPr>
        <p:spPr>
          <a:xfrm>
            <a:off x="942387" y="155102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 중 최대값 임을 알 수 있음</a:t>
            </a: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7C057B98-642A-4B7C-B206-DFD96902BA00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F00FE9-07E1-4617-A00B-D88D6F043BBD}"/>
              </a:ext>
            </a:extLst>
          </p:cNvPr>
          <p:cNvSpPr txBox="1"/>
          <p:nvPr/>
        </p:nvSpPr>
        <p:spPr>
          <a:xfrm>
            <a:off x="5503099" y="2661272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D26786-5471-4321-B246-EEACCC7E71EC}"/>
              </a:ext>
            </a:extLst>
          </p:cNvPr>
          <p:cNvSpPr txBox="1"/>
          <p:nvPr/>
        </p:nvSpPr>
        <p:spPr>
          <a:xfrm>
            <a:off x="5503099" y="3036014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(0, 1)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(1, 0)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 중 더 큰 값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64A2F0-67FD-4EC7-85D3-7B16B954ED31}"/>
              </a:ext>
            </a:extLst>
          </p:cNvPr>
          <p:cNvSpPr txBox="1"/>
          <p:nvPr/>
        </p:nvSpPr>
        <p:spPr>
          <a:xfrm>
            <a:off x="5503099" y="4018846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(N, M)(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크기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5B8F0-86D6-4387-85C2-D0C67DF26E42}"/>
              </a:ext>
            </a:extLst>
          </p:cNvPr>
          <p:cNvSpPr txBox="1"/>
          <p:nvPr/>
        </p:nvSpPr>
        <p:spPr>
          <a:xfrm>
            <a:off x="5503099" y="4388178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최대값을 찾게 되는 좌표임을 알 수 있음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F11AF5-126D-415E-B98A-066C36ACFDD0}"/>
              </a:ext>
            </a:extLst>
          </p:cNvPr>
          <p:cNvSpPr txBox="1"/>
          <p:nvPr/>
        </p:nvSpPr>
        <p:spPr>
          <a:xfrm>
            <a:off x="5503099" y="5126842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(N, M)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찾는 문제가 됨</a:t>
            </a:r>
          </a:p>
        </p:txBody>
      </p:sp>
    </p:spTree>
    <p:extLst>
      <p:ext uri="{BB962C8B-B14F-4D97-AF65-F5344CB8AC3E}">
        <p14:creationId xmlns:p14="http://schemas.microsoft.com/office/powerpoint/2010/main" val="10545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찾는 함수를 구현해 봅시다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2693AD-BBC7-47F7-8A48-2CDE560647BD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찾은 규칙대로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광석 최대 개수 중 더 큰 값이겠네요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14FC5-F222-944A-70D0-3836F4593DE4}"/>
              </a:ext>
            </a:extLst>
          </p:cNvPr>
          <p:cNvSpPr txBox="1"/>
          <p:nvPr/>
        </p:nvSpPr>
        <p:spPr>
          <a:xfrm>
            <a:off x="942387" y="192868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여기에 현재 좌표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있는 광석을 더해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305966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위의 규칙을 재귀 함수로 구현했고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D5AA37-8688-4BC7-B222-EBDDF665A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6" y="2595426"/>
            <a:ext cx="4884916" cy="3840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3429000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통해 예제의 답을 구하는 것도 확인할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197F4-2E13-74F9-7B8C-A564FBAFC5E8}"/>
              </a:ext>
            </a:extLst>
          </p:cNvPr>
          <p:cNvSpPr txBox="1"/>
          <p:nvPr/>
        </p:nvSpPr>
        <p:spPr>
          <a:xfrm>
            <a:off x="6003636" y="4330767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코드는 답은 제대로 나오지만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E05E3-1D11-5BCE-1430-6365F850B128}"/>
              </a:ext>
            </a:extLst>
          </p:cNvPr>
          <p:cNvSpPr txBox="1"/>
          <p:nvPr/>
        </p:nvSpPr>
        <p:spPr>
          <a:xfrm>
            <a:off x="6003636" y="5069431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문제일지 한번 예상해 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367B4-5552-E521-854E-45C4A0901802}"/>
              </a:ext>
            </a:extLst>
          </p:cNvPr>
          <p:cNvSpPr txBox="1"/>
          <p:nvPr/>
        </p:nvSpPr>
        <p:spPr>
          <a:xfrm>
            <a:off x="6003636" y="4700099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문제가 하나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74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1190024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재귀적으로 전 항을 호출하는 것은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D5AA37-8688-4BC7-B222-EBDDF665A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3"/>
          <a:stretch/>
        </p:blipFill>
        <p:spPr>
          <a:xfrm>
            <a:off x="936396" y="1190024"/>
            <a:ext cx="4884916" cy="25654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155935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수열을 재귀적으로 구하는 코드와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3612C5-03DF-5E7C-671C-325D1E7DDC3C}"/>
              </a:ext>
            </a:extLst>
          </p:cNvPr>
          <p:cNvSpPr/>
          <p:nvPr/>
        </p:nvSpPr>
        <p:spPr>
          <a:xfrm>
            <a:off x="2225964" y="2179782"/>
            <a:ext cx="1440872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0F24BA-8C4F-F167-5292-8B2FC26E4074}"/>
              </a:ext>
            </a:extLst>
          </p:cNvPr>
          <p:cNvSpPr/>
          <p:nvPr/>
        </p:nvSpPr>
        <p:spPr>
          <a:xfrm>
            <a:off x="2438400" y="2939595"/>
            <a:ext cx="1440872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B1AD6-5014-69F1-3C75-5A85601A3B70}"/>
              </a:ext>
            </a:extLst>
          </p:cNvPr>
          <p:cNvSpPr txBox="1"/>
          <p:nvPr/>
        </p:nvSpPr>
        <p:spPr>
          <a:xfrm>
            <a:off x="6003636" y="192868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비슷해 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C3FDBE-D3BC-1805-1841-845EA3432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169498"/>
            <a:ext cx="4878926" cy="227122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2A1915-94AB-7829-F982-8B348F8480C0}"/>
              </a:ext>
            </a:extLst>
          </p:cNvPr>
          <p:cNvSpPr/>
          <p:nvPr/>
        </p:nvSpPr>
        <p:spPr>
          <a:xfrm>
            <a:off x="2365042" y="575125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FB3681-EA35-4E04-39E4-5A38BC41F323}"/>
              </a:ext>
            </a:extLst>
          </p:cNvPr>
          <p:cNvSpPr/>
          <p:nvPr/>
        </p:nvSpPr>
        <p:spPr>
          <a:xfrm>
            <a:off x="4175370" y="575125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C5CF9-258E-0D36-D218-85E037BFC5E6}"/>
              </a:ext>
            </a:extLst>
          </p:cNvPr>
          <p:cNvSpPr/>
          <p:nvPr/>
        </p:nvSpPr>
        <p:spPr>
          <a:xfrm>
            <a:off x="1339272" y="1184937"/>
            <a:ext cx="1921163" cy="231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7AFAF6-F659-6985-8C5A-66D10E3EA649}"/>
              </a:ext>
            </a:extLst>
          </p:cNvPr>
          <p:cNvSpPr/>
          <p:nvPr/>
        </p:nvSpPr>
        <p:spPr>
          <a:xfrm>
            <a:off x="1468849" y="4169498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97E155-467A-8CBB-C8DD-D06C2FD5A9DC}"/>
                  </a:ext>
                </a:extLst>
              </p:cNvPr>
              <p:cNvSpPr txBox="1"/>
              <p:nvPr/>
            </p:nvSpPr>
            <p:spPr>
              <a:xfrm>
                <a:off x="6003636" y="2667352"/>
                <a:ext cx="5251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코드의 시간 복잡도는 지수시간 복잡도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97E155-467A-8CBB-C8DD-D06C2FD5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36" y="2667352"/>
                <a:ext cx="5251968" cy="369332"/>
              </a:xfrm>
              <a:prstGeom prst="rect">
                <a:avLst/>
              </a:prstGeom>
              <a:blipFill>
                <a:blip r:embed="rId4"/>
                <a:stretch>
                  <a:fillRect l="-1045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6B098C3-938D-0DAB-33C8-3F63A2F5E309}"/>
              </a:ext>
            </a:extLst>
          </p:cNvPr>
          <p:cNvSpPr txBox="1"/>
          <p:nvPr/>
        </p:nvSpPr>
        <p:spPr>
          <a:xfrm>
            <a:off x="6003636" y="3059667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A8C288-2317-2335-54AB-3ADBBC05E207}"/>
              </a:ext>
            </a:extLst>
          </p:cNvPr>
          <p:cNvSpPr txBox="1"/>
          <p:nvPr/>
        </p:nvSpPr>
        <p:spPr>
          <a:xfrm>
            <a:off x="6003636" y="3428999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재귀 호출 스택을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그려보시면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3EF147-0F97-297A-41A1-CCAF1E182FD3}"/>
              </a:ext>
            </a:extLst>
          </p:cNvPr>
          <p:cNvSpPr txBox="1"/>
          <p:nvPr/>
        </p:nvSpPr>
        <p:spPr>
          <a:xfrm>
            <a:off x="6003636" y="3798331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얼마나 비효율 적인지 이해하는데 도움이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될겁니다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432D38-8A23-41FB-A45F-838F21759478}"/>
              </a:ext>
            </a:extLst>
          </p:cNvPr>
          <p:cNvSpPr txBox="1"/>
          <p:nvPr/>
        </p:nvSpPr>
        <p:spPr>
          <a:xfrm>
            <a:off x="6003636" y="453942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예제 입력의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N, 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작은 편이라 금방 구하지만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C21CA0-6E59-46EA-7A75-5EE44BE34A87}"/>
              </a:ext>
            </a:extLst>
          </p:cNvPr>
          <p:cNvSpPr txBox="1"/>
          <p:nvPr/>
        </p:nvSpPr>
        <p:spPr>
          <a:xfrm>
            <a:off x="6003636" y="490875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조금만 커져도 못 구하는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304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1190024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함수도 그렇고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코드도 그렇고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155935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비효율 적인 이유는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중복연산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때문입니다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97E155-467A-8CBB-C8DD-D06C2FD5A9DC}"/>
              </a:ext>
            </a:extLst>
          </p:cNvPr>
          <p:cNvSpPr txBox="1"/>
          <p:nvPr/>
        </p:nvSpPr>
        <p:spPr>
          <a:xfrm>
            <a:off x="6003636" y="2298020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중복을 제거하면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효율적으로 바꿀 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B098C3-938D-0DAB-33C8-3F63A2F5E309}"/>
              </a:ext>
            </a:extLst>
          </p:cNvPr>
          <p:cNvSpPr txBox="1"/>
          <p:nvPr/>
        </p:nvSpPr>
        <p:spPr>
          <a:xfrm>
            <a:off x="6003636" y="2667352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BD4418-B3EE-541A-B9C0-E248F5285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3"/>
          <a:stretch/>
        </p:blipFill>
        <p:spPr>
          <a:xfrm>
            <a:off x="936396" y="1190024"/>
            <a:ext cx="4884916" cy="2565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2E7BB-86E8-FBC9-E999-C0C745640626}"/>
              </a:ext>
            </a:extLst>
          </p:cNvPr>
          <p:cNvSpPr txBox="1"/>
          <p:nvPr/>
        </p:nvSpPr>
        <p:spPr>
          <a:xfrm>
            <a:off x="6003636" y="340601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중복을 제거할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543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피보나치에서 했던 그대로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연산의 결과를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메모이제이션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연산이 필요할 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꺼내쓰면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코드에 연산의 결과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광석 최대값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저장할 배열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선언하겠습니다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2181-E078-C352-01EA-804E08238F54}"/>
              </a:ext>
            </a:extLst>
          </p:cNvPr>
          <p:cNvSpPr txBox="1"/>
          <p:nvPr/>
        </p:nvSpPr>
        <p:spPr>
          <a:xfrm>
            <a:off x="942387" y="192868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저장됬는지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구했던 연산인지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여부를 알기 위해 연산의 결과로 나올 수 없는 아무런 값으로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해두겠습니다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67F51B-6744-5E5D-5886-4FE969E6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2969869"/>
            <a:ext cx="4645016" cy="13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16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코드에 연산의 결과를 저장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꺼내쓰는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코드만 삽입하면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구하려는 연산이 아직 구하지 않았던 연산이라면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2181-E078-C352-01EA-804E08238F54}"/>
              </a:ext>
            </a:extLst>
          </p:cNvPr>
          <p:cNvSpPr txBox="1"/>
          <p:nvPr/>
        </p:nvSpPr>
        <p:spPr>
          <a:xfrm>
            <a:off x="1551710" y="1928688"/>
            <a:ext cx="96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연산을 구하면서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값을 저장하고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그렇지 않다면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구했던 연산이라면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(if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E7644-26AD-4664-3EF0-8FE6B13A2152}"/>
              </a:ext>
            </a:extLst>
          </p:cNvPr>
          <p:cNvSpPr txBox="1"/>
          <p:nvPr/>
        </p:nvSpPr>
        <p:spPr>
          <a:xfrm>
            <a:off x="1551710" y="2667352"/>
            <a:ext cx="96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저장했던 값을 불러와 중복 제거를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A303FC-23CB-4B2A-ECED-F7D23AD6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3036684"/>
            <a:ext cx="7327154" cy="3609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CF8C51-50C7-1870-4948-F86B8AA7C710}"/>
              </a:ext>
            </a:extLst>
          </p:cNvPr>
          <p:cNvSpPr txBox="1"/>
          <p:nvPr/>
        </p:nvSpPr>
        <p:spPr>
          <a:xfrm>
            <a:off x="8534401" y="3174986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이런식으로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3E3396-1209-D51E-FFF7-D18FE2C71623}"/>
              </a:ext>
            </a:extLst>
          </p:cNvPr>
          <p:cNvSpPr txBox="1"/>
          <p:nvPr/>
        </p:nvSpPr>
        <p:spPr>
          <a:xfrm>
            <a:off x="8534401" y="3548971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6C875-45C5-2C37-B526-F596F1585CCA}"/>
              </a:ext>
            </a:extLst>
          </p:cNvPr>
          <p:cNvSpPr txBox="1"/>
          <p:nvPr/>
        </p:nvSpPr>
        <p:spPr>
          <a:xfrm>
            <a:off x="8534401" y="3920388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시작하여 작은 부분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3D13A-6A9F-42D1-6F97-45DCBEFA74BF}"/>
              </a:ext>
            </a:extLst>
          </p:cNvPr>
          <p:cNvSpPr txBox="1"/>
          <p:nvPr/>
        </p:nvSpPr>
        <p:spPr>
          <a:xfrm>
            <a:off x="8534401" y="4287635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문제들을 풀어나가는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555E6A-652E-80AC-519B-16E72DAAEBB6}"/>
              </a:ext>
            </a:extLst>
          </p:cNvPr>
          <p:cNvSpPr txBox="1"/>
          <p:nvPr/>
        </p:nvSpPr>
        <p:spPr>
          <a:xfrm>
            <a:off x="8534401" y="4656967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방식을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FA89A-56EB-15F5-B4A0-F52FD169AB07}"/>
              </a:ext>
            </a:extLst>
          </p:cNvPr>
          <p:cNvSpPr txBox="1"/>
          <p:nvPr/>
        </p:nvSpPr>
        <p:spPr>
          <a:xfrm>
            <a:off x="8534401" y="5024214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5BF04D-F7FA-A84C-02B9-EF299F137253}"/>
              </a:ext>
            </a:extLst>
          </p:cNvPr>
          <p:cNvSpPr txBox="1"/>
          <p:nvPr/>
        </p:nvSpPr>
        <p:spPr>
          <a:xfrm>
            <a:off x="8534401" y="5391461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743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Down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문제에 따라 구현이 쉬운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어려운 코드가 있을 수도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프로그래머의 취향에 따라 선택할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개인적인 의견으론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쉬워보이네요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E7111A-9ACC-0A27-C0A9-C959E407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2969870"/>
            <a:ext cx="6340744" cy="25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30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233B6-4CE0-4B26-7BD7-0C2D2402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3268"/>
            <a:ext cx="9247400" cy="58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5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문제의 예시에도 나와 있듯이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액수가 큰 동전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많이 사용하면 만들지 못하는 금액이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05845-1BD7-6460-4E63-F3BF8832971C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발생할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(13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사용하지 못함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9A08C-D17F-9B86-3375-0504F5A42F7B}"/>
              </a:ext>
            </a:extLst>
          </p:cNvPr>
          <p:cNvSpPr txBox="1"/>
          <p:nvPr/>
        </p:nvSpPr>
        <p:spPr>
          <a:xfrm>
            <a:off x="942387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 수 있는 방법은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847A0-F1B0-8F6E-2BBF-85F21CB41113}"/>
              </a:ext>
            </a:extLst>
          </p:cNvPr>
          <p:cNvSpPr txBox="1"/>
          <p:nvPr/>
        </p:nvSpPr>
        <p:spPr>
          <a:xfrm>
            <a:off x="1560945" y="2667352"/>
            <a:ext cx="96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방법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CDD6B-3DC6-BABF-8E0B-300B532762BB}"/>
              </a:ext>
            </a:extLst>
          </p:cNvPr>
          <p:cNvSpPr txBox="1"/>
          <p:nvPr/>
        </p:nvSpPr>
        <p:spPr>
          <a:xfrm>
            <a:off x="1560945" y="3034604"/>
            <a:ext cx="96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방법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A33B9-997E-9988-5E70-C7B90FFBCD6D}"/>
              </a:ext>
            </a:extLst>
          </p:cNvPr>
          <p:cNvSpPr txBox="1"/>
          <p:nvPr/>
        </p:nvSpPr>
        <p:spPr>
          <a:xfrm>
            <a:off x="942387" y="34018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 방법으로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BAACB-FA59-56A3-38E9-D867D0F9C0C5}"/>
              </a:ext>
            </a:extLst>
          </p:cNvPr>
          <p:cNvSpPr txBox="1"/>
          <p:nvPr/>
        </p:nvSpPr>
        <p:spPr>
          <a:xfrm>
            <a:off x="942387" y="413636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–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FC776-6C42-EC6B-FF45-BD29B087553B}"/>
              </a:ext>
            </a:extLst>
          </p:cNvPr>
          <p:cNvSpPr txBox="1"/>
          <p:nvPr/>
        </p:nvSpPr>
        <p:spPr>
          <a:xfrm>
            <a:off x="942387" y="450153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개라 가정하면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68510-A639-930B-07B3-85A8112024DE}"/>
              </a:ext>
            </a:extLst>
          </p:cNvPr>
          <p:cNvSpPr txBox="1"/>
          <p:nvPr/>
        </p:nvSpPr>
        <p:spPr>
          <a:xfrm>
            <a:off x="942387" y="486670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개수는 몇 개일까요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05199-DB8F-A048-84FC-E4A12F6A2881}"/>
              </a:ext>
            </a:extLst>
          </p:cNvPr>
          <p:cNvSpPr txBox="1"/>
          <p:nvPr/>
        </p:nvSpPr>
        <p:spPr>
          <a:xfrm>
            <a:off x="942387" y="5601163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–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C6093E-B308-6A78-76D4-8A28271E6477}"/>
              </a:ext>
            </a:extLst>
          </p:cNvPr>
          <p:cNvSpPr txBox="1"/>
          <p:nvPr/>
        </p:nvSpPr>
        <p:spPr>
          <a:xfrm>
            <a:off x="942387" y="597429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 중 작은 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CFE992CD-A61C-1ECA-DA89-1E3651EEF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60837"/>
              </p:ext>
            </p:extLst>
          </p:nvPr>
        </p:nvGraphicFramePr>
        <p:xfrm>
          <a:off x="5523345" y="2656372"/>
          <a:ext cx="5726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83">
                  <a:extLst>
                    <a:ext uri="{9D8B030D-6E8A-4147-A177-3AD203B41FA5}">
                      <a16:colId xmlns:a16="http://schemas.microsoft.com/office/drawing/2014/main" val="1554031767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563681330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249439179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1024861076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78338142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722136506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2396024308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93847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Money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9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13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51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coin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700676"/>
                  </a:ext>
                </a:extLst>
              </a:tr>
            </a:tbl>
          </a:graphicData>
        </a:graphic>
      </p:graphicFrame>
      <p:sp>
        <p:nvSpPr>
          <p:cNvPr id="41" name="원호 40">
            <a:extLst>
              <a:ext uri="{FF2B5EF4-FFF2-40B4-BE49-F238E27FC236}">
                <a16:creationId xmlns:a16="http://schemas.microsoft.com/office/drawing/2014/main" id="{DC117C84-FDAA-726F-1C31-2DD039800A3A}"/>
              </a:ext>
            </a:extLst>
          </p:cNvPr>
          <p:cNvSpPr/>
          <p:nvPr/>
        </p:nvSpPr>
        <p:spPr>
          <a:xfrm rot="18934772">
            <a:off x="7707986" y="2345692"/>
            <a:ext cx="2057545" cy="2062675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id="{0F8D8B08-5B61-DC92-CA5C-25A8B3A8D1D2}"/>
              </a:ext>
            </a:extLst>
          </p:cNvPr>
          <p:cNvSpPr/>
          <p:nvPr/>
        </p:nvSpPr>
        <p:spPr>
          <a:xfrm rot="18934772">
            <a:off x="8437658" y="2345692"/>
            <a:ext cx="2057545" cy="2062675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B357D7A1-93FE-8620-4993-A8FC981C882D}"/>
              </a:ext>
            </a:extLst>
          </p:cNvPr>
          <p:cNvSpPr/>
          <p:nvPr/>
        </p:nvSpPr>
        <p:spPr>
          <a:xfrm rot="19276045">
            <a:off x="4958850" y="2164228"/>
            <a:ext cx="5932910" cy="470627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9270A9EE-176F-9E42-8611-ACEA58685F1B}"/>
              </a:ext>
            </a:extLst>
          </p:cNvPr>
          <p:cNvSpPr/>
          <p:nvPr/>
        </p:nvSpPr>
        <p:spPr>
          <a:xfrm rot="18934772">
            <a:off x="9148857" y="2345693"/>
            <a:ext cx="2057545" cy="2062675"/>
          </a:xfrm>
          <a:prstGeom prst="arc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8C584746-BE6A-36E1-8519-5F3071269082}"/>
              </a:ext>
            </a:extLst>
          </p:cNvPr>
          <p:cNvSpPr/>
          <p:nvPr/>
        </p:nvSpPr>
        <p:spPr>
          <a:xfrm rot="19276045">
            <a:off x="5670049" y="2164229"/>
            <a:ext cx="5932910" cy="4706273"/>
          </a:xfrm>
          <a:prstGeom prst="arc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48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구성하는 최소 동전의 개수를 구합니다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05845-1BD7-6460-4E63-F3BF8832971C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못만드는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금액은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F95BB65-E926-1BED-7017-6CC48001C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6" y="1928688"/>
            <a:ext cx="5636310" cy="452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5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9B8E43-5AC5-E906-1298-4019C3E4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1543"/>
            <a:ext cx="9325226" cy="57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0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탐욕법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눈앞의 이익만 취하고 보는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2090694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시점에 가장 이득이 되어 보이는 해를 선택하는 행위를 반복한다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22A33-5845-6FFC-4D41-2EE20F7C48CC}"/>
              </a:ext>
            </a:extLst>
          </p:cNvPr>
          <p:cNvSpPr txBox="1"/>
          <p:nvPr/>
        </p:nvSpPr>
        <p:spPr>
          <a:xfrm>
            <a:off x="942387" y="246002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대부분 최적해와의 거리가 멀다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9681-AEE2-1C22-48B1-D3B17ACA4617}"/>
              </a:ext>
            </a:extLst>
          </p:cNvPr>
          <p:cNvSpPr txBox="1"/>
          <p:nvPr/>
        </p:nvSpPr>
        <p:spPr>
          <a:xfrm>
            <a:off x="942387" y="2829358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드물게 최적해를 보장하는 경우도 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34ED2-F2FB-FF78-8281-1C28C7D15ED8}"/>
              </a:ext>
            </a:extLst>
          </p:cNvPr>
          <p:cNvSpPr txBox="1"/>
          <p:nvPr/>
        </p:nvSpPr>
        <p:spPr>
          <a:xfrm>
            <a:off x="942387" y="356802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대표적인 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Prim, Dijkstra, Kruskal(Minimum Spanning Tree)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 문제 중 하나인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LIS(Longest Increasing Subsequence)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시점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어떻게 구할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5332D-CA4B-4CA0-8CC3-A811E8BCCB76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 – 1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까지의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길이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최대값을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에서의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길이를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08671"/>
              </p:ext>
            </p:extLst>
          </p:nvPr>
        </p:nvGraphicFramePr>
        <p:xfrm>
          <a:off x="942387" y="4166911"/>
          <a:ext cx="38328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6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CCD1118-8AC5-4000-A2FD-A315A0272CA4}"/>
              </a:ext>
            </a:extLst>
          </p:cNvPr>
          <p:cNvSpPr txBox="1"/>
          <p:nvPr/>
        </p:nvSpPr>
        <p:spPr>
          <a:xfrm>
            <a:off x="942387" y="518553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index – 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알고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index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4007557" y="3708534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0A0676D-1277-4E20-A88D-3CC0BE02F29E}"/>
              </a:ext>
            </a:extLst>
          </p:cNvPr>
          <p:cNvSpPr/>
          <p:nvPr/>
        </p:nvSpPr>
        <p:spPr>
          <a:xfrm flipV="1">
            <a:off x="3454399" y="4753005"/>
            <a:ext cx="338667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19552"/>
              </p:ext>
            </p:extLst>
          </p:nvPr>
        </p:nvGraphicFramePr>
        <p:xfrm>
          <a:off x="6096000" y="4166911"/>
          <a:ext cx="38328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6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9161170" y="3708534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16C7A34-C19F-40F5-8B36-9E13F2E14599}"/>
              </a:ext>
            </a:extLst>
          </p:cNvPr>
          <p:cNvSpPr/>
          <p:nvPr/>
        </p:nvSpPr>
        <p:spPr>
          <a:xfrm flipV="1">
            <a:off x="8608012" y="4753005"/>
            <a:ext cx="338667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F7DE3-B1B5-42FC-9707-E4B1C068A473}"/>
              </a:ext>
            </a:extLst>
          </p:cNvPr>
          <p:cNvSpPr txBox="1"/>
          <p:nvPr/>
        </p:nvSpPr>
        <p:spPr>
          <a:xfrm>
            <a:off x="3951116" y="4676977"/>
            <a:ext cx="88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: 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06481A-6801-4E8A-A9B5-37336384FEE9}"/>
              </a:ext>
            </a:extLst>
          </p:cNvPr>
          <p:cNvSpPr txBox="1"/>
          <p:nvPr/>
        </p:nvSpPr>
        <p:spPr>
          <a:xfrm>
            <a:off x="9104727" y="4676977"/>
            <a:ext cx="88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: 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614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테이블에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(for 0 to N - 1)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최대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길이를 저장해보겠습니다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무엇이 들어가든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길이를 최대로 하기 위해선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들어간 수를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포함시켜야 함을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80941"/>
              </p:ext>
            </p:extLst>
          </p:nvPr>
        </p:nvGraphicFramePr>
        <p:xfrm>
          <a:off x="942387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942387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79571"/>
              </p:ext>
            </p:extLst>
          </p:nvPr>
        </p:nvGraphicFramePr>
        <p:xfrm>
          <a:off x="6096000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6096000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2B69B-EAB5-31B9-C9FA-B03CF2439B6D}"/>
              </a:ext>
            </a:extLst>
          </p:cNvPr>
          <p:cNvSpPr txBox="1"/>
          <p:nvPr/>
        </p:nvSpPr>
        <p:spPr>
          <a:xfrm>
            <a:off x="942387" y="2228243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F81C5-075C-19AF-9CF2-30884C3D838B}"/>
              </a:ext>
            </a:extLst>
          </p:cNvPr>
          <p:cNvSpPr txBox="1"/>
          <p:nvPr/>
        </p:nvSpPr>
        <p:spPr>
          <a:xfrm>
            <a:off x="942387" y="259785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{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2}, {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1}, {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20, 10, 30, 20, 50}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구하기 위해서는 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포함시키는게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E6857-72CD-816D-C2AC-1545144D518A}"/>
              </a:ext>
            </a:extLst>
          </p:cNvPr>
          <p:cNvSpPr txBox="1"/>
          <p:nvPr/>
        </p:nvSpPr>
        <p:spPr>
          <a:xfrm>
            <a:off x="942387" y="326780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 =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초기화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941A9-5862-DC33-8512-E22570A6436A}"/>
              </a:ext>
            </a:extLst>
          </p:cNvPr>
          <p:cNvSpPr txBox="1"/>
          <p:nvPr/>
        </p:nvSpPr>
        <p:spPr>
          <a:xfrm>
            <a:off x="6096000" y="5066067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 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{10}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포함됬음을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의미</a:t>
            </a:r>
          </a:p>
        </p:txBody>
      </p:sp>
    </p:spTree>
    <p:extLst>
      <p:ext uri="{BB962C8B-B14F-4D97-AF65-F5344CB8AC3E}">
        <p14:creationId xmlns:p14="http://schemas.microsoft.com/office/powerpoint/2010/main" val="805077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A[1 –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가장 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길이를 살펴보면 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5236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값은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저장해뒀습니다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44488"/>
              </p:ext>
            </p:extLst>
          </p:nvPr>
        </p:nvGraphicFramePr>
        <p:xfrm>
          <a:off x="942387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942387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0385"/>
              </p:ext>
            </p:extLst>
          </p:nvPr>
        </p:nvGraphicFramePr>
        <p:xfrm>
          <a:off x="6096000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6096000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2B69B-EAB5-31B9-C9FA-B03CF2439B6D}"/>
              </a:ext>
            </a:extLst>
          </p:cNvPr>
          <p:cNvSpPr txBox="1"/>
          <p:nvPr/>
        </p:nvSpPr>
        <p:spPr>
          <a:xfrm>
            <a:off x="942387" y="2228243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{10}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E6857-72CD-816D-C2AC-1545144D518A}"/>
              </a:ext>
            </a:extLst>
          </p:cNvPr>
          <p:cNvSpPr txBox="1"/>
          <p:nvPr/>
        </p:nvSpPr>
        <p:spPr>
          <a:xfrm>
            <a:off x="942387" y="2899527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포함시킬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4A1BC-4A28-F664-91CC-D7285FE07778}"/>
              </a:ext>
            </a:extLst>
          </p:cNvPr>
          <p:cNvSpPr txBox="1"/>
          <p:nvPr/>
        </p:nvSpPr>
        <p:spPr>
          <a:xfrm>
            <a:off x="6096000" y="5334344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[1] 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{20}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포함됬음을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의미</a:t>
            </a:r>
          </a:p>
        </p:txBody>
      </p:sp>
      <p:sp>
        <p:nvSpPr>
          <p:cNvPr id="17" name="원형: 비어 있음 16">
            <a:extLst>
              <a:ext uri="{FF2B5EF4-FFF2-40B4-BE49-F238E27FC236}">
                <a16:creationId xmlns:a16="http://schemas.microsoft.com/office/drawing/2014/main" id="{9DD91BE4-C2C2-ED7D-5FCD-6BC999BC6C78}"/>
              </a:ext>
            </a:extLst>
          </p:cNvPr>
          <p:cNvSpPr/>
          <p:nvPr/>
        </p:nvSpPr>
        <p:spPr>
          <a:xfrm>
            <a:off x="6268825" y="482739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871000-7C79-387D-3C4A-4ABAEA252FCC}"/>
              </a:ext>
            </a:extLst>
          </p:cNvPr>
          <p:cNvSpPr txBox="1"/>
          <p:nvPr/>
        </p:nvSpPr>
        <p:spPr>
          <a:xfrm>
            <a:off x="942387" y="4757169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321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 –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가장 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길이를 살펴보면 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874185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뒤에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포함하고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   ( LIS : { … , 10} )    (A[0] = 10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85404"/>
              </p:ext>
            </p:extLst>
          </p:nvPr>
        </p:nvGraphicFramePr>
        <p:xfrm>
          <a:off x="942387" y="5032274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rgbClr val="40404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942387" y="4573897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31374"/>
              </p:ext>
            </p:extLst>
          </p:nvPr>
        </p:nvGraphicFramePr>
        <p:xfrm>
          <a:off x="6096000" y="5032274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6096000" y="4573897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2B69B-EAB5-31B9-C9FA-B03CF2439B6D}"/>
              </a:ext>
            </a:extLst>
          </p:cNvPr>
          <p:cNvSpPr txBox="1"/>
          <p:nvPr/>
        </p:nvSpPr>
        <p:spPr>
          <a:xfrm>
            <a:off x="942387" y="218014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포함시킬 순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E6857-72CD-816D-C2AC-1545144D518A}"/>
              </a:ext>
            </a:extLst>
          </p:cNvPr>
          <p:cNvSpPr txBox="1"/>
          <p:nvPr/>
        </p:nvSpPr>
        <p:spPr>
          <a:xfrm>
            <a:off x="942387" y="2855427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뒤에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포함하고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   ( LIS : { … , 20} 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4A1BC-4A28-F664-91CC-D7285FE07778}"/>
              </a:ext>
            </a:extLst>
          </p:cNvPr>
          <p:cNvSpPr txBox="1"/>
          <p:nvPr/>
        </p:nvSpPr>
        <p:spPr>
          <a:xfrm>
            <a:off x="6096000" y="5970495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[2] LIS : {10}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C3572D4B-3A5E-3770-736E-81650FB1ACF4}"/>
              </a:ext>
            </a:extLst>
          </p:cNvPr>
          <p:cNvSpPr/>
          <p:nvPr/>
        </p:nvSpPr>
        <p:spPr>
          <a:xfrm>
            <a:off x="6910781" y="5463548"/>
            <a:ext cx="298800" cy="29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8B08A8AE-E377-4A2D-824F-CAECD0C8AA5E}"/>
              </a:ext>
            </a:extLst>
          </p:cNvPr>
          <p:cNvSpPr/>
          <p:nvPr/>
        </p:nvSpPr>
        <p:spPr>
          <a:xfrm>
            <a:off x="6292715" y="5463548"/>
            <a:ext cx="298800" cy="29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666603-6D64-EBBF-0BC2-0462895C1774}"/>
              </a:ext>
            </a:extLst>
          </p:cNvPr>
          <p:cNvSpPr txBox="1"/>
          <p:nvPr/>
        </p:nvSpPr>
        <p:spPr>
          <a:xfrm>
            <a:off x="942387" y="32119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포함시킬 순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DF088-EC89-8EA2-7FEE-EA92D240E5E5}"/>
              </a:ext>
            </a:extLst>
          </p:cNvPr>
          <p:cNvSpPr txBox="1"/>
          <p:nvPr/>
        </p:nvSpPr>
        <p:spPr>
          <a:xfrm>
            <a:off x="942387" y="3899595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자기 자신밖에 포함하지 못합니다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   ( LIS : {10} 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0FB39F-962D-A367-4931-161CC518BFA3}"/>
              </a:ext>
            </a:extLst>
          </p:cNvPr>
          <p:cNvSpPr txBox="1"/>
          <p:nvPr/>
        </p:nvSpPr>
        <p:spPr>
          <a:xfrm>
            <a:off x="942387" y="5393016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A47B0-7CEA-01CB-2D72-09F19FAEE433}"/>
              </a:ext>
            </a:extLst>
          </p:cNvPr>
          <p:cNvSpPr txBox="1"/>
          <p:nvPr/>
        </p:nvSpPr>
        <p:spPr>
          <a:xfrm>
            <a:off x="1574276" y="5393016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208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A[3]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A[3 –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가장 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살펴봐서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546517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넣을 수 있는 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&gt; A[0 ~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– 1])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가장 큰 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 max (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 ~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1] 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자신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859816"/>
              </p:ext>
            </p:extLst>
          </p:nvPr>
        </p:nvGraphicFramePr>
        <p:xfrm>
          <a:off x="942387" y="2899268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rgbClr val="40404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942387" y="2440891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806806"/>
              </p:ext>
            </p:extLst>
          </p:nvPr>
        </p:nvGraphicFramePr>
        <p:xfrm>
          <a:off x="6096000" y="2899268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6096000" y="2440891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4A1BC-4A28-F664-91CC-D7285FE07778}"/>
              </a:ext>
            </a:extLst>
          </p:cNvPr>
          <p:cNvSpPr txBox="1"/>
          <p:nvPr/>
        </p:nvSpPr>
        <p:spPr>
          <a:xfrm>
            <a:off x="6096000" y="3837489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[3] LIS : {…, 20, 30}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0FB39F-962D-A367-4931-161CC518BFA3}"/>
              </a:ext>
            </a:extLst>
          </p:cNvPr>
          <p:cNvSpPr txBox="1"/>
          <p:nvPr/>
        </p:nvSpPr>
        <p:spPr>
          <a:xfrm>
            <a:off x="942387" y="3260010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A47B0-7CEA-01CB-2D72-09F19FAEE433}"/>
              </a:ext>
            </a:extLst>
          </p:cNvPr>
          <p:cNvSpPr txBox="1"/>
          <p:nvPr/>
        </p:nvSpPr>
        <p:spPr>
          <a:xfrm>
            <a:off x="1574276" y="3260010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AA95C-DE90-851D-563C-2313F4D9EBFF}"/>
              </a:ext>
            </a:extLst>
          </p:cNvPr>
          <p:cNvSpPr txBox="1"/>
          <p:nvPr/>
        </p:nvSpPr>
        <p:spPr>
          <a:xfrm>
            <a:off x="942387" y="1913041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수열에 포함시키면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+ 1)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917DA-E435-BED6-D86A-57FCA5647469}"/>
              </a:ext>
            </a:extLst>
          </p:cNvPr>
          <p:cNvSpPr txBox="1"/>
          <p:nvPr/>
        </p:nvSpPr>
        <p:spPr>
          <a:xfrm>
            <a:off x="2209486" y="3260010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원형: 비어 있음 21">
            <a:extLst>
              <a:ext uri="{FF2B5EF4-FFF2-40B4-BE49-F238E27FC236}">
                <a16:creationId xmlns:a16="http://schemas.microsoft.com/office/drawing/2014/main" id="{38A7EB71-EFA8-60BD-A7F7-794C1695352E}"/>
              </a:ext>
            </a:extLst>
          </p:cNvPr>
          <p:cNvSpPr/>
          <p:nvPr/>
        </p:nvSpPr>
        <p:spPr>
          <a:xfrm>
            <a:off x="6268825" y="3330542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원형: 비어 있음 22">
            <a:extLst>
              <a:ext uri="{FF2B5EF4-FFF2-40B4-BE49-F238E27FC236}">
                <a16:creationId xmlns:a16="http://schemas.microsoft.com/office/drawing/2014/main" id="{45EC978B-F85B-A799-F156-3F816C7036FB}"/>
              </a:ext>
            </a:extLst>
          </p:cNvPr>
          <p:cNvSpPr/>
          <p:nvPr/>
        </p:nvSpPr>
        <p:spPr>
          <a:xfrm>
            <a:off x="6904323" y="3330542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9163DAB5-DA71-3FE0-892F-D0E9DE142514}"/>
              </a:ext>
            </a:extLst>
          </p:cNvPr>
          <p:cNvSpPr/>
          <p:nvPr/>
        </p:nvSpPr>
        <p:spPr>
          <a:xfrm>
            <a:off x="7535924" y="3330542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91F3E-2A26-78C1-80B8-E816C7C4A3A0}"/>
              </a:ext>
            </a:extLst>
          </p:cNvPr>
          <p:cNvSpPr txBox="1"/>
          <p:nvPr/>
        </p:nvSpPr>
        <p:spPr>
          <a:xfrm>
            <a:off x="942387" y="437031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A[4]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13A7ABFF-CAB4-05AE-F9F9-82AC780DE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62515"/>
              </p:ext>
            </p:extLst>
          </p:nvPr>
        </p:nvGraphicFramePr>
        <p:xfrm>
          <a:off x="942387" y="5370545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rgbClr val="40404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851666B-236B-23F3-81E9-9D599E94D739}"/>
              </a:ext>
            </a:extLst>
          </p:cNvPr>
          <p:cNvSpPr txBox="1"/>
          <p:nvPr/>
        </p:nvSpPr>
        <p:spPr>
          <a:xfrm>
            <a:off x="942387" y="4912168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59225F4D-522C-B380-6A75-EB983F99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85893"/>
              </p:ext>
            </p:extLst>
          </p:nvPr>
        </p:nvGraphicFramePr>
        <p:xfrm>
          <a:off x="6096000" y="5370545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4CDE969-1E9A-F01A-108E-395D79DDA875}"/>
              </a:ext>
            </a:extLst>
          </p:cNvPr>
          <p:cNvSpPr txBox="1"/>
          <p:nvPr/>
        </p:nvSpPr>
        <p:spPr>
          <a:xfrm>
            <a:off x="6096000" y="4912168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288834-45CA-BC32-1ACD-BF326CBC096B}"/>
              </a:ext>
            </a:extLst>
          </p:cNvPr>
          <p:cNvSpPr txBox="1"/>
          <p:nvPr/>
        </p:nvSpPr>
        <p:spPr>
          <a:xfrm>
            <a:off x="6096000" y="6308766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[4] LIS : {…, 10, 20}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341EE-4677-D335-72EF-8F43ABFAE284}"/>
              </a:ext>
            </a:extLst>
          </p:cNvPr>
          <p:cNvSpPr txBox="1"/>
          <p:nvPr/>
        </p:nvSpPr>
        <p:spPr>
          <a:xfrm>
            <a:off x="942387" y="5731287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3C7B33-E42E-D934-18B0-782FBC2AEF76}"/>
              </a:ext>
            </a:extLst>
          </p:cNvPr>
          <p:cNvSpPr txBox="1"/>
          <p:nvPr/>
        </p:nvSpPr>
        <p:spPr>
          <a:xfrm>
            <a:off x="1574276" y="5731287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547E78-FCBB-DF88-ABF6-C1C85FE63736}"/>
              </a:ext>
            </a:extLst>
          </p:cNvPr>
          <p:cNvSpPr txBox="1"/>
          <p:nvPr/>
        </p:nvSpPr>
        <p:spPr>
          <a:xfrm>
            <a:off x="2209486" y="5731287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원형: 비어 있음 43">
            <a:extLst>
              <a:ext uri="{FF2B5EF4-FFF2-40B4-BE49-F238E27FC236}">
                <a16:creationId xmlns:a16="http://schemas.microsoft.com/office/drawing/2014/main" id="{D29E90A6-FC89-21E0-C47C-801132307354}"/>
              </a:ext>
            </a:extLst>
          </p:cNvPr>
          <p:cNvSpPr/>
          <p:nvPr/>
        </p:nvSpPr>
        <p:spPr>
          <a:xfrm>
            <a:off x="6268825" y="5801819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원형: 비어 있음 45">
            <a:extLst>
              <a:ext uri="{FF2B5EF4-FFF2-40B4-BE49-F238E27FC236}">
                <a16:creationId xmlns:a16="http://schemas.microsoft.com/office/drawing/2014/main" id="{02AA4DF9-BC9F-9EC9-9F3A-16A72759B157}"/>
              </a:ext>
            </a:extLst>
          </p:cNvPr>
          <p:cNvSpPr/>
          <p:nvPr/>
        </p:nvSpPr>
        <p:spPr>
          <a:xfrm>
            <a:off x="7535924" y="5801819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12C430-D015-ADF9-A4CE-FC117B4A7558}"/>
              </a:ext>
            </a:extLst>
          </p:cNvPr>
          <p:cNvSpPr txBox="1"/>
          <p:nvPr/>
        </p:nvSpPr>
        <p:spPr>
          <a:xfrm>
            <a:off x="2857135" y="5731287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곱하기 기호 49">
            <a:extLst>
              <a:ext uri="{FF2B5EF4-FFF2-40B4-BE49-F238E27FC236}">
                <a16:creationId xmlns:a16="http://schemas.microsoft.com/office/drawing/2014/main" id="{E0914604-2D81-96AD-77DD-1A57E40FB8FA}"/>
              </a:ext>
            </a:extLst>
          </p:cNvPr>
          <p:cNvSpPr/>
          <p:nvPr/>
        </p:nvSpPr>
        <p:spPr>
          <a:xfrm>
            <a:off x="6910781" y="5799828"/>
            <a:ext cx="298800" cy="29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하기 기호 51">
            <a:extLst>
              <a:ext uri="{FF2B5EF4-FFF2-40B4-BE49-F238E27FC236}">
                <a16:creationId xmlns:a16="http://schemas.microsoft.com/office/drawing/2014/main" id="{A047AB1D-3161-CCA6-0903-50AFB678F54B}"/>
              </a:ext>
            </a:extLst>
          </p:cNvPr>
          <p:cNvSpPr/>
          <p:nvPr/>
        </p:nvSpPr>
        <p:spPr>
          <a:xfrm>
            <a:off x="8177880" y="5799828"/>
            <a:ext cx="298800" cy="29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511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FF3A6-6D11-A287-4445-5FA5441775D1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A[5]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38A0963B-8C0C-1C3C-C82C-68253A5A6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83626"/>
              </p:ext>
            </p:extLst>
          </p:nvPr>
        </p:nvGraphicFramePr>
        <p:xfrm>
          <a:off x="942387" y="219025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rgbClr val="40404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A5DD85A-BD04-C1A4-31E8-CB96AADC062C}"/>
              </a:ext>
            </a:extLst>
          </p:cNvPr>
          <p:cNvSpPr txBox="1"/>
          <p:nvPr/>
        </p:nvSpPr>
        <p:spPr>
          <a:xfrm>
            <a:off x="942387" y="173187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9" name="표 2">
            <a:extLst>
              <a:ext uri="{FF2B5EF4-FFF2-40B4-BE49-F238E27FC236}">
                <a16:creationId xmlns:a16="http://schemas.microsoft.com/office/drawing/2014/main" id="{44D7220B-92CA-8024-7BFD-95F1F8904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68497"/>
              </p:ext>
            </p:extLst>
          </p:nvPr>
        </p:nvGraphicFramePr>
        <p:xfrm>
          <a:off x="6096000" y="219025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564ECCD-23F7-38A2-CB97-60D06219E6BD}"/>
              </a:ext>
            </a:extLst>
          </p:cNvPr>
          <p:cNvSpPr txBox="1"/>
          <p:nvPr/>
        </p:nvSpPr>
        <p:spPr>
          <a:xfrm>
            <a:off x="6096000" y="173187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49614F-81F8-441F-C2CB-664E6871777C}"/>
              </a:ext>
            </a:extLst>
          </p:cNvPr>
          <p:cNvSpPr txBox="1"/>
          <p:nvPr/>
        </p:nvSpPr>
        <p:spPr>
          <a:xfrm>
            <a:off x="6096000" y="3128474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[5] LIS : {…, 30, 50}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F4A41-72B7-3CBA-0C58-6D3594436747}"/>
              </a:ext>
            </a:extLst>
          </p:cNvPr>
          <p:cNvSpPr txBox="1"/>
          <p:nvPr/>
        </p:nvSpPr>
        <p:spPr>
          <a:xfrm>
            <a:off x="942387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9DAA06-05F2-0334-458D-55CAA4464BC9}"/>
              </a:ext>
            </a:extLst>
          </p:cNvPr>
          <p:cNvSpPr txBox="1"/>
          <p:nvPr/>
        </p:nvSpPr>
        <p:spPr>
          <a:xfrm>
            <a:off x="2209486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원형: 비어 있음 40">
            <a:extLst>
              <a:ext uri="{FF2B5EF4-FFF2-40B4-BE49-F238E27FC236}">
                <a16:creationId xmlns:a16="http://schemas.microsoft.com/office/drawing/2014/main" id="{A4D34608-5183-BA73-A8DA-65751B594136}"/>
              </a:ext>
            </a:extLst>
          </p:cNvPr>
          <p:cNvSpPr/>
          <p:nvPr/>
        </p:nvSpPr>
        <p:spPr>
          <a:xfrm>
            <a:off x="6268825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원형: 비어 있음 42">
            <a:extLst>
              <a:ext uri="{FF2B5EF4-FFF2-40B4-BE49-F238E27FC236}">
                <a16:creationId xmlns:a16="http://schemas.microsoft.com/office/drawing/2014/main" id="{19F08D33-045E-CA61-4E8E-8A2A8F9C94B6}"/>
              </a:ext>
            </a:extLst>
          </p:cNvPr>
          <p:cNvSpPr/>
          <p:nvPr/>
        </p:nvSpPr>
        <p:spPr>
          <a:xfrm>
            <a:off x="7535924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4ECCF4-B8A6-F8ED-8E67-FDEE9861EC62}"/>
              </a:ext>
            </a:extLst>
          </p:cNvPr>
          <p:cNvSpPr txBox="1"/>
          <p:nvPr/>
        </p:nvSpPr>
        <p:spPr>
          <a:xfrm>
            <a:off x="1574276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4D1798-2283-C215-0C0F-28927D87941F}"/>
              </a:ext>
            </a:extLst>
          </p:cNvPr>
          <p:cNvSpPr txBox="1"/>
          <p:nvPr/>
        </p:nvSpPr>
        <p:spPr>
          <a:xfrm>
            <a:off x="2841375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D6226C-FABD-9484-1343-F767D610787F}"/>
              </a:ext>
            </a:extLst>
          </p:cNvPr>
          <p:cNvSpPr txBox="1"/>
          <p:nvPr/>
        </p:nvSpPr>
        <p:spPr>
          <a:xfrm>
            <a:off x="3483662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원형: 비어 있음 54">
            <a:extLst>
              <a:ext uri="{FF2B5EF4-FFF2-40B4-BE49-F238E27FC236}">
                <a16:creationId xmlns:a16="http://schemas.microsoft.com/office/drawing/2014/main" id="{73EE4F38-EE6E-C8B3-6AFA-11A5CB3FA8FC}"/>
              </a:ext>
            </a:extLst>
          </p:cNvPr>
          <p:cNvSpPr/>
          <p:nvPr/>
        </p:nvSpPr>
        <p:spPr>
          <a:xfrm>
            <a:off x="6911112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원형: 비어 있음 55">
            <a:extLst>
              <a:ext uri="{FF2B5EF4-FFF2-40B4-BE49-F238E27FC236}">
                <a16:creationId xmlns:a16="http://schemas.microsoft.com/office/drawing/2014/main" id="{8967E67C-1C98-CBE9-81FB-2B455FA82413}"/>
              </a:ext>
            </a:extLst>
          </p:cNvPr>
          <p:cNvSpPr/>
          <p:nvPr/>
        </p:nvSpPr>
        <p:spPr>
          <a:xfrm>
            <a:off x="8178211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원형: 비어 있음 56">
            <a:extLst>
              <a:ext uri="{FF2B5EF4-FFF2-40B4-BE49-F238E27FC236}">
                <a16:creationId xmlns:a16="http://schemas.microsoft.com/office/drawing/2014/main" id="{788CF47B-F5BF-4F39-732D-6801B7B6170E}"/>
              </a:ext>
            </a:extLst>
          </p:cNvPr>
          <p:cNvSpPr/>
          <p:nvPr/>
        </p:nvSpPr>
        <p:spPr>
          <a:xfrm>
            <a:off x="8810100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4800F2-0EC0-05B5-189B-5AA8DF0CEB53}"/>
              </a:ext>
            </a:extLst>
          </p:cNvPr>
          <p:cNvSpPr txBox="1"/>
          <p:nvPr/>
        </p:nvSpPr>
        <p:spPr>
          <a:xfrm>
            <a:off x="942387" y="3952785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다 채웠다면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안에있는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최대값을 찾음으로써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61" name="표 2">
            <a:extLst>
              <a:ext uri="{FF2B5EF4-FFF2-40B4-BE49-F238E27FC236}">
                <a16:creationId xmlns:a16="http://schemas.microsoft.com/office/drawing/2014/main" id="{6D47354B-5DC6-CF14-BB3E-D9E994F8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5292"/>
              </p:ext>
            </p:extLst>
          </p:nvPr>
        </p:nvGraphicFramePr>
        <p:xfrm>
          <a:off x="3861848" y="5137369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26EC0706-6459-9495-1038-013DFC48E365}"/>
              </a:ext>
            </a:extLst>
          </p:cNvPr>
          <p:cNvSpPr txBox="1"/>
          <p:nvPr/>
        </p:nvSpPr>
        <p:spPr>
          <a:xfrm>
            <a:off x="3861848" y="4678992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9D3EC-9F51-4AD3-3FAC-191A414EB406}"/>
              </a:ext>
            </a:extLst>
          </p:cNvPr>
          <p:cNvSpPr txBox="1"/>
          <p:nvPr/>
        </p:nvSpPr>
        <p:spPr>
          <a:xfrm>
            <a:off x="942387" y="578582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방식의 시간 복잡도를 코드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짜기전에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예상해보세요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754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세운 풀이 과정들을 코드로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EA9D5-0CA9-DC80-D54D-A5D61B1E9773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FF7E5-5E22-1511-7004-C720EFB3019C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문제에 주어진 수열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C1691D-3A19-3AAC-2FA4-491E5EAFA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533724"/>
            <a:ext cx="4424739" cy="156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03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배열들을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초기화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 있는 값들에 이어 붙이지 못해도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본인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포함시킴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EA9D5-0CA9-DC80-D54D-A5D61B1E9773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FF7E5-5E22-1511-7004-C720EFB3019C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넣을 수 있는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 ~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–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최대값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959F01-F992-6B5D-1624-FE71D45D4224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넣을 수 있는 조건은 앞에서 봤듯이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수열에 포함시킬 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뒷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숫자보다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커야함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0FCC81-A7A3-9452-C144-5792502AC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746474"/>
            <a:ext cx="8251838" cy="25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24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있는 값들 중 가장 큰 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EA9D5-0CA9-DC80-D54D-A5D61B1E9773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83109A-7BDD-A2F3-DE54-D6A932CB9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3"/>
            <a:ext cx="5219072" cy="23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26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1. 10162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전자레인지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51966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언어로 피보나치 수를 구하려면 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5716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2747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2748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풀며 피보나치 수를 구하는 방법을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608612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작성해 보시고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효율적인 방법에 대해서 고민해보세요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보장되지 않는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트리의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최적합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경로 찾기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9E38C-5D34-FAB0-B3E4-9F50A423B0D5}"/>
              </a:ext>
            </a:extLst>
          </p:cNvPr>
          <p:cNvSpPr txBox="1"/>
          <p:nvPr/>
        </p:nvSpPr>
        <p:spPr>
          <a:xfrm>
            <a:off x="942387" y="24600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아래로만 내려가면서 합을 최대화 </a:t>
            </a:r>
          </a:p>
        </p:txBody>
      </p:sp>
      <p:pic>
        <p:nvPicPr>
          <p:cNvPr id="1026" name="Picture 2" descr="Algorithms] Greedy Algorithms | 그리디 알고리즘, 탐욕 알고리즘">
            <a:extLst>
              <a:ext uri="{FF2B5EF4-FFF2-40B4-BE49-F238E27FC236}">
                <a16:creationId xmlns:a16="http://schemas.microsoft.com/office/drawing/2014/main" id="{F2354843-64C0-3E08-2BF2-ADA6D596F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387" y="1536697"/>
            <a:ext cx="3683648" cy="471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02D59C-0711-C26C-86B1-9814E57B97EF}"/>
              </a:ext>
            </a:extLst>
          </p:cNvPr>
          <p:cNvSpPr txBox="1"/>
          <p:nvPr/>
        </p:nvSpPr>
        <p:spPr>
          <a:xfrm>
            <a:off x="942387" y="282124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노드를 다 보기 전에는 최적해를 보장할 수 없음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D3F80A-0363-1E2F-7701-3B594C08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20" y="3293882"/>
            <a:ext cx="6020811" cy="295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보장되지 않는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바꾸기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246002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시간에 풀었던 문제 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원짜리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동전을 사용해 가장 적은 개수의 동전을 사용해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CBEAB-5794-1868-490F-51A739CFD482}"/>
              </a:ext>
            </a:extLst>
          </p:cNvPr>
          <p:cNvSpPr txBox="1"/>
          <p:nvPr/>
        </p:nvSpPr>
        <p:spPr>
          <a:xfrm>
            <a:off x="942386" y="2829358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거슬러 주는 문제가 있었다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B8826-9771-34D2-2262-C71B317EC213}"/>
              </a:ext>
            </a:extLst>
          </p:cNvPr>
          <p:cNvSpPr txBox="1"/>
          <p:nvPr/>
        </p:nvSpPr>
        <p:spPr>
          <a:xfrm>
            <a:off x="942386" y="3568022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짜리가 액수가 크므로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적으로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많이 사용하게 되면 답이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안나오는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것을 볼 수 있던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8420-6B5E-83B9-1913-52121DC5EA6E}"/>
              </a:ext>
            </a:extLst>
          </p:cNvPr>
          <p:cNvSpPr txBox="1"/>
          <p:nvPr/>
        </p:nvSpPr>
        <p:spPr>
          <a:xfrm>
            <a:off x="942386" y="3937354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거슬러줘야 할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사용해버리면 못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거슬러줌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0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바꾸기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246002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짜리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동전들이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CBEAB-5794-1868-490F-51A739CFD482}"/>
              </a:ext>
            </a:extLst>
          </p:cNvPr>
          <p:cNvSpPr txBox="1"/>
          <p:nvPr/>
        </p:nvSpPr>
        <p:spPr>
          <a:xfrm>
            <a:off x="942386" y="2829358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3,256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가장 적은 개수의 동전을 사용해 거슬러 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큰 액수의 것을 최대한 많이 사용하면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B8826-9771-34D2-2262-C71B317EC213}"/>
              </a:ext>
            </a:extLst>
          </p:cNvPr>
          <p:cNvSpPr txBox="1"/>
          <p:nvPr/>
        </p:nvSpPr>
        <p:spPr>
          <a:xfrm>
            <a:off x="942386" y="3198690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쓸 수 있는 데까지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쓸 수 있는 데까지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…)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8420-6B5E-83B9-1913-52121DC5EA6E}"/>
              </a:ext>
            </a:extLst>
          </p:cNvPr>
          <p:cNvSpPr txBox="1"/>
          <p:nvPr/>
        </p:nvSpPr>
        <p:spPr>
          <a:xfrm>
            <a:off x="942386" y="3937354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이처럼 동전의 액면이 커지면서 바로 아래 액면의 배수가 되는 경우에는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최적해를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430668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구할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9C0E2D-50F7-1677-DAE7-95D76D50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140646"/>
            <a:ext cx="10088383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동전이 무조건 배수가 된다는 조건이 있어서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개로 무조건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만들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7202A-94D9-0362-F76B-C779A37D410C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액수가 큰 동전을 많이 사용하는 게 이득입니다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A314BF-C182-7841-47F5-BAD2E311D735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액수가 큰 동전을 우선순위로 사용 가능한 만큼 최대한 사용하여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문제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5F254C-FAB5-1105-8531-25FC885EDEF6}"/>
              </a:ext>
            </a:extLst>
          </p:cNvPr>
          <p:cNvSpPr txBox="1"/>
          <p:nvPr/>
        </p:nvSpPr>
        <p:spPr>
          <a:xfrm>
            <a:off x="942387" y="30309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동전의 가치 입력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00AFE38-811A-BB5C-F5DB-FB582172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763888"/>
            <a:ext cx="4742261" cy="17086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92A271-63FF-0613-AC32-F666B33B4098}"/>
              </a:ext>
            </a:extLst>
          </p:cNvPr>
          <p:cNvSpPr txBox="1"/>
          <p:nvPr/>
        </p:nvSpPr>
        <p:spPr>
          <a:xfrm>
            <a:off x="942387" y="33945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종류 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 금액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A[]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동전의 가치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사용된 동전 개수를 셀 변수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coin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선언하고 초기화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7202A-94D9-0362-F76B-C779A37D410C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뒤쪽일수록 더 큰 금액이므로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뒤에서 부터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원보다 같거나 크면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86271-41C7-0611-7AB7-7BBDB86911FE}"/>
              </a:ext>
            </a:extLst>
          </p:cNvPr>
          <p:cNvSpPr txBox="1"/>
          <p:nvPr/>
        </p:nvSpPr>
        <p:spPr>
          <a:xfrm>
            <a:off x="942387" y="19229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사용할 수 있는 만큼 동전을 써버리고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원에서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빼준다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B10C2-9B9E-4492-A836-F08A4E8EB6BB}"/>
              </a:ext>
            </a:extLst>
          </p:cNvPr>
          <p:cNvSpPr txBox="1"/>
          <p:nvPr/>
        </p:nvSpPr>
        <p:spPr>
          <a:xfrm>
            <a:off x="942387" y="22894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 동전 개수를 세어 마지막에 출력해준다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E9E8DD-15C6-D020-649F-F4AD527E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019494"/>
            <a:ext cx="5618669" cy="25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4028</TotalTime>
  <Words>2368</Words>
  <Application>Microsoft Office PowerPoint</Application>
  <PresentationFormat>와이드스크린</PresentationFormat>
  <Paragraphs>381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1736</cp:revision>
  <dcterms:created xsi:type="dcterms:W3CDTF">2022-07-13T16:55:45Z</dcterms:created>
  <dcterms:modified xsi:type="dcterms:W3CDTF">2022-09-13T07:12:23Z</dcterms:modified>
</cp:coreProperties>
</file>