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25" r:id="rId6"/>
    <p:sldId id="300" r:id="rId7"/>
    <p:sldId id="312" r:id="rId8"/>
    <p:sldId id="282" r:id="rId9"/>
    <p:sldId id="283" r:id="rId10"/>
    <p:sldId id="277" r:id="rId11"/>
    <p:sldId id="278" r:id="rId12"/>
    <p:sldId id="323" r:id="rId13"/>
    <p:sldId id="324" r:id="rId14"/>
    <p:sldId id="327" r:id="rId15"/>
    <p:sldId id="328" r:id="rId16"/>
    <p:sldId id="280" r:id="rId17"/>
    <p:sldId id="281" r:id="rId18"/>
    <p:sldId id="329" r:id="rId19"/>
    <p:sldId id="330" r:id="rId20"/>
    <p:sldId id="331" r:id="rId21"/>
    <p:sldId id="303" r:id="rId22"/>
    <p:sldId id="332" r:id="rId23"/>
    <p:sldId id="284" r:id="rId24"/>
    <p:sldId id="287" r:id="rId25"/>
    <p:sldId id="316" r:id="rId26"/>
    <p:sldId id="288" r:id="rId27"/>
    <p:sldId id="304" r:id="rId28"/>
    <p:sldId id="317" r:id="rId29"/>
    <p:sldId id="318" r:id="rId30"/>
    <p:sldId id="319" r:id="rId31"/>
    <p:sldId id="320" r:id="rId32"/>
    <p:sldId id="321" r:id="rId33"/>
    <p:sldId id="322" r:id="rId34"/>
    <p:sldId id="290" r:id="rId35"/>
    <p:sldId id="291" r:id="rId36"/>
    <p:sldId id="29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86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092951-CE96-46D4-DB40-FCB4ED0997A4}"/>
              </a:ext>
            </a:extLst>
          </p:cNvPr>
          <p:cNvSpPr txBox="1"/>
          <p:nvPr/>
        </p:nvSpPr>
        <p:spPr>
          <a:xfrm>
            <a:off x="331694" y="177505"/>
            <a:ext cx="4766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2751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924D7D-EFCE-251F-1346-DBEB8DE3F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26637"/>
            <a:ext cx="10840825" cy="571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807B7E-C360-F76C-0439-EE24526A4473}"/>
                  </a:ext>
                </a:extLst>
              </p:cNvPr>
              <p:cNvSpPr txBox="1"/>
              <p:nvPr/>
            </p:nvSpPr>
            <p:spPr>
              <a:xfrm>
                <a:off x="942387" y="1190024"/>
                <a:ext cx="8553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앞의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“2750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수 정렬하기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”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문제와 입력 크기인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빼고 완전히 동일한 문제입니다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807B7E-C360-F76C-0439-EE24526A4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190024"/>
                <a:ext cx="8553305" cy="369332"/>
              </a:xfrm>
              <a:prstGeom prst="rect">
                <a:avLst/>
              </a:prstGeom>
              <a:blipFill>
                <a:blip r:embed="rId2"/>
                <a:stretch>
                  <a:fillRect l="-641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6C34C5E-E5F9-69ED-D513-D040F616EDA9}"/>
              </a:ext>
            </a:extLst>
          </p:cNvPr>
          <p:cNvSpPr txBox="1"/>
          <p:nvPr/>
        </p:nvSpPr>
        <p:spPr>
          <a:xfrm>
            <a:off x="331694" y="177505"/>
            <a:ext cx="4766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2751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F0650-5B7C-F4DB-0E05-BC27D1D63F65}"/>
                  </a:ext>
                </a:extLst>
              </p:cNvPr>
              <p:cNvSpPr txBox="1"/>
              <p:nvPr/>
            </p:nvSpPr>
            <p:spPr>
              <a:xfrm>
                <a:off x="942387" y="1861874"/>
                <a:ext cx="8553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문제의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입력의 크기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 최대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1,000,000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F0650-5B7C-F4DB-0E05-BC27D1D63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861874"/>
                <a:ext cx="8553305" cy="369332"/>
              </a:xfrm>
              <a:prstGeom prst="rect">
                <a:avLst/>
              </a:prstGeom>
              <a:blipFill>
                <a:blip r:embed="rId3"/>
                <a:stretch>
                  <a:fillRect l="-641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FDC720-A31C-8EBF-290F-AC461AFA9BF1}"/>
                  </a:ext>
                </a:extLst>
              </p:cNvPr>
              <p:cNvSpPr txBox="1"/>
              <p:nvPr/>
            </p:nvSpPr>
            <p:spPr>
              <a:xfrm>
                <a:off x="942387" y="223120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정렬 알고리즘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(Bubble / Insertion / Selection Sort)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사용할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FDC720-A31C-8EBF-290F-AC461AFA9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231206"/>
                <a:ext cx="10237694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B5F236-4A78-3549-6E47-66EDE429BC81}"/>
                  </a:ext>
                </a:extLst>
              </p:cNvPr>
              <p:cNvSpPr txBox="1"/>
              <p:nvPr/>
            </p:nvSpPr>
            <p:spPr>
              <a:xfrm>
                <a:off x="942387" y="2600538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연산의 횟수는 대략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1,000,000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=1,000,000,000,000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번으로 예측할 수 있고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B5F236-4A78-3549-6E47-66EDE429B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600538"/>
                <a:ext cx="10237694" cy="369332"/>
              </a:xfrm>
              <a:prstGeom prst="rect">
                <a:avLst/>
              </a:prstGeom>
              <a:blipFill>
                <a:blip r:embed="rId5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37689-0775-B120-2F26-0F6E39F047D4}"/>
                  </a:ext>
                </a:extLst>
              </p:cNvPr>
              <p:cNvSpPr txBox="1"/>
              <p:nvPr/>
            </p:nvSpPr>
            <p:spPr>
              <a:xfrm>
                <a:off x="942387" y="2969870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1,000,000,000,000 &gt; 200,000,000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(1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억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× 2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초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이기 때문에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시간 내에 해결할 수 없을 것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으로 보입니다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37689-0775-B120-2F26-0F6E39F04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969870"/>
                <a:ext cx="10237694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051241-18BC-563B-00B4-A6BFD702BB09}"/>
                  </a:ext>
                </a:extLst>
              </p:cNvPr>
              <p:cNvSpPr txBox="1"/>
              <p:nvPr/>
            </p:nvSpPr>
            <p:spPr>
              <a:xfrm>
                <a:off x="942387" y="3703465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정렬 알고리즘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내장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Quick / Merge / Heap Sort)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사용할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051241-18BC-563B-00B4-A6BFD702B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703465"/>
                <a:ext cx="10237694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A27818-616B-93EE-7B1C-050626896035}"/>
                  </a:ext>
                </a:extLst>
              </p:cNvPr>
              <p:cNvSpPr txBox="1"/>
              <p:nvPr/>
            </p:nvSpPr>
            <p:spPr>
              <a:xfrm>
                <a:off x="942387" y="4067728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연산의 횟수는 대략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,000,000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6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번으로 예측할 수 있고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A27818-616B-93EE-7B1C-050626896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067728"/>
                <a:ext cx="10237694" cy="369332"/>
              </a:xfrm>
              <a:prstGeom prst="rect">
                <a:avLst/>
              </a:prstGeom>
              <a:blipFill>
                <a:blip r:embed="rId8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7AB4EC-B388-1A94-8F63-764283A76243}"/>
                  </a:ext>
                </a:extLst>
              </p:cNvPr>
              <p:cNvSpPr txBox="1"/>
              <p:nvPr/>
            </p:nvSpPr>
            <p:spPr>
              <a:xfrm>
                <a:off x="942387" y="4437060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6,000,000 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200,000,000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이기 때문에 시간 내에 해결할 수 있을 것으로 보입니다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7AB4EC-B388-1A94-8F63-764283A7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437060"/>
                <a:ext cx="10237694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4B4A344C-445A-F99F-599F-8996C42F81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2387" y="5071069"/>
            <a:ext cx="7662992" cy="119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31AABF-DAA2-35C1-1EEC-F4510F6168A5}"/>
              </a:ext>
            </a:extLst>
          </p:cNvPr>
          <p:cNvSpPr txBox="1"/>
          <p:nvPr/>
        </p:nvSpPr>
        <p:spPr>
          <a:xfrm>
            <a:off x="7578857" y="3272388"/>
            <a:ext cx="6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TLE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686F41-ABE2-1148-4C1E-BC37DE8BFE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98178" y="3309648"/>
            <a:ext cx="63826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79F515-CF83-D84E-0479-BDBB211233A4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452538-A597-79E1-9275-7A3209BD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2790"/>
            <a:ext cx="6125667" cy="31132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FDE59C-E43B-DC9C-B9ED-07BD463C9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180758"/>
            <a:ext cx="1308570" cy="9591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EBD7406-CE2F-38B3-6F40-0467EE11A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406" y="4180758"/>
            <a:ext cx="1308570" cy="9571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08C611-1C24-55AA-6DF1-4E1980E31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162" y="4180758"/>
            <a:ext cx="1344830" cy="1014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D5F1C80-7B55-1418-0A0A-AE839FEF77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826" y="4180758"/>
            <a:ext cx="1376106" cy="10143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09E1E79-C29D-96BB-5B69-8B381340E8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694" y="5430519"/>
            <a:ext cx="1308570" cy="92938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C727D04-12D8-E870-5C5F-FBCC6A8403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3406" y="5430519"/>
            <a:ext cx="1242025" cy="92264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BA0B311-431F-09AC-2681-A0DB9009A4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1162" y="5432546"/>
            <a:ext cx="1267149" cy="92735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885BC2E-2B05-3CCC-7C7A-1EAA7B8552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826" y="5430519"/>
            <a:ext cx="1308571" cy="93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 되는 수들이 붙어있으므로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공백이 없으므로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입력 받는게 편합니다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7C16-60D3-F360-CF11-046EB5D90252}"/>
              </a:ext>
            </a:extLst>
          </p:cNvPr>
          <p:cNvSpPr txBox="1"/>
          <p:nvPr/>
        </p:nvSpPr>
        <p:spPr>
          <a:xfrm>
            <a:off x="942387" y="179935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 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입력 받아서 내림차순 정렬을 하는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82EBF-DD56-3EFF-F2FA-9DB8CC59ACEF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6433C-6E00-0A3E-213F-60CD4F28FD54}"/>
              </a:ext>
            </a:extLst>
          </p:cNvPr>
          <p:cNvSpPr txBox="1"/>
          <p:nvPr/>
        </p:nvSpPr>
        <p:spPr>
          <a:xfrm>
            <a:off x="942387" y="260970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strcmp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문자열 비교 함수를 제공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EAA8E4-AFB6-DF62-074F-046A23820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267337"/>
            <a:ext cx="9295307" cy="18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6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B82EBF-DD56-3EFF-F2FA-9DB8CC59ACEF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6433C-6E00-0A3E-213F-60CD4F28FD54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틀은 비슷합니다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F83413-B793-6FA7-CB7B-B14B9F0D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736210"/>
            <a:ext cx="4887320" cy="692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8BA0AA-AE65-5424-36C7-3AF220B3AAF0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Iterable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sorted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사용해 정렬된 리스트 형태로 만들고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DFCAA-3754-0904-7F5C-6FC2B823238F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str.join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이용해 리스트를 문자열로 합칠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0497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B82EBF-DD56-3EFF-F2FA-9DB8CC59ACEF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6433C-6E00-0A3E-213F-60CD4F28FD54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마찬가지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BA0AA-AE65-5424-36C7-3AF220B3AAF0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String.split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만들고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내림차순으로 정렬하여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DFCAA-3754-0904-7F5C-6FC2B823238F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배열의 원소들을 출력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014F27-6CAA-5B86-7EE5-1046C7E4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84283"/>
            <a:ext cx="6943850" cy="223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3F23CA-1584-EA9A-C387-4EC16C7AD051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AF4F51-F6F1-9B1C-C012-D1F3DE87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24282"/>
            <a:ext cx="11048214" cy="57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2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기준을 구현해 정렬을 커스터마이징 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AD21D-C43D-9725-E85D-77F535B02DC9}"/>
              </a:ext>
            </a:extLst>
          </p:cNvPr>
          <p:cNvSpPr txBox="1"/>
          <p:nvPr/>
        </p:nvSpPr>
        <p:spPr>
          <a:xfrm>
            <a:off x="942387" y="184526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기준으로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struct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선언으로 서로 연관된 변수들을 묶어 하나의 타입으로 사용할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C8A113-FAFB-4F19-4122-4764606A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214599"/>
            <a:ext cx="4440318" cy="45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9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사용할 줄 알고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기준 함수만 구현되면 크게 어려운 것은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A00C2C-5591-0F77-734E-E77A90D2D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4"/>
            <a:ext cx="9551376" cy="283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49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AD21D-C43D-9725-E85D-77F535B02DC9}"/>
              </a:ext>
            </a:extLst>
          </p:cNvPr>
          <p:cNvSpPr txBox="1"/>
          <p:nvPr/>
        </p:nvSpPr>
        <p:spPr>
          <a:xfrm>
            <a:off x="942387" y="11677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마찬가지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&lt;utility&gt;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헤더파일에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pair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존재하는데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이는 방금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구현한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F584C-3D0B-3175-3D9A-AEEE8806388E}"/>
              </a:ext>
            </a:extLst>
          </p:cNvPr>
          <p:cNvSpPr txBox="1"/>
          <p:nvPr/>
        </p:nvSpPr>
        <p:spPr>
          <a:xfrm>
            <a:off x="942387" y="15371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개의 변수를 가지는 구조체와 유사합니다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4BD0A9-4737-1892-0474-B6031578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00977"/>
            <a:ext cx="7344108" cy="42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1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AD21D-C43D-9725-E85D-77F535B02DC9}"/>
              </a:ext>
            </a:extLst>
          </p:cNvPr>
          <p:cNvSpPr txBox="1"/>
          <p:nvPr/>
        </p:nvSpPr>
        <p:spPr>
          <a:xfrm>
            <a:off x="942387" y="11677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큰 틀은 비슷합니다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 안에 리스트로 좌표 형식을 받고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F584C-3D0B-3175-3D9A-AEEE8806388E}"/>
              </a:ext>
            </a:extLst>
          </p:cNvPr>
          <p:cNvSpPr txBox="1"/>
          <p:nvPr/>
        </p:nvSpPr>
        <p:spPr>
          <a:xfrm>
            <a:off x="942387" y="15371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함수에 정렬 기준을 람다 함수로 넣어줍니다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4D233B-0362-C4FA-937D-BFED01FD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06456"/>
            <a:ext cx="5071914" cy="2085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BFA2D8-782C-01AE-2E80-F9CC6B9BF9FC}"/>
              </a:ext>
            </a:extLst>
          </p:cNvPr>
          <p:cNvSpPr txBox="1"/>
          <p:nvPr/>
        </p:nvSpPr>
        <p:spPr>
          <a:xfrm>
            <a:off x="942387" y="4176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주의할 점은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자체가 굉장히 느린 언어입니다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정렬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입출력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자체가 굉장히 느린 편이라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2DCDE-A5A4-F17F-6F1D-1095F9624922}"/>
              </a:ext>
            </a:extLst>
          </p:cNvPr>
          <p:cNvSpPr txBox="1"/>
          <p:nvPr/>
        </p:nvSpPr>
        <p:spPr>
          <a:xfrm>
            <a:off x="942387" y="4545694"/>
            <a:ext cx="110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저렇게 제출해도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날 수 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때는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Pypy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제출하거나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입력을 한꺼번에 받는 방식으로 해결합니다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D7503E-8277-1DEA-00FA-21063E6E5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02" y="4951545"/>
            <a:ext cx="10427323" cy="178218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08FEC4-96EB-5BDB-EAE1-93DF9E13D613}"/>
              </a:ext>
            </a:extLst>
          </p:cNvPr>
          <p:cNvSpPr/>
          <p:nvPr/>
        </p:nvSpPr>
        <p:spPr>
          <a:xfrm>
            <a:off x="941402" y="5297864"/>
            <a:ext cx="10427323" cy="744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E615EA-0A17-E5AC-181C-45A0E0F1A703}"/>
              </a:ext>
            </a:extLst>
          </p:cNvPr>
          <p:cNvSpPr txBox="1"/>
          <p:nvPr/>
        </p:nvSpPr>
        <p:spPr>
          <a:xfrm>
            <a:off x="4515146" y="5485556"/>
            <a:ext cx="143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코드임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170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1FDD07-DE53-C453-2D4F-9520D87387DF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A1FED-DD55-D5B7-E313-9A0B3CB9308A}"/>
              </a:ext>
            </a:extLst>
          </p:cNvPr>
          <p:cNvSpPr txBox="1"/>
          <p:nvPr/>
        </p:nvSpPr>
        <p:spPr>
          <a:xfrm>
            <a:off x="942387" y="1074286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정렬은 왜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깔끔하게 출력하기 위해서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22546-2ABF-06F7-1709-A797CE5B32C1}"/>
              </a:ext>
            </a:extLst>
          </p:cNvPr>
          <p:cNvSpPr txBox="1"/>
          <p:nvPr/>
        </p:nvSpPr>
        <p:spPr>
          <a:xfrm>
            <a:off x="942387" y="14457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틀린 말은 아니지만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 개인적인 생각으론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(Searching)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하기 위해서 라고 생각합니다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CCEAC-D913-D83A-3755-41A6568284C8}"/>
              </a:ext>
            </a:extLst>
          </p:cNvPr>
          <p:cNvSpPr txBox="1"/>
          <p:nvPr/>
        </p:nvSpPr>
        <p:spPr>
          <a:xfrm>
            <a:off x="942387" y="23732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그림과 같이 원소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아무런 자연수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가진 배열이 있다고 가정합니다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475E535-C38A-3106-29A8-75857D4F4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22754"/>
              </p:ext>
            </p:extLst>
          </p:nvPr>
        </p:nvGraphicFramePr>
        <p:xfrm>
          <a:off x="942387" y="2904956"/>
          <a:ext cx="8128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896492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62296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843151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13927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493176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6126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18342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103584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6503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045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9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77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252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116371-582C-D61C-70FC-5D3D77EEF03C}"/>
              </a:ext>
            </a:extLst>
          </p:cNvPr>
          <p:cNvSpPr txBox="1"/>
          <p:nvPr/>
        </p:nvSpPr>
        <p:spPr>
          <a:xfrm>
            <a:off x="942387" y="374604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배열에서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존재하는지 찾으려면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번을 찾아봐야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전에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찾아야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4B6EC-1291-161A-95EB-B30178F2249F}"/>
              </a:ext>
            </a:extLst>
          </p:cNvPr>
          <p:cNvSpPr txBox="1"/>
          <p:nvPr/>
        </p:nvSpPr>
        <p:spPr>
          <a:xfrm>
            <a:off x="942387" y="574728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방법은 운이 좋으면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번에도 찾겠지만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운이 없으면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 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번을 다 찾아봐야 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A3825-C5B8-02BD-D650-1ED9146F877E}"/>
              </a:ext>
            </a:extLst>
          </p:cNvPr>
          <p:cNvSpPr txBox="1"/>
          <p:nvPr/>
        </p:nvSpPr>
        <p:spPr>
          <a:xfrm>
            <a:off x="942387" y="411537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먼저 떠오르는 방법은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Brute Force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처럼 그냥 앞에서부터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뒤에서부터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하나씩 일일이 찾아보는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0A631-64F9-2CA0-6281-35ABF3094781}"/>
              </a:ext>
            </a:extLst>
          </p:cNvPr>
          <p:cNvSpPr txBox="1"/>
          <p:nvPr/>
        </p:nvSpPr>
        <p:spPr>
          <a:xfrm>
            <a:off x="942387" y="44889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방법이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순차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(Sequential Search)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F560E2-4A5C-B104-3EFF-4154D3F8DBB0}"/>
                  </a:ext>
                </a:extLst>
              </p:cNvPr>
              <p:cNvSpPr txBox="1"/>
              <p:nvPr/>
            </p:nvSpPr>
            <p:spPr>
              <a:xfrm>
                <a:off x="942387" y="6116621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따라서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이 소모됩니다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F560E2-4A5C-B104-3EFF-4154D3F8D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6116621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F87A4CEA-B3DF-DC69-BDB4-DCADDA251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88207"/>
              </p:ext>
            </p:extLst>
          </p:nvPr>
        </p:nvGraphicFramePr>
        <p:xfrm>
          <a:off x="942387" y="5117359"/>
          <a:ext cx="24384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896492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6503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045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77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25287"/>
                  </a:ext>
                </a:extLst>
              </a:tr>
            </a:tbl>
          </a:graphicData>
        </a:graphic>
      </p:graphicFrame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C42A20D2-5F59-240E-FE35-A2334CEA2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00161"/>
              </p:ext>
            </p:extLst>
          </p:nvPr>
        </p:nvGraphicFramePr>
        <p:xfrm>
          <a:off x="5006387" y="5117359"/>
          <a:ext cx="24384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896492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6503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045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25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818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1FDD07-DE53-C453-2D4F-9520D87387DF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A1FED-DD55-D5B7-E313-9A0B3CB9308A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이번엔 가정을 조금 추가해보겠습니다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좀 전의 배열이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되어있다고 가정합니다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16371-582C-D61C-70FC-5D3D77EEF03C}"/>
              </a:ext>
            </a:extLst>
          </p:cNvPr>
          <p:cNvSpPr txBox="1"/>
          <p:nvPr/>
        </p:nvSpPr>
        <p:spPr>
          <a:xfrm>
            <a:off x="942387" y="29833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배열에서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존재하는지 찾으려면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번을 찾아봐야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전에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찾아야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4B6EC-1291-161A-95EB-B30178F2249F}"/>
              </a:ext>
            </a:extLst>
          </p:cNvPr>
          <p:cNvSpPr txBox="1"/>
          <p:nvPr/>
        </p:nvSpPr>
        <p:spPr>
          <a:xfrm>
            <a:off x="942387" y="518621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EA3825-C5B8-02BD-D650-1ED9146F877E}"/>
                  </a:ext>
                </a:extLst>
              </p:cNvPr>
              <p:cNvSpPr txBox="1"/>
              <p:nvPr/>
            </p:nvSpPr>
            <p:spPr>
              <a:xfrm>
                <a:off x="942387" y="3708885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정렬이 되어 있다면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만에 수를 찾을 수 있습니다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EA3825-C5B8-02BD-D650-1ED9146F8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708885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E10A631-64F9-2CA0-6281-35ABF3094781}"/>
              </a:ext>
            </a:extLst>
          </p:cNvPr>
          <p:cNvSpPr txBox="1"/>
          <p:nvPr/>
        </p:nvSpPr>
        <p:spPr>
          <a:xfrm>
            <a:off x="942387" y="33447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탐색하는 수 들의 범위를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반절씩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줄여가면서 탐색할 수 있어서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560E2-4A5C-B104-3EFF-4154D3F8DBB0}"/>
              </a:ext>
            </a:extLst>
          </p:cNvPr>
          <p:cNvSpPr txBox="1"/>
          <p:nvPr/>
        </p:nvSpPr>
        <p:spPr>
          <a:xfrm>
            <a:off x="942387" y="555554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반복하여 범위를 좁혀가며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찾는 방식이 이진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(Binary Search)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 descr="Binary Search - Algorithm - TO THE INNOVATION">
            <a:extLst>
              <a:ext uri="{FF2B5EF4-FFF2-40B4-BE49-F238E27FC236}">
                <a16:creationId xmlns:a16="http://schemas.microsoft.com/office/drawing/2014/main" id="{D1FA9678-6C67-BF61-8740-799B750BE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06" y="1637487"/>
            <a:ext cx="3298890" cy="139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98DD8C-A054-19A1-4F90-A812216B9B25}"/>
              </a:ext>
            </a:extLst>
          </p:cNvPr>
          <p:cNvSpPr txBox="1"/>
          <p:nvPr/>
        </p:nvSpPr>
        <p:spPr>
          <a:xfrm>
            <a:off x="942387" y="44475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처음 가운데를 비교해봐서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작으면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왼쪽에 있음을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4C2A3-0DEC-7886-2DBF-9D06B60C2D8B}"/>
              </a:ext>
            </a:extLst>
          </p:cNvPr>
          <p:cNvSpPr txBox="1"/>
          <p:nvPr/>
        </p:nvSpPr>
        <p:spPr>
          <a:xfrm>
            <a:off x="942387" y="48168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크면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오른쪽에 있음을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56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928CCE-6E6A-5C16-746E-BAD660A9BBF3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C1720A-2B64-1A8E-AB6D-662F61AB8831}"/>
                  </a:ext>
                </a:extLst>
              </p:cNvPr>
              <p:cNvSpPr txBox="1"/>
              <p:nvPr/>
            </p:nvSpPr>
            <p:spPr>
              <a:xfrm>
                <a:off x="942387" y="107428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이진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순차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보다 빠른 것은 알겠습니다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C1720A-2B64-1A8E-AB6D-662F61AB8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07428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E519A38-439D-2B5B-75DF-590D95C75FA8}"/>
              </a:ext>
            </a:extLst>
          </p:cNvPr>
          <p:cNvSpPr txBox="1"/>
          <p:nvPr/>
        </p:nvSpPr>
        <p:spPr>
          <a:xfrm>
            <a:off x="942387" y="144361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정렬되어 있지 않은 배열에서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찾으려면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정렬을 하고 이진 탐색을 통해 찾는게 빠를까요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9DEB4-92EC-099C-A1A2-5F16C4A3AB5B}"/>
              </a:ext>
            </a:extLst>
          </p:cNvPr>
          <p:cNvSpPr txBox="1"/>
          <p:nvPr/>
        </p:nvSpPr>
        <p:spPr>
          <a:xfrm>
            <a:off x="942387" y="181295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아니면 순차 탐색을 통해서 찾는게 빠를까요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707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D56C40-050C-65E7-8922-423F859399A4}"/>
              </a:ext>
            </a:extLst>
          </p:cNvPr>
          <p:cNvSpPr txBox="1"/>
          <p:nvPr/>
        </p:nvSpPr>
        <p:spPr>
          <a:xfrm>
            <a:off x="331694" y="177505"/>
            <a:ext cx="4883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 – 1920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찾기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15A06E-91A0-3F24-C1EE-9EA781E69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4420"/>
            <a:ext cx="10963373" cy="55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05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카운팅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된 합들 중에서 가장 많이 나온 것을 찾는다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8D3E52-92D8-F1A5-40D2-5567A89CBF09}"/>
              </a:ext>
            </a:extLst>
          </p:cNvPr>
          <p:cNvSpPr txBox="1"/>
          <p:nvPr/>
        </p:nvSpPr>
        <p:spPr>
          <a:xfrm>
            <a:off x="942387" y="3429000"/>
            <a:ext cx="991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많이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나온게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여러 개일 땐 가장 합이 작은 것을 출력하면 되니까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앞에서부터 최대값과 같은 값을 찾는다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9F2A8B-5B74-164F-1B11-A832A3444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646314"/>
            <a:ext cx="4704675" cy="1568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0CF422-771A-BD78-6A1A-2CEC60AE0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4075331"/>
            <a:ext cx="4704675" cy="19428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06C7FE-FA39-30B6-5E05-9FBB3B4C69FE}"/>
              </a:ext>
            </a:extLst>
          </p:cNvPr>
          <p:cNvSpPr txBox="1"/>
          <p:nvPr/>
        </p:nvSpPr>
        <p:spPr>
          <a:xfrm>
            <a:off x="331694" y="177505"/>
            <a:ext cx="4883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 – 1920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찾기</a:t>
            </a:r>
          </a:p>
        </p:txBody>
      </p:sp>
    </p:spTree>
    <p:extLst>
      <p:ext uri="{BB962C8B-B14F-4D97-AF65-F5344CB8AC3E}">
        <p14:creationId xmlns:p14="http://schemas.microsoft.com/office/powerpoint/2010/main" val="3545895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DDF29F-4939-9859-67A7-972089459CC6}"/>
              </a:ext>
            </a:extLst>
          </p:cNvPr>
          <p:cNvSpPr txBox="1"/>
          <p:nvPr/>
        </p:nvSpPr>
        <p:spPr>
          <a:xfrm>
            <a:off x="331694" y="177505"/>
            <a:ext cx="5268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 – 5671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호텔 방 번호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DAA222-9A45-95DF-76C4-CFEB39AB7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58" y="973846"/>
            <a:ext cx="9654650" cy="588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93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반복되는 숫자가 있는지 없는지 확인하는 방법만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신경쓰고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구현하면 완전 탐색으로 풀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6A0F0-2B9B-0B91-22CA-E658545A84C0}"/>
              </a:ext>
            </a:extLst>
          </p:cNvPr>
          <p:cNvSpPr txBox="1"/>
          <p:nvPr/>
        </p:nvSpPr>
        <p:spPr>
          <a:xfrm>
            <a:off x="331694" y="177505"/>
            <a:ext cx="5268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 – 5671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호텔 방 번호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CE452A-466A-BA43-B668-EEC3E47DE8F5}"/>
              </a:ext>
            </a:extLst>
          </p:cNvPr>
          <p:cNvSpPr txBox="1"/>
          <p:nvPr/>
        </p:nvSpPr>
        <p:spPr>
          <a:xfrm>
            <a:off x="942387" y="186187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숫자가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이상 나옴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3FD99-B1F4-D8EF-9885-062B3CFC021B}"/>
              </a:ext>
            </a:extLst>
          </p:cNvPr>
          <p:cNvSpPr txBox="1"/>
          <p:nvPr/>
        </p:nvSpPr>
        <p:spPr>
          <a:xfrm>
            <a:off x="942387" y="223120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숫자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(0~9)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나오는 횟수를 전부 세어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숫자가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이하 나오는지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732A5A-6797-AA93-2DB0-B6C50EAD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2688876"/>
            <a:ext cx="4657609" cy="36486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A0AE1E-6146-2B31-1D7D-1C0E992760B7}"/>
              </a:ext>
            </a:extLst>
          </p:cNvPr>
          <p:cNvSpPr txBox="1"/>
          <p:nvPr/>
        </p:nvSpPr>
        <p:spPr>
          <a:xfrm>
            <a:off x="6353373" y="3724006"/>
            <a:ext cx="554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여기서도 역시 각 자리수의 숫자를 확인하는 방법으로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변환을 사용했지만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나눗셈을 사용할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170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불가능한 호텔 방 번호인지 확인하는 함수를 만들었으니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6A0F0-2B9B-0B91-22CA-E658545A84C0}"/>
              </a:ext>
            </a:extLst>
          </p:cNvPr>
          <p:cNvSpPr txBox="1"/>
          <p:nvPr/>
        </p:nvSpPr>
        <p:spPr>
          <a:xfrm>
            <a:off x="331694" y="177505"/>
            <a:ext cx="5268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 – 5671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호텔 방 번호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AB92C-DAFD-3F93-9296-FA05BDF6703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완전탐색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범위의 수들 전부를 확인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하면 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E944AA-BAAA-5E2A-AE39-6CB0FDDB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65481"/>
            <a:ext cx="5021508" cy="30098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DADC31-A8D8-82F1-3B3C-9084D1E8CA20}"/>
              </a:ext>
            </a:extLst>
          </p:cNvPr>
          <p:cNvSpPr txBox="1"/>
          <p:nvPr/>
        </p:nvSpPr>
        <p:spPr>
          <a:xfrm>
            <a:off x="6353373" y="2592789"/>
            <a:ext cx="554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보실수도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있는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연산자의 등장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AD07E-3BAE-33EB-4B6E-24AF48933861}"/>
              </a:ext>
            </a:extLst>
          </p:cNvPr>
          <p:cNvSpPr txBox="1"/>
          <p:nvPr/>
        </p:nvSpPr>
        <p:spPr>
          <a:xfrm>
            <a:off x="6353373" y="2967504"/>
            <a:ext cx="554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저것이 의미하는 것은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073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DDF29F-4939-9859-67A7-972089459CC6}"/>
              </a:ext>
            </a:extLst>
          </p:cNvPr>
          <p:cNvSpPr txBox="1"/>
          <p:nvPr/>
        </p:nvSpPr>
        <p:spPr>
          <a:xfrm>
            <a:off x="331694" y="177505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번외편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EOF(End Of File)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DF8CF-7668-2432-EE70-4E8E61871F6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백준 온라인 저지에서 여러 테스트 케이스가 들어가는 문제의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D4C43-3CFC-A02D-4942-D14A03372055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“11170 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처럼 입력 혹은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수가 문제의 입력으로 주어집니다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47BC4-9E06-92FE-D779-7516DD637505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다중 테스트 케이스 문제가 그런 것은 아니고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가끔씩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“5671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호텔 방 번호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처럼 입력의 수가 주어지지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9C38C-07EE-FFB2-6A7E-EFF2C55619CC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않는 문제도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BEF85-9AAF-8D50-01E5-B4B6C1085AF2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입력의 수가 따로 주어지지 않으므로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 받아서 입력이 끝났음을 확인해야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AB5CF-688A-2143-3A76-3A26FE3C7AC3}"/>
              </a:ext>
            </a:extLst>
          </p:cNvPr>
          <p:cNvSpPr txBox="1"/>
          <p:nvPr/>
        </p:nvSpPr>
        <p:spPr>
          <a:xfrm>
            <a:off x="942387" y="34060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그렇지 않으면 입력이 끝났다고 판단을 못해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무한 루프를 돌게 되어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TLE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처리를 받게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C00B1C-4C14-3EAC-9514-633C5803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4384634"/>
            <a:ext cx="4789110" cy="182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4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32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정렬의 종류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B04D2-AE64-D9B6-DBA7-1B7479DA0B29}"/>
              </a:ext>
            </a:extLst>
          </p:cNvPr>
          <p:cNvSpPr txBox="1"/>
          <p:nvPr/>
        </p:nvSpPr>
        <p:spPr>
          <a:xfrm>
            <a:off x="942387" y="1721362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말고도 훨씬 더 많이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대표적인 것들 몇 가지만 살펴봅니다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8">
                <a:extLst>
                  <a:ext uri="{FF2B5EF4-FFF2-40B4-BE49-F238E27FC236}">
                    <a16:creationId xmlns:a16="http://schemas.microsoft.com/office/drawing/2014/main" id="{F59EC7BE-1575-218F-03B7-B092FBDB6B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1836403"/>
                  </p:ext>
                </p:extLst>
              </p:nvPr>
            </p:nvGraphicFramePr>
            <p:xfrm>
              <a:off x="1054847" y="2542444"/>
              <a:ext cx="8127999" cy="332740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8255821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37568371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030735463"/>
                        </a:ext>
                      </a:extLst>
                    </a:gridCol>
                  </a:tblGrid>
                  <a:tr h="18542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정렬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시간 복잡도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404154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일반적인 경우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최악의 경우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5894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Bubble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3421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Insertion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2841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Selection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67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Merge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3038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Quick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스퀘어 Light" panose="020B0600000101010101" pitchFamily="50" charset="-127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7059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Heap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0405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Counting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1080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8">
                <a:extLst>
                  <a:ext uri="{FF2B5EF4-FFF2-40B4-BE49-F238E27FC236}">
                    <a16:creationId xmlns:a16="http://schemas.microsoft.com/office/drawing/2014/main" id="{F59EC7BE-1575-218F-03B7-B092FBDB6B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1836403"/>
                  </p:ext>
                </p:extLst>
              </p:nvPr>
            </p:nvGraphicFramePr>
            <p:xfrm>
              <a:off x="1054847" y="2542444"/>
              <a:ext cx="8127999" cy="332740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8255821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37568371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030735463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정렬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시간 복잡도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404154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일반적인 경우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최악의 경우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5894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Bubble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203279" r="-10090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203279" r="-674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3421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Insertion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03279" r="-10090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303279" r="-674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841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Selection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403279" r="-10090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403279" r="-67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367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Merge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11667" r="-100901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511667" r="-674" b="-3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3038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Quick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601639" r="-10090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601639" r="-674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7059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Heap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01639" r="-10090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701639" r="-674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0405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Counting Sort</a:t>
                          </a:r>
                          <a:endParaRPr lang="ko-KR" altLang="en-US" dirty="0"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801639" r="-10090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801639" r="-674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71080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63165A2-6797-302A-FE07-7AA513BA58E5}"/>
              </a:ext>
            </a:extLst>
          </p:cNvPr>
          <p:cNvSpPr txBox="1"/>
          <p:nvPr/>
        </p:nvSpPr>
        <p:spPr>
          <a:xfrm>
            <a:off x="9784446" y="1959796"/>
            <a:ext cx="2407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알고리즘 학에서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최선의 경우도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살피는게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보통이지만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때는 저격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데이터가 있는 경우가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빈번해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최선의 경우는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배제합니다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70247-4755-92AD-3A62-A2A96B157F01}"/>
              </a:ext>
            </a:extLst>
          </p:cNvPr>
          <p:cNvSpPr txBox="1"/>
          <p:nvPr/>
        </p:nvSpPr>
        <p:spPr>
          <a:xfrm>
            <a:off x="9784446" y="4589873"/>
            <a:ext cx="2407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(stable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여부도 살펴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보는게 좋지만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알고리즘 학이 아닌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 배제합니다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DDF29F-4939-9859-67A7-972089459CC6}"/>
              </a:ext>
            </a:extLst>
          </p:cNvPr>
          <p:cNvSpPr txBox="1"/>
          <p:nvPr/>
        </p:nvSpPr>
        <p:spPr>
          <a:xfrm>
            <a:off x="331694" y="177505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번외편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EOF(End Of File)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DF8CF-7668-2432-EE70-4E8E61871F6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언어별로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 받는 방법에 대해서 살펴봅니다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D4C43-3CFC-A02D-4942-D14A03372055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6A2AB-86D4-5575-EE1F-BE7B970B4BEA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&lt;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stdio.h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# define	EOF	-1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선언이 되어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5AB4DE-CD1C-39BC-BA8C-AC2D14AA5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9790"/>
            <a:ext cx="2867425" cy="6001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3FCEE2-8DF2-AA7B-36AD-6C1C53775219}"/>
              </a:ext>
            </a:extLst>
          </p:cNvPr>
          <p:cNvSpPr txBox="1"/>
          <p:nvPr/>
        </p:nvSpPr>
        <p:spPr>
          <a:xfrm>
            <a:off x="942387" y="33392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입력 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scanf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입력을 받으면 입력 받은 인자의 개수를 반환하거나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EOF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 받으면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5914A1-4F62-E67F-4AD7-D7067F1970CB}"/>
              </a:ext>
            </a:extLst>
          </p:cNvPr>
          <p:cNvSpPr txBox="1"/>
          <p:nvPr/>
        </p:nvSpPr>
        <p:spPr>
          <a:xfrm>
            <a:off x="942387" y="37085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return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541CF-32AE-5AD4-7D7F-08F9BD5EE9AA}"/>
              </a:ext>
            </a:extLst>
          </p:cNvPr>
          <p:cNvSpPr txBox="1"/>
          <p:nvPr/>
        </p:nvSpPr>
        <p:spPr>
          <a:xfrm>
            <a:off x="942387" y="4447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 함수의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return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EOF(-1)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인지 확인하면 입력의 끝인지를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9BF2A0-83BB-832F-B4CB-A34CC0290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4997956"/>
            <a:ext cx="4691587" cy="13462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8B7E05-85DF-847B-849B-54B4E765E269}"/>
              </a:ext>
            </a:extLst>
          </p:cNvPr>
          <p:cNvSpPr txBox="1"/>
          <p:nvPr/>
        </p:nvSpPr>
        <p:spPr>
          <a:xfrm>
            <a:off x="6306238" y="5298644"/>
            <a:ext cx="379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(~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연산자는 비트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NOT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92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DDF29F-4939-9859-67A7-972089459CC6}"/>
              </a:ext>
            </a:extLst>
          </p:cNvPr>
          <p:cNvSpPr txBox="1"/>
          <p:nvPr/>
        </p:nvSpPr>
        <p:spPr>
          <a:xfrm>
            <a:off x="331694" y="177505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번외편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EOF(End Of File)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D4C43-3CFC-A02D-4942-D14A03372055}"/>
              </a:ext>
            </a:extLst>
          </p:cNvPr>
          <p:cNvSpPr txBox="1"/>
          <p:nvPr/>
        </p:nvSpPr>
        <p:spPr>
          <a:xfrm>
            <a:off x="942386" y="11849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6A2AB-86D4-5575-EE1F-BE7B970B4BEA}"/>
              </a:ext>
            </a:extLst>
          </p:cNvPr>
          <p:cNvSpPr txBox="1"/>
          <p:nvPr/>
        </p:nvSpPr>
        <p:spPr>
          <a:xfrm>
            <a:off x="942387" y="174402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경우에는 단순합니다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그냥 다음 입력이 있는지 없는지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Scanner.hasNext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확인하면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70271-39C6-B622-C1DA-03E25486769E}"/>
              </a:ext>
            </a:extLst>
          </p:cNvPr>
          <p:cNvSpPr txBox="1"/>
          <p:nvPr/>
        </p:nvSpPr>
        <p:spPr>
          <a:xfrm>
            <a:off x="942386" y="440855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BufferedReader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통해 입력 받는 경우는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null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인지만 확인하면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E7F676-A249-893B-1131-603A2844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4881576"/>
            <a:ext cx="8534912" cy="9429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B412890-78BA-12D9-C730-DA6DBD052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5" y="2217047"/>
            <a:ext cx="8534911" cy="14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87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DDF29F-4939-9859-67A7-972089459CC6}"/>
              </a:ext>
            </a:extLst>
          </p:cNvPr>
          <p:cNvSpPr txBox="1"/>
          <p:nvPr/>
        </p:nvSpPr>
        <p:spPr>
          <a:xfrm>
            <a:off x="331694" y="177505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번외편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EOF(End Of File)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D4C43-3CFC-A02D-4942-D14A03372055}"/>
              </a:ext>
            </a:extLst>
          </p:cNvPr>
          <p:cNvSpPr txBox="1"/>
          <p:nvPr/>
        </p:nvSpPr>
        <p:spPr>
          <a:xfrm>
            <a:off x="942386" y="11849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6A2AB-86D4-5575-EE1F-BE7B970B4BEA}"/>
              </a:ext>
            </a:extLst>
          </p:cNvPr>
          <p:cNvSpPr txBox="1"/>
          <p:nvPr/>
        </p:nvSpPr>
        <p:spPr>
          <a:xfrm>
            <a:off x="942387" y="174402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경우에는 예외처리로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판단합니다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70271-39C6-B622-C1DA-03E25486769E}"/>
              </a:ext>
            </a:extLst>
          </p:cNvPr>
          <p:cNvSpPr txBox="1"/>
          <p:nvPr/>
        </p:nvSpPr>
        <p:spPr>
          <a:xfrm>
            <a:off x="942386" y="40772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readlines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입력을 한꺼번에 받았을 경우에는 어차피 줄단위로 리스트에 저장되므로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37833A-F72C-A471-CFEC-C1CB48A1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2217047"/>
            <a:ext cx="4845672" cy="1528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70E64-8335-315C-9F41-72DF46809C47}"/>
              </a:ext>
            </a:extLst>
          </p:cNvPr>
          <p:cNvSpPr txBox="1"/>
          <p:nvPr/>
        </p:nvSpPr>
        <p:spPr>
          <a:xfrm>
            <a:off x="942386" y="445898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딱히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처리가 필요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리스트의 끝이 곧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C20607-9198-19EE-8E6B-88ABE8DA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4840704"/>
            <a:ext cx="4845672" cy="186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8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DDF29F-4939-9859-67A7-972089459CC6}"/>
              </a:ext>
            </a:extLst>
          </p:cNvPr>
          <p:cNvSpPr txBox="1"/>
          <p:nvPr/>
        </p:nvSpPr>
        <p:spPr>
          <a:xfrm>
            <a:off x="331694" y="177505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번외편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EOF(End Of File)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D4C43-3CFC-A02D-4942-D14A03372055}"/>
              </a:ext>
            </a:extLst>
          </p:cNvPr>
          <p:cNvSpPr txBox="1"/>
          <p:nvPr/>
        </p:nvSpPr>
        <p:spPr>
          <a:xfrm>
            <a:off x="942386" y="11849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EOF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6A2AB-86D4-5575-EE1F-BE7B970B4BEA}"/>
              </a:ext>
            </a:extLst>
          </p:cNvPr>
          <p:cNvSpPr txBox="1"/>
          <p:nvPr/>
        </p:nvSpPr>
        <p:spPr>
          <a:xfrm>
            <a:off x="942387" y="174402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의도적으로 입력하는 방법은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OS 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터미널 마다 조금씩 다릅니다만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FA866B-40B5-CE43-B890-B310A2DF20F4}"/>
              </a:ext>
            </a:extLst>
          </p:cNvPr>
          <p:cNvSpPr txBox="1"/>
          <p:nvPr/>
        </p:nvSpPr>
        <p:spPr>
          <a:xfrm>
            <a:off x="942387" y="21184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Ctrl + Z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아니면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Ctrl + 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둘 중 하나입니다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C578C-9955-6DC6-121D-0E5FD2642889}"/>
              </a:ext>
            </a:extLst>
          </p:cNvPr>
          <p:cNvSpPr txBox="1"/>
          <p:nvPr/>
        </p:nvSpPr>
        <p:spPr>
          <a:xfrm>
            <a:off x="942387" y="27877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Ctrl + Z : Windows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명령 프롬프트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터미널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D061D-B1E8-ACF6-B257-04225D5A50DE}"/>
              </a:ext>
            </a:extLst>
          </p:cNvPr>
          <p:cNvSpPr txBox="1"/>
          <p:nvPr/>
        </p:nvSpPr>
        <p:spPr>
          <a:xfrm>
            <a:off x="942387" y="3157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Ctrl + D : Linux, Unix,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Intellij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터미널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6227831-5953-3B4F-AEBE-2B6E317DE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891654"/>
            <a:ext cx="6763880" cy="29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43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9B4459-A971-5F94-D4E6-4434E84C98B8}"/>
              </a:ext>
            </a:extLst>
          </p:cNvPr>
          <p:cNvSpPr txBox="1"/>
          <p:nvPr/>
        </p:nvSpPr>
        <p:spPr>
          <a:xfrm>
            <a:off x="331694" y="177505"/>
            <a:ext cx="6968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번외편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EOF(End Of File) – 10951 A+B - 4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78DAE2-D59D-5818-54DF-9D234069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42771"/>
            <a:ext cx="10916239" cy="56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06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입력만 받을 줄 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굉장히 쉬운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2BBE6-54D8-87BE-F152-073D36A7CF0C}"/>
              </a:ext>
            </a:extLst>
          </p:cNvPr>
          <p:cNvSpPr txBox="1"/>
          <p:nvPr/>
        </p:nvSpPr>
        <p:spPr>
          <a:xfrm>
            <a:off x="331694" y="177505"/>
            <a:ext cx="6968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번외편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EOF(End Of File) – 10951 A+B - 4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C1FD6FA-F0B7-13CB-81E8-EDEC341B3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49973"/>
            <a:ext cx="4947297" cy="129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26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1. 1181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단어 정렬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2. 10814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나이순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정렬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51966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정렬에 대한 기초적인 개념을 익히고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정렬 기법들에 대해 조사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5716797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버블 정렬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Bubble Sort,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삽입 정렬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Insertion Sort,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선택 정렬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Selection Sort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608612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퀵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소트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Quick Sort,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머지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병합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소트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Merge Sort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583333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정렬함수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95266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과제로 여러 정렬 방식에 대한 구현을 내드렸지만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원리를 이해하기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위함이였지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저희가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때 정렬이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380E3-0BB8-5A4C-F8E2-892E576C7F8B}"/>
              </a:ext>
            </a:extLst>
          </p:cNvPr>
          <p:cNvSpPr txBox="1"/>
          <p:nvPr/>
        </p:nvSpPr>
        <p:spPr>
          <a:xfrm>
            <a:off x="942387" y="23219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필요한 부분에서 직접 정렬 함수를 구현해 사용하는 것은 굉장히 비효율적입니다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90F89-B175-4236-17CE-CAE4FCFB71CD}"/>
              </a:ext>
            </a:extLst>
          </p:cNvPr>
          <p:cNvSpPr txBox="1"/>
          <p:nvPr/>
        </p:nvSpPr>
        <p:spPr>
          <a:xfrm>
            <a:off x="942387" y="269132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실수 가능성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속도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등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4F413-AEFC-ACE8-8A11-5CEC6E358147}"/>
              </a:ext>
            </a:extLst>
          </p:cNvPr>
          <p:cNvSpPr txBox="1"/>
          <p:nvPr/>
        </p:nvSpPr>
        <p:spPr>
          <a:xfrm>
            <a:off x="942387" y="3428008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이에 언어별 내장 정렬 함수를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72446-6BD0-29C9-2F67-E2184A5ED8EE}"/>
              </a:ext>
            </a:extLst>
          </p:cNvPr>
          <p:cNvSpPr txBox="1"/>
          <p:nvPr/>
        </p:nvSpPr>
        <p:spPr>
          <a:xfrm>
            <a:off x="331694" y="177505"/>
            <a:ext cx="1432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DB3E23-6896-CC8D-C41D-BC736AD2E26E}"/>
                  </a:ext>
                </a:extLst>
              </p:cNvPr>
              <p:cNvSpPr txBox="1"/>
              <p:nvPr/>
            </p:nvSpPr>
            <p:spPr>
              <a:xfrm>
                <a:off x="942387" y="3799548"/>
                <a:ext cx="102376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앞의 표에서 보았듯이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빠른편에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속하는 정렬은 일반적인 경우에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최악의 경우에는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을 보장합니다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DB3E23-6896-CC8D-C41D-BC736AD2E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799548"/>
                <a:ext cx="10237694" cy="646331"/>
              </a:xfrm>
              <a:prstGeom prst="rect">
                <a:avLst/>
              </a:prstGeom>
              <a:blipFill>
                <a:blip r:embed="rId2"/>
                <a:stretch>
                  <a:fillRect l="-536" t="-377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E37503-D7AD-EC2D-DC28-027B71269C5F}"/>
                  </a:ext>
                </a:extLst>
              </p:cNvPr>
              <p:cNvSpPr txBox="1"/>
              <p:nvPr/>
            </p:nvSpPr>
            <p:spPr>
              <a:xfrm>
                <a:off x="942387" y="4815434"/>
                <a:ext cx="102376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언어의 내장 정렬 함수는 이러한 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빠른편에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속하는 정렬 방식을 기본으로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최악의 경우를 대비한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(?)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알고리즘을 섞어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안에 동작한다고 보시면 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E37503-D7AD-EC2D-DC28-027B71269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815434"/>
                <a:ext cx="10237694" cy="646331"/>
              </a:xfrm>
              <a:prstGeom prst="rect">
                <a:avLst/>
              </a:prstGeom>
              <a:blipFill>
                <a:blip r:embed="rId3"/>
                <a:stretch>
                  <a:fillRect l="-536"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2570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C++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&lt;algorithm&gt;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std::sort()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함수가 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380E3-0BB8-5A4C-F8E2-892E576C7F8B}"/>
              </a:ext>
            </a:extLst>
          </p:cNvPr>
          <p:cNvSpPr txBox="1"/>
          <p:nvPr/>
        </p:nvSpPr>
        <p:spPr>
          <a:xfrm>
            <a:off x="942387" y="16263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함수는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introsort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알고리즘을 사용하는데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Quick Sort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Heap Sort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하이브리드입니다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90F89-B175-4236-17CE-CAE4FCFB71CD}"/>
              </a:ext>
            </a:extLst>
          </p:cNvPr>
          <p:cNvSpPr txBox="1"/>
          <p:nvPr/>
        </p:nvSpPr>
        <p:spPr>
          <a:xfrm>
            <a:off x="942387" y="19957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데이터의 편향가능성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4F413-AEFC-ACE8-8A11-5CEC6E358147}"/>
              </a:ext>
            </a:extLst>
          </p:cNvPr>
          <p:cNvSpPr txBox="1"/>
          <p:nvPr/>
        </p:nvSpPr>
        <p:spPr>
          <a:xfrm>
            <a:off x="942387" y="3428008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list.sort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함수가 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이는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tim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sort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알고리즘을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72446-6BD0-29C9-2F67-E2184A5ED8EE}"/>
              </a:ext>
            </a:extLst>
          </p:cNvPr>
          <p:cNvSpPr txBox="1"/>
          <p:nvPr/>
        </p:nvSpPr>
        <p:spPr>
          <a:xfrm>
            <a:off x="331694" y="177505"/>
            <a:ext cx="1432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DB3E23-6896-CC8D-C41D-BC736AD2E26E}"/>
                  </a:ext>
                </a:extLst>
              </p:cNvPr>
              <p:cNvSpPr txBox="1"/>
              <p:nvPr/>
            </p:nvSpPr>
            <p:spPr>
              <a:xfrm>
                <a:off x="942387" y="3799548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Merge Sort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와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Insertion Sort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를 적절히 섞어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역시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보장합니다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DB3E23-6896-CC8D-C41D-BC736AD2E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799548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E37503-D7AD-EC2D-DC28-027B71269C5F}"/>
                  </a:ext>
                </a:extLst>
              </p:cNvPr>
              <p:cNvSpPr txBox="1"/>
              <p:nvPr/>
            </p:nvSpPr>
            <p:spPr>
              <a:xfrm>
                <a:off x="942387" y="4854143"/>
                <a:ext cx="102376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언어의 내장 정렬 함수는 이러한 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빠른편에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속하는 정렬 방식을 기본으로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최악의 경우를 대비한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(?)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알고리즘을 섞어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안에 동작한다고 보시면 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E37503-D7AD-EC2D-DC28-027B71269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854143"/>
                <a:ext cx="10237694" cy="646331"/>
              </a:xfrm>
              <a:prstGeom prst="rect">
                <a:avLst/>
              </a:prstGeom>
              <a:blipFill>
                <a:blip r:embed="rId3"/>
                <a:stretch>
                  <a:fillRect l="-536" t="-377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5BC4D7-208D-5760-7026-54750E592E6C}"/>
                  </a:ext>
                </a:extLst>
              </p:cNvPr>
              <p:cNvSpPr txBox="1"/>
              <p:nvPr/>
            </p:nvSpPr>
            <p:spPr>
              <a:xfrm>
                <a:off x="942387" y="2373413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따라서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보장합니다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5BC4D7-208D-5760-7026-54750E592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373413"/>
                <a:ext cx="10237694" cy="369332"/>
              </a:xfrm>
              <a:prstGeom prst="rect">
                <a:avLst/>
              </a:prstGeom>
              <a:blipFill>
                <a:blip r:embed="rId4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62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5D126-4CBB-A2CE-16F8-7A6BDC251DE3}"/>
                  </a:ext>
                </a:extLst>
              </p:cNvPr>
              <p:cNvSpPr txBox="1"/>
              <p:nvPr/>
            </p:nvSpPr>
            <p:spPr>
              <a:xfrm>
                <a:off x="942387" y="1327256"/>
                <a:ext cx="7601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따라서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다음 코드의 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5D126-4CBB-A2CE-16F8-7A6BDC25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327256"/>
                <a:ext cx="7601249" cy="369332"/>
              </a:xfrm>
              <a:prstGeom prst="rect">
                <a:avLst/>
              </a:prstGeom>
              <a:blipFill>
                <a:blip r:embed="rId2"/>
                <a:stretch>
                  <a:fillRect l="-722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1B58FDB-DA75-2658-C5C7-358CC81277E2}"/>
              </a:ext>
            </a:extLst>
          </p:cNvPr>
          <p:cNvSpPr txBox="1"/>
          <p:nvPr/>
        </p:nvSpPr>
        <p:spPr>
          <a:xfrm>
            <a:off x="331694" y="177505"/>
            <a:ext cx="1432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0D0998-937B-EB6F-AF6E-F66E9945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1924037"/>
            <a:ext cx="3950125" cy="388782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0ABFE5-EE89-99B2-ED98-61AB777465BB}"/>
              </a:ext>
            </a:extLst>
          </p:cNvPr>
          <p:cNvCxnSpPr/>
          <p:nvPr/>
        </p:nvCxnSpPr>
        <p:spPr>
          <a:xfrm>
            <a:off x="4970917" y="4080894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145D88-6D09-D844-183D-A7F05E1B9A11}"/>
                  </a:ext>
                </a:extLst>
              </p:cNvPr>
              <p:cNvSpPr txBox="1"/>
              <p:nvPr/>
            </p:nvSpPr>
            <p:spPr>
              <a:xfrm>
                <a:off x="6593243" y="3896228"/>
                <a:ext cx="62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(1)</m:t>
                      </m:r>
                    </m:oMath>
                  </m:oMathPara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145D88-6D09-D844-183D-A7F05E1B9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243" y="3896228"/>
                <a:ext cx="628505" cy="369332"/>
              </a:xfrm>
              <a:prstGeom prst="rect">
                <a:avLst/>
              </a:prstGeom>
              <a:blipFill>
                <a:blip r:embed="rId4"/>
                <a:stretch>
                  <a:fillRect r="-8738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068C8C6-17A8-6C26-0046-188DB8A15D8E}"/>
              </a:ext>
            </a:extLst>
          </p:cNvPr>
          <p:cNvCxnSpPr/>
          <p:nvPr/>
        </p:nvCxnSpPr>
        <p:spPr>
          <a:xfrm>
            <a:off x="4970917" y="4450226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EF1896-0406-3C85-E8C9-8716DBD3D23B}"/>
                  </a:ext>
                </a:extLst>
              </p:cNvPr>
              <p:cNvSpPr txBox="1"/>
              <p:nvPr/>
            </p:nvSpPr>
            <p:spPr>
              <a:xfrm>
                <a:off x="6593243" y="4265560"/>
                <a:ext cx="62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EF1896-0406-3C85-E8C9-8716DBD3D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243" y="4265560"/>
                <a:ext cx="628505" cy="369332"/>
              </a:xfrm>
              <a:prstGeom prst="rect">
                <a:avLst/>
              </a:prstGeom>
              <a:blipFill>
                <a:blip r:embed="rId5"/>
                <a:stretch>
                  <a:fillRect r="-1553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6C193A-27C2-6DED-0268-0CE5C98263C8}"/>
              </a:ext>
            </a:extLst>
          </p:cNvPr>
          <p:cNvCxnSpPr/>
          <p:nvPr/>
        </p:nvCxnSpPr>
        <p:spPr>
          <a:xfrm>
            <a:off x="4970917" y="5004224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57EE40-5663-9BB6-2147-55BEAA788DF3}"/>
                  </a:ext>
                </a:extLst>
              </p:cNvPr>
              <p:cNvSpPr txBox="1"/>
              <p:nvPr/>
            </p:nvSpPr>
            <p:spPr>
              <a:xfrm>
                <a:off x="6593243" y="4819558"/>
                <a:ext cx="62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𝑂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𝑁𝑙𝑜𝑔𝑁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57EE40-5663-9BB6-2147-55BEAA788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243" y="4819558"/>
                <a:ext cx="628505" cy="369332"/>
              </a:xfrm>
              <a:prstGeom prst="rect">
                <a:avLst/>
              </a:prstGeom>
              <a:blipFill>
                <a:blip r:embed="rId6"/>
                <a:stretch>
                  <a:fillRect r="-95146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5D126-4CBB-A2CE-16F8-7A6BDC251DE3}"/>
                  </a:ext>
                </a:extLst>
              </p:cNvPr>
              <p:cNvSpPr txBox="1"/>
              <p:nvPr/>
            </p:nvSpPr>
            <p:spPr>
              <a:xfrm>
                <a:off x="942387" y="1327256"/>
                <a:ext cx="7601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걸리는 정렬을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번하면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이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5D126-4CBB-A2CE-16F8-7A6BDC25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327256"/>
                <a:ext cx="7601249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F0283E9-4B17-CED4-ECC3-1B6944E17869}"/>
              </a:ext>
            </a:extLst>
          </p:cNvPr>
          <p:cNvSpPr txBox="1"/>
          <p:nvPr/>
        </p:nvSpPr>
        <p:spPr>
          <a:xfrm>
            <a:off x="331694" y="177505"/>
            <a:ext cx="1432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48C98E3-8926-DF0F-4031-3B928A09B6BD}"/>
              </a:ext>
            </a:extLst>
          </p:cNvPr>
          <p:cNvCxnSpPr/>
          <p:nvPr/>
        </p:nvCxnSpPr>
        <p:spPr>
          <a:xfrm>
            <a:off x="6292805" y="2657446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D87443-8F42-42A5-E3FE-D29694B09F9A}"/>
                  </a:ext>
                </a:extLst>
              </p:cNvPr>
              <p:cNvSpPr txBox="1"/>
              <p:nvPr/>
            </p:nvSpPr>
            <p:spPr>
              <a:xfrm>
                <a:off x="7915131" y="2472780"/>
                <a:ext cx="62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(1)</m:t>
                      </m:r>
                    </m:oMath>
                  </m:oMathPara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D87443-8F42-42A5-E3FE-D29694B09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131" y="2472780"/>
                <a:ext cx="628505" cy="369332"/>
              </a:xfrm>
              <a:prstGeom prst="rect">
                <a:avLst/>
              </a:prstGeom>
              <a:blipFill>
                <a:blip r:embed="rId3"/>
                <a:stretch>
                  <a:fillRect r="-7692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AF5C2F2-AB91-E6C3-CD45-CB9FD481906E}"/>
              </a:ext>
            </a:extLst>
          </p:cNvPr>
          <p:cNvCxnSpPr/>
          <p:nvPr/>
        </p:nvCxnSpPr>
        <p:spPr>
          <a:xfrm>
            <a:off x="6292805" y="3026778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19EB28-1E80-B3F5-DEC6-43C6838AD2D5}"/>
                  </a:ext>
                </a:extLst>
              </p:cNvPr>
              <p:cNvSpPr txBox="1"/>
              <p:nvPr/>
            </p:nvSpPr>
            <p:spPr>
              <a:xfrm>
                <a:off x="7915131" y="2842112"/>
                <a:ext cx="62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19EB28-1E80-B3F5-DEC6-43C6838A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131" y="2842112"/>
                <a:ext cx="628505" cy="369332"/>
              </a:xfrm>
              <a:prstGeom prst="rect">
                <a:avLst/>
              </a:prstGeom>
              <a:blipFill>
                <a:blip r:embed="rId4"/>
                <a:stretch>
                  <a:fillRect r="-14423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92975B7-2C36-8AEC-40DF-540FECDAB4FC}"/>
              </a:ext>
            </a:extLst>
          </p:cNvPr>
          <p:cNvCxnSpPr/>
          <p:nvPr/>
        </p:nvCxnSpPr>
        <p:spPr>
          <a:xfrm>
            <a:off x="6607057" y="4200554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A5E6-0B05-5B35-E0F8-7446C2297130}"/>
                  </a:ext>
                </a:extLst>
              </p:cNvPr>
              <p:cNvSpPr txBox="1"/>
              <p:nvPr/>
            </p:nvSpPr>
            <p:spPr>
              <a:xfrm>
                <a:off x="8229383" y="4015888"/>
                <a:ext cx="62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𝑂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𝑁𝑙𝑜𝑔𝑁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A5E6-0B05-5B35-E0F8-7446C2297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383" y="4015888"/>
                <a:ext cx="628505" cy="369332"/>
              </a:xfrm>
              <a:prstGeom prst="rect">
                <a:avLst/>
              </a:prstGeom>
              <a:blipFill>
                <a:blip r:embed="rId5"/>
                <a:stretch>
                  <a:fillRect r="-95146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DF3323-11B7-3383-119D-B1285B190310}"/>
                  </a:ext>
                </a:extLst>
              </p:cNvPr>
              <p:cNvSpPr txBox="1"/>
              <p:nvPr/>
            </p:nvSpPr>
            <p:spPr>
              <a:xfrm>
                <a:off x="6569124" y="5346078"/>
                <a:ext cx="3470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×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DF3323-11B7-3383-119D-B1285B19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124" y="5346078"/>
                <a:ext cx="3470422" cy="369332"/>
              </a:xfrm>
              <a:prstGeom prst="rect">
                <a:avLst/>
              </a:prstGeom>
              <a:blipFill>
                <a:blip r:embed="rId6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6F43F57A-1001-68E7-2A9C-389266A8F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387" y="2030909"/>
            <a:ext cx="4723272" cy="243781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D4BDE5-7514-919D-A16C-2B194F4A6A9E}"/>
              </a:ext>
            </a:extLst>
          </p:cNvPr>
          <p:cNvCxnSpPr/>
          <p:nvPr/>
        </p:nvCxnSpPr>
        <p:spPr>
          <a:xfrm>
            <a:off x="6292805" y="3831221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2FB492-DD49-98ED-A87C-1FFB40D68937}"/>
                  </a:ext>
                </a:extLst>
              </p:cNvPr>
              <p:cNvSpPr txBox="1"/>
              <p:nvPr/>
            </p:nvSpPr>
            <p:spPr>
              <a:xfrm>
                <a:off x="7915131" y="3646555"/>
                <a:ext cx="62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2FB492-DD49-98ED-A87C-1FFB40D68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131" y="3646555"/>
                <a:ext cx="628505" cy="369332"/>
              </a:xfrm>
              <a:prstGeom prst="rect">
                <a:avLst/>
              </a:prstGeom>
              <a:blipFill>
                <a:blip r:embed="rId8"/>
                <a:stretch>
                  <a:fillRect r="-14423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0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2E576E2-83E5-560F-E0E2-B76734A9DF62}"/>
              </a:ext>
            </a:extLst>
          </p:cNvPr>
          <p:cNvSpPr txBox="1"/>
          <p:nvPr/>
        </p:nvSpPr>
        <p:spPr>
          <a:xfrm>
            <a:off x="331694" y="177505"/>
            <a:ext cx="4457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2750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정렬하기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C3A3C7-068A-B799-A696-5CCF4B93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3135"/>
            <a:ext cx="11208470" cy="58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CPU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약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억번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정도의 연산을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97825-CCEC-6322-30A2-13F29D517588}"/>
              </a:ext>
            </a:extLst>
          </p:cNvPr>
          <p:cNvSpPr txBox="1"/>
          <p:nvPr/>
        </p:nvSpPr>
        <p:spPr>
          <a:xfrm>
            <a:off x="331694" y="177505"/>
            <a:ext cx="4457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2750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정렬하기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830A6D-CD5E-0FFF-B45C-76880B58DEBB}"/>
                  </a:ext>
                </a:extLst>
              </p:cNvPr>
              <p:cNvSpPr txBox="1"/>
              <p:nvPr/>
            </p:nvSpPr>
            <p:spPr>
              <a:xfrm>
                <a:off x="942387" y="1861874"/>
                <a:ext cx="8553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문제의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입력의 크기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 최대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1,000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830A6D-CD5E-0FFF-B45C-76880B58D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861874"/>
                <a:ext cx="8553305" cy="369332"/>
              </a:xfrm>
              <a:prstGeom prst="rect">
                <a:avLst/>
              </a:prstGeom>
              <a:blipFill>
                <a:blip r:embed="rId2"/>
                <a:stretch>
                  <a:fillRect l="-641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ACD4F9-8BB6-E581-71DF-65FD07836BF8}"/>
                  </a:ext>
                </a:extLst>
              </p:cNvPr>
              <p:cNvSpPr txBox="1"/>
              <p:nvPr/>
            </p:nvSpPr>
            <p:spPr>
              <a:xfrm>
                <a:off x="942387" y="223120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정렬 알고리즘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(Bubble / Insertion / Selection Sort)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사용할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ACD4F9-8BB6-E581-71DF-65FD07836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231206"/>
                <a:ext cx="10237694" cy="369332"/>
              </a:xfrm>
              <a:prstGeom prst="rect">
                <a:avLst/>
              </a:prstGeom>
              <a:blipFill>
                <a:blip r:embed="rId3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AE14C7-D478-E07F-133D-B972072CC195}"/>
                  </a:ext>
                </a:extLst>
              </p:cNvPr>
              <p:cNvSpPr txBox="1"/>
              <p:nvPr/>
            </p:nvSpPr>
            <p:spPr>
              <a:xfrm>
                <a:off x="942387" y="2600538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연산의 횟수는 대략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1,000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=1,000,000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번으로 예측할 수 있고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이는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억 보다 충분히 작기 때문에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AE14C7-D478-E07F-133D-B972072CC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600538"/>
                <a:ext cx="10237694" cy="369332"/>
              </a:xfrm>
              <a:prstGeom prst="rect">
                <a:avLst/>
              </a:prstGeom>
              <a:blipFill>
                <a:blip r:embed="rId4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3FAA8B-F7B8-BC64-8F6C-917970E56EB4}"/>
                  </a:ext>
                </a:extLst>
              </p:cNvPr>
              <p:cNvSpPr txBox="1"/>
              <p:nvPr/>
            </p:nvSpPr>
            <p:spPr>
              <a:xfrm>
                <a:off x="942387" y="2969870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문제를 풀기 위한 알고리즘으로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정렬 알고리즘들을 선택할 수 있습니다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3FAA8B-F7B8-BC64-8F6C-917970E56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969870"/>
                <a:ext cx="10237694" cy="369332"/>
              </a:xfrm>
              <a:prstGeom prst="rect">
                <a:avLst/>
              </a:prstGeom>
              <a:blipFill>
                <a:blip r:embed="rId5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FA44CFB-68BC-F47D-0C1D-2D86E676C54D}"/>
              </a:ext>
            </a:extLst>
          </p:cNvPr>
          <p:cNvSpPr txBox="1"/>
          <p:nvPr/>
        </p:nvSpPr>
        <p:spPr>
          <a:xfrm>
            <a:off x="942387" y="33341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당연히 더 빠른 알고리즘을 사용해도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74041E3-5F49-C0B2-D477-3AAE69B5A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387" y="3849608"/>
            <a:ext cx="7390908" cy="269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1889</Words>
  <Application>Microsoft Office PowerPoint</Application>
  <PresentationFormat>와이드스크린</PresentationFormat>
  <Paragraphs>242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1094</cp:revision>
  <dcterms:created xsi:type="dcterms:W3CDTF">2022-07-13T16:55:45Z</dcterms:created>
  <dcterms:modified xsi:type="dcterms:W3CDTF">2022-08-28T11:05:32Z</dcterms:modified>
</cp:coreProperties>
</file>