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9" r:id="rId5"/>
    <p:sldId id="300" r:id="rId6"/>
    <p:sldId id="277" r:id="rId7"/>
    <p:sldId id="278" r:id="rId8"/>
    <p:sldId id="280" r:id="rId9"/>
    <p:sldId id="281" r:id="rId10"/>
    <p:sldId id="282" r:id="rId11"/>
    <p:sldId id="283" r:id="rId12"/>
    <p:sldId id="303" r:id="rId13"/>
    <p:sldId id="305" r:id="rId14"/>
    <p:sldId id="306" r:id="rId15"/>
    <p:sldId id="284" r:id="rId16"/>
    <p:sldId id="287" r:id="rId17"/>
    <p:sldId id="301" r:id="rId18"/>
    <p:sldId id="302" r:id="rId19"/>
    <p:sldId id="288" r:id="rId20"/>
    <p:sldId id="304" r:id="rId21"/>
    <p:sldId id="289" r:id="rId22"/>
    <p:sldId id="307" r:id="rId23"/>
    <p:sldId id="308" r:id="rId24"/>
    <p:sldId id="290" r:id="rId25"/>
    <p:sldId id="291" r:id="rId26"/>
    <p:sldId id="29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BC8A85-355B-4A1E-8D46-5AC8F0DEE50B}"/>
              </a:ext>
            </a:extLst>
          </p:cNvPr>
          <p:cNvSpPr txBox="1"/>
          <p:nvPr/>
        </p:nvSpPr>
        <p:spPr>
          <a:xfrm>
            <a:off x="331694" y="177505"/>
            <a:ext cx="424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2675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반복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FBBE61-D21F-A751-EEC2-72978877D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183"/>
            <a:ext cx="11368726" cy="59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문자열의 각 글자를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반복 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5530E-052E-EBE5-A239-3E5E130B1E2B}"/>
              </a:ext>
            </a:extLst>
          </p:cNvPr>
          <p:cNvSpPr txBox="1"/>
          <p:nvPr/>
        </p:nvSpPr>
        <p:spPr>
          <a:xfrm>
            <a:off x="331694" y="177505"/>
            <a:ext cx="424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2675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반복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8FCFE0-2E6B-9056-7B5B-EEA5B17AE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2285840"/>
            <a:ext cx="5712937" cy="38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C017FAE-D2B5-E478-861D-49154DA5FB78}"/>
              </a:ext>
            </a:extLst>
          </p:cNvPr>
          <p:cNvSpPr txBox="1"/>
          <p:nvPr/>
        </p:nvSpPr>
        <p:spPr>
          <a:xfrm>
            <a:off x="331694" y="177505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2908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700E16-128B-3487-0EDC-F6B65E064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1447"/>
            <a:ext cx="11528981" cy="609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1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C017FAE-D2B5-E478-861D-49154DA5FB78}"/>
              </a:ext>
            </a:extLst>
          </p:cNvPr>
          <p:cNvSpPr txBox="1"/>
          <p:nvPr/>
        </p:nvSpPr>
        <p:spPr>
          <a:xfrm>
            <a:off x="331694" y="177505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2908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48497D-551F-1475-DCB0-B8B2FD0D8C0D}"/>
              </a:ext>
            </a:extLst>
          </p:cNvPr>
          <p:cNvSpPr txBox="1"/>
          <p:nvPr/>
        </p:nvSpPr>
        <p:spPr>
          <a:xfrm>
            <a:off x="942387" y="3955233"/>
            <a:ext cx="994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atoi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sscanf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(), sprint()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B3022-2475-3CE2-1178-EF7D79AB136F}"/>
              </a:ext>
            </a:extLst>
          </p:cNvPr>
          <p:cNvSpPr txBox="1"/>
          <p:nvPr/>
        </p:nvSpPr>
        <p:spPr>
          <a:xfrm>
            <a:off x="942387" y="1190024"/>
            <a:ext cx="917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자리수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고정인 수이므로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문자열로 받아 뒤집은 다음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자리수를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곱해 정수화 하는 방법도 좋지만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07057-C0A0-544D-E196-F36CBF0149D1}"/>
              </a:ext>
            </a:extLst>
          </p:cNvPr>
          <p:cNvSpPr txBox="1"/>
          <p:nvPr/>
        </p:nvSpPr>
        <p:spPr>
          <a:xfrm>
            <a:off x="942387" y="1577129"/>
            <a:ext cx="917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언어별로 문자열을 정수로 바꾸는 함수들을 제공하니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사용해 보는 것도 좋음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7C8F48-E3AD-5187-C633-37A6902E9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99" y="4528058"/>
            <a:ext cx="2944018" cy="15433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A833C6-F5AA-199A-67D0-4D3F50B33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32" y="4528058"/>
            <a:ext cx="3111536" cy="15428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7D800D-6AEF-9212-32B8-01D67C4C6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583" y="4528058"/>
            <a:ext cx="3235791" cy="15428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2FB80F-EAFA-1C36-6C91-53E26363B946}"/>
              </a:ext>
            </a:extLst>
          </p:cNvPr>
          <p:cNvSpPr txBox="1"/>
          <p:nvPr/>
        </p:nvSpPr>
        <p:spPr>
          <a:xfrm>
            <a:off x="1587701" y="6146556"/>
            <a:ext cx="16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→ 정수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1C3CAC-79EE-DE11-3FA1-579ABCC346A9}"/>
              </a:ext>
            </a:extLst>
          </p:cNvPr>
          <p:cNvSpPr txBox="1"/>
          <p:nvPr/>
        </p:nvSpPr>
        <p:spPr>
          <a:xfrm>
            <a:off x="9120771" y="6146556"/>
            <a:ext cx="16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정수 → 문자열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4F0CA8-34B0-15A3-BFD8-D33B578F0A30}"/>
              </a:ext>
            </a:extLst>
          </p:cNvPr>
          <p:cNvSpPr txBox="1"/>
          <p:nvPr/>
        </p:nvSpPr>
        <p:spPr>
          <a:xfrm>
            <a:off x="5281293" y="6146556"/>
            <a:ext cx="16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→ 정수</a:t>
            </a:r>
          </a:p>
        </p:txBody>
      </p:sp>
    </p:spTree>
    <p:extLst>
      <p:ext uri="{BB962C8B-B14F-4D97-AF65-F5344CB8AC3E}">
        <p14:creationId xmlns:p14="http://schemas.microsoft.com/office/powerpoint/2010/main" val="352418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C017FAE-D2B5-E478-861D-49154DA5FB78}"/>
              </a:ext>
            </a:extLst>
          </p:cNvPr>
          <p:cNvSpPr txBox="1"/>
          <p:nvPr/>
        </p:nvSpPr>
        <p:spPr>
          <a:xfrm>
            <a:off x="331694" y="177505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2908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4E2FD-2942-B71B-44F1-FDF3880E72F7}"/>
              </a:ext>
            </a:extLst>
          </p:cNvPr>
          <p:cNvSpPr txBox="1"/>
          <p:nvPr/>
        </p:nvSpPr>
        <p:spPr>
          <a:xfrm>
            <a:off x="942387" y="1074286"/>
            <a:ext cx="994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int(), str()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FF561-D395-A80F-9EF7-6B1DC945E064}"/>
              </a:ext>
            </a:extLst>
          </p:cNvPr>
          <p:cNvSpPr txBox="1"/>
          <p:nvPr/>
        </p:nvSpPr>
        <p:spPr>
          <a:xfrm>
            <a:off x="1832434" y="2533436"/>
            <a:ext cx="16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→ 정수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77585E-83F1-F239-407A-336DBCA4E9B5}"/>
              </a:ext>
            </a:extLst>
          </p:cNvPr>
          <p:cNvSpPr txBox="1"/>
          <p:nvPr/>
        </p:nvSpPr>
        <p:spPr>
          <a:xfrm>
            <a:off x="8795720" y="2533436"/>
            <a:ext cx="16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정수 → 문자열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7568F69-DC93-89E6-8A56-03D00C5DF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92073"/>
            <a:ext cx="3409508" cy="79290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6E23A6-971F-2259-86FF-963B81A14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242" y="1592073"/>
            <a:ext cx="3278371" cy="79290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E36FF2A-B21F-50DF-E78C-7C2D4214F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387" y="4473020"/>
            <a:ext cx="4454154" cy="72114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0150791-1015-3077-77C8-9485CBD9C95E}"/>
              </a:ext>
            </a:extLst>
          </p:cNvPr>
          <p:cNvSpPr txBox="1"/>
          <p:nvPr/>
        </p:nvSpPr>
        <p:spPr>
          <a:xfrm>
            <a:off x="2354757" y="5601163"/>
            <a:ext cx="16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→ 정수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4D86039-918F-D219-1E31-80ED366F1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44" y="4473020"/>
            <a:ext cx="4680669" cy="72114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D156B1A-E2D1-7AB2-E90C-F002AA26F5D8}"/>
              </a:ext>
            </a:extLst>
          </p:cNvPr>
          <p:cNvSpPr txBox="1"/>
          <p:nvPr/>
        </p:nvSpPr>
        <p:spPr>
          <a:xfrm>
            <a:off x="8094571" y="5599048"/>
            <a:ext cx="162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정수 → 문자열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48497D-551F-1475-DCB0-B8B2FD0D8C0D}"/>
              </a:ext>
            </a:extLst>
          </p:cNvPr>
          <p:cNvSpPr txBox="1"/>
          <p:nvPr/>
        </p:nvSpPr>
        <p:spPr>
          <a:xfrm>
            <a:off x="942387" y="3955233"/>
            <a:ext cx="994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parseInt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(),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toString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650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DFDEA46-4B46-A6CD-8406-53F966004F73}"/>
              </a:ext>
            </a:extLst>
          </p:cNvPr>
          <p:cNvSpPr txBox="1"/>
          <p:nvPr/>
        </p:nvSpPr>
        <p:spPr>
          <a:xfrm>
            <a:off x="331694" y="177505"/>
            <a:ext cx="3914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1157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 공부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6B1797-DC27-017E-A75B-FFE0F59E2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017"/>
            <a:ext cx="9803876" cy="29110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0071EC-D759-9416-5A97-7334E6DEC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941627"/>
            <a:ext cx="1438338" cy="10475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695321-1925-4F6F-6D08-F7D6A28B1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139" y="3922575"/>
            <a:ext cx="1454967" cy="10642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EA666A-8C95-7656-3070-120B537A1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991" y="3922575"/>
            <a:ext cx="1451938" cy="10642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8671A43-16F0-995D-46CD-F49EEA494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7741" y="3941627"/>
            <a:ext cx="1448399" cy="10451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56D115B-F57C-1114-97CB-56FE80F75F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204196"/>
            <a:ext cx="1438338" cy="106240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F003E17-6175-6638-B2F6-F67381F2D1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7139" y="5204196"/>
            <a:ext cx="1449489" cy="106240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6EF7904-C6EE-6586-BA7D-B120EA32F1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7849" y="5204196"/>
            <a:ext cx="1454683" cy="106240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800F2E0-3EDE-C74E-2671-CAC9292EB0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7741" y="5204196"/>
            <a:ext cx="1448399" cy="10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07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9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대소문자를 구분하지 않는다고 했으니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전체를 대문자 또는 소문자로 변환하고 시작하면 편리할 것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51518-D0C6-E832-1FFB-7B07BFE94480}"/>
              </a:ext>
            </a:extLst>
          </p:cNvPr>
          <p:cNvSpPr txBox="1"/>
          <p:nvPr/>
        </p:nvSpPr>
        <p:spPr>
          <a:xfrm>
            <a:off x="331694" y="177505"/>
            <a:ext cx="3914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1157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 공부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43FD2-DF04-5F1C-F7F2-4E333BC2C9AB}"/>
              </a:ext>
            </a:extLst>
          </p:cNvPr>
          <p:cNvSpPr txBox="1"/>
          <p:nvPr/>
        </p:nvSpPr>
        <p:spPr>
          <a:xfrm>
            <a:off x="942387" y="3791822"/>
            <a:ext cx="9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알파벳이 몇 번 나왔는지 셈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375DAF-ADB2-167D-4A9D-36C94C18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649005"/>
            <a:ext cx="4478003" cy="18766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2E5455-820A-3453-74BE-495FB0B8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" y="4427351"/>
            <a:ext cx="4506526" cy="10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0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9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많이 나온 알파벳이 몇 개인지 확인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51518-D0C6-E832-1FFB-7B07BFE94480}"/>
              </a:ext>
            </a:extLst>
          </p:cNvPr>
          <p:cNvSpPr txBox="1"/>
          <p:nvPr/>
        </p:nvSpPr>
        <p:spPr>
          <a:xfrm>
            <a:off x="331694" y="177505"/>
            <a:ext cx="3914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1157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 공부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43FD2-DF04-5F1C-F7F2-4E333BC2C9AB}"/>
              </a:ext>
            </a:extLst>
          </p:cNvPr>
          <p:cNvSpPr txBox="1"/>
          <p:nvPr/>
        </p:nvSpPr>
        <p:spPr>
          <a:xfrm>
            <a:off x="942387" y="3791822"/>
            <a:ext cx="9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많이 나온 알파벳의 수를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C294D8-5FAB-D197-66B5-6D007392E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681329"/>
            <a:ext cx="4210807" cy="12518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57FC5D-990C-779C-0FD9-A245E3CE9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" y="4233564"/>
            <a:ext cx="4286678" cy="125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9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991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많이 나온 알파벳이 유일하지 않으면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 != 1 ) ?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출력하고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유일하다면 그 알파벳을 출력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51518-D0C6-E832-1FFB-7B07BFE94480}"/>
              </a:ext>
            </a:extLst>
          </p:cNvPr>
          <p:cNvSpPr txBox="1"/>
          <p:nvPr/>
        </p:nvSpPr>
        <p:spPr>
          <a:xfrm>
            <a:off x="331694" y="177505"/>
            <a:ext cx="3914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1157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 공부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2DEE80-3D22-4C09-AE38-68CA9382A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2138872"/>
            <a:ext cx="5153614" cy="25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3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ABFE7-88F6-DAB4-1BA1-73286430AC3D}"/>
              </a:ext>
            </a:extLst>
          </p:cNvPr>
          <p:cNvSpPr txBox="1"/>
          <p:nvPr/>
        </p:nvSpPr>
        <p:spPr>
          <a:xfrm>
            <a:off x="331694" y="177505"/>
            <a:ext cx="465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1316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 단어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체커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B38A3-B196-3741-D6D3-0CA8FB95B91A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D770E05-9578-611F-E5B6-CF0FDF77E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2856"/>
            <a:ext cx="12104016" cy="43890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BAA93A-509F-0C29-C349-B9C484178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284" y="4454901"/>
            <a:ext cx="1215206" cy="15155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B2DCE7-2219-0307-47D9-65382CDC3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242" y="4436047"/>
            <a:ext cx="1136783" cy="9843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E76052-9321-DDAF-6642-B3F5308E9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439" y="4449758"/>
            <a:ext cx="1304851" cy="17950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411968-648F-BCBB-2B9C-B49256133C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553" y="4436046"/>
            <a:ext cx="1233263" cy="8758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9084F44-718F-4BE1-66A2-ACF989B8D2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5393" y="4449758"/>
            <a:ext cx="1178359" cy="186021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25CA0CC-4BED-9361-81D9-AB73D07D9D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8144" y="4449758"/>
            <a:ext cx="1204321" cy="86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9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연속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어떻게 판별할 것인지 생각하고 구현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CF8DBC-D935-74DF-645F-7F0C7FA608EF}"/>
              </a:ext>
            </a:extLst>
          </p:cNvPr>
          <p:cNvSpPr txBox="1"/>
          <p:nvPr/>
        </p:nvSpPr>
        <p:spPr>
          <a:xfrm>
            <a:off x="331694" y="177505"/>
            <a:ext cx="465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1316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 단어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체커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008EA-103D-DD74-1823-E1C717D91526}"/>
              </a:ext>
            </a:extLst>
          </p:cNvPr>
          <p:cNvSpPr txBox="1"/>
          <p:nvPr/>
        </p:nvSpPr>
        <p:spPr>
          <a:xfrm>
            <a:off x="942387" y="176307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예를 들어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“happy“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문자열의 그룹 단어 조건을 판별할 때는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0CE5C259-490B-8F67-82F5-A0A9E37186CB}"/>
              </a:ext>
            </a:extLst>
          </p:cNvPr>
          <p:cNvGraphicFramePr>
            <a:graphicFrameLocks noGrp="1"/>
          </p:cNvGraphicFramePr>
          <p:nvPr/>
        </p:nvGraphicFramePr>
        <p:xfrm>
          <a:off x="942387" y="2787122"/>
          <a:ext cx="3120565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13">
                  <a:extLst>
                    <a:ext uri="{9D8B030D-6E8A-4147-A177-3AD203B41FA5}">
                      <a16:colId xmlns:a16="http://schemas.microsoft.com/office/drawing/2014/main" val="126256597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11246896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4684682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541239239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25307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h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327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994437-20DE-1B2F-651E-BB255E920B9D}"/>
              </a:ext>
            </a:extLst>
          </p:cNvPr>
          <p:cNvSpPr txBox="1"/>
          <p:nvPr/>
        </p:nvSpPr>
        <p:spPr>
          <a:xfrm>
            <a:off x="942387" y="23361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연속됐는지 확인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뭉쳐있는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 탐색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A2A32-45D6-F715-4826-23BBEF87D862}"/>
              </a:ext>
            </a:extLst>
          </p:cNvPr>
          <p:cNvSpPr txBox="1"/>
          <p:nvPr/>
        </p:nvSpPr>
        <p:spPr>
          <a:xfrm>
            <a:off x="942387" y="352390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연속됐는지 확인</a:t>
            </a:r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A7FF450E-E736-AEC7-EABA-B35AD9704441}"/>
              </a:ext>
            </a:extLst>
          </p:cNvPr>
          <p:cNvGraphicFramePr>
            <a:graphicFrameLocks noGrp="1"/>
          </p:cNvGraphicFramePr>
          <p:nvPr/>
        </p:nvGraphicFramePr>
        <p:xfrm>
          <a:off x="942387" y="3958313"/>
          <a:ext cx="3120565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13">
                  <a:extLst>
                    <a:ext uri="{9D8B030D-6E8A-4147-A177-3AD203B41FA5}">
                      <a16:colId xmlns:a16="http://schemas.microsoft.com/office/drawing/2014/main" val="126256597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11246896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4684682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541239239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25307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h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3276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15112B4-3B9A-55E9-523A-0AF5F4796AB5}"/>
              </a:ext>
            </a:extLst>
          </p:cNvPr>
          <p:cNvSpPr txBox="1"/>
          <p:nvPr/>
        </p:nvSpPr>
        <p:spPr>
          <a:xfrm>
            <a:off x="942387" y="4678882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연속됐는지 확인</a:t>
            </a:r>
          </a:p>
        </p:txBody>
      </p: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A58A4FA3-B8A8-C74F-4AB2-BA2AB710F533}"/>
              </a:ext>
            </a:extLst>
          </p:cNvPr>
          <p:cNvGraphicFramePr>
            <a:graphicFrameLocks noGrp="1"/>
          </p:cNvGraphicFramePr>
          <p:nvPr/>
        </p:nvGraphicFramePr>
        <p:xfrm>
          <a:off x="942387" y="5113294"/>
          <a:ext cx="3120565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13">
                  <a:extLst>
                    <a:ext uri="{9D8B030D-6E8A-4147-A177-3AD203B41FA5}">
                      <a16:colId xmlns:a16="http://schemas.microsoft.com/office/drawing/2014/main" val="126256597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11246896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4684682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541239239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25307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h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327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0EF9CB6-218D-45AE-0B73-B7A1A74FF01B}"/>
              </a:ext>
            </a:extLst>
          </p:cNvPr>
          <p:cNvSpPr txBox="1"/>
          <p:nvPr/>
        </p:nvSpPr>
        <p:spPr>
          <a:xfrm>
            <a:off x="942387" y="5833863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연속됐는지 확인</a:t>
            </a:r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10750205-D2E0-CFBD-1BEB-B08D82209F6C}"/>
              </a:ext>
            </a:extLst>
          </p:cNvPr>
          <p:cNvGraphicFramePr>
            <a:graphicFrameLocks noGrp="1"/>
          </p:cNvGraphicFramePr>
          <p:nvPr/>
        </p:nvGraphicFramePr>
        <p:xfrm>
          <a:off x="942387" y="6268275"/>
          <a:ext cx="3120565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13">
                  <a:extLst>
                    <a:ext uri="{9D8B030D-6E8A-4147-A177-3AD203B41FA5}">
                      <a16:colId xmlns:a16="http://schemas.microsoft.com/office/drawing/2014/main" val="126256597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11246896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4684682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541239239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25307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h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p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43276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032A496-EF24-F51D-CCEA-D4F377D6D142}"/>
              </a:ext>
            </a:extLst>
          </p:cNvPr>
          <p:cNvSpPr txBox="1"/>
          <p:nvPr/>
        </p:nvSpPr>
        <p:spPr>
          <a:xfrm>
            <a:off x="4609413" y="625751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문자열의 끝에 왔음에도 떨어진 문자가 없었음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그룹 단어임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170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CF8DBC-D935-74DF-645F-7F0C7FA608EF}"/>
              </a:ext>
            </a:extLst>
          </p:cNvPr>
          <p:cNvSpPr txBox="1"/>
          <p:nvPr/>
        </p:nvSpPr>
        <p:spPr>
          <a:xfrm>
            <a:off x="331694" y="177505"/>
            <a:ext cx="465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1316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 단어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체커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008EA-103D-DD74-1823-E1C717D91526}"/>
              </a:ext>
            </a:extLst>
          </p:cNvPr>
          <p:cNvSpPr txBox="1"/>
          <p:nvPr/>
        </p:nvSpPr>
        <p:spPr>
          <a:xfrm>
            <a:off x="942387" y="109445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예를 들어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“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abcabc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문자열의 그룹 단어 조건을 판별할 때는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0CE5C259-490B-8F67-82F5-A0A9E3718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781297"/>
              </p:ext>
            </p:extLst>
          </p:nvPr>
        </p:nvGraphicFramePr>
        <p:xfrm>
          <a:off x="942387" y="1878595"/>
          <a:ext cx="3705027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1171">
                  <a:extLst>
                    <a:ext uri="{9D8B030D-6E8A-4147-A177-3AD203B41FA5}">
                      <a16:colId xmlns:a16="http://schemas.microsoft.com/office/drawing/2014/main" val="1262565971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1124689691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3468468291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3541239239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25307421"/>
                    </a:ext>
                  </a:extLst>
                </a:gridCol>
                <a:gridCol w="649172">
                  <a:extLst>
                    <a:ext uri="{9D8B030D-6E8A-4147-A177-3AD203B41FA5}">
                      <a16:colId xmlns:a16="http://schemas.microsoft.com/office/drawing/2014/main" val="2792609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32763"/>
                  </a:ext>
                </a:extLst>
              </a:tr>
            </a:tbl>
          </a:graphicData>
        </a:graphic>
      </p:graphicFrame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AC60F33D-89B4-27E6-BC7E-395C4FF8A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40922"/>
              </p:ext>
            </p:extLst>
          </p:nvPr>
        </p:nvGraphicFramePr>
        <p:xfrm>
          <a:off x="942387" y="2557325"/>
          <a:ext cx="3705027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1171">
                  <a:extLst>
                    <a:ext uri="{9D8B030D-6E8A-4147-A177-3AD203B41FA5}">
                      <a16:colId xmlns:a16="http://schemas.microsoft.com/office/drawing/2014/main" val="1262565971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1124689691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3468468291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3541239239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25307421"/>
                    </a:ext>
                  </a:extLst>
                </a:gridCol>
                <a:gridCol w="649172">
                  <a:extLst>
                    <a:ext uri="{9D8B030D-6E8A-4147-A177-3AD203B41FA5}">
                      <a16:colId xmlns:a16="http://schemas.microsoft.com/office/drawing/2014/main" val="2792609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32763"/>
                  </a:ext>
                </a:extLst>
              </a:tr>
            </a:tbl>
          </a:graphicData>
        </a:graphic>
      </p:graphicFrame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7BD0DA42-0EA5-4E71-62B6-220E26463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234622"/>
              </p:ext>
            </p:extLst>
          </p:nvPr>
        </p:nvGraphicFramePr>
        <p:xfrm>
          <a:off x="942387" y="3243580"/>
          <a:ext cx="3705027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1171">
                  <a:extLst>
                    <a:ext uri="{9D8B030D-6E8A-4147-A177-3AD203B41FA5}">
                      <a16:colId xmlns:a16="http://schemas.microsoft.com/office/drawing/2014/main" val="1262565971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1124689691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3468468291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3541239239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25307421"/>
                    </a:ext>
                  </a:extLst>
                </a:gridCol>
                <a:gridCol w="649172">
                  <a:extLst>
                    <a:ext uri="{9D8B030D-6E8A-4147-A177-3AD203B41FA5}">
                      <a16:colId xmlns:a16="http://schemas.microsoft.com/office/drawing/2014/main" val="2792609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32763"/>
                  </a:ext>
                </a:extLst>
              </a:tr>
            </a:tbl>
          </a:graphicData>
        </a:graphic>
      </p:graphicFrame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352FAF3D-9A0C-865D-EA0A-C2BD97EB6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416073"/>
              </p:ext>
            </p:extLst>
          </p:nvPr>
        </p:nvGraphicFramePr>
        <p:xfrm>
          <a:off x="942387" y="3929835"/>
          <a:ext cx="3705027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11171">
                  <a:extLst>
                    <a:ext uri="{9D8B030D-6E8A-4147-A177-3AD203B41FA5}">
                      <a16:colId xmlns:a16="http://schemas.microsoft.com/office/drawing/2014/main" val="1262565971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1124689691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3468468291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3541239239"/>
                    </a:ext>
                  </a:extLst>
                </a:gridCol>
                <a:gridCol w="611171">
                  <a:extLst>
                    <a:ext uri="{9D8B030D-6E8A-4147-A177-3AD203B41FA5}">
                      <a16:colId xmlns:a16="http://schemas.microsoft.com/office/drawing/2014/main" val="25307421"/>
                    </a:ext>
                  </a:extLst>
                </a:gridCol>
                <a:gridCol w="649172">
                  <a:extLst>
                    <a:ext uri="{9D8B030D-6E8A-4147-A177-3AD203B41FA5}">
                      <a16:colId xmlns:a16="http://schemas.microsoft.com/office/drawing/2014/main" val="2792609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3276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578F708-9765-CA36-FD73-205A6BEBF3F3}"/>
              </a:ext>
            </a:extLst>
          </p:cNvPr>
          <p:cNvSpPr txBox="1"/>
          <p:nvPr/>
        </p:nvSpPr>
        <p:spPr>
          <a:xfrm>
            <a:off x="942387" y="461628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떨어진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발견됨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그룹 단어가 아님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587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CF8DBC-D935-74DF-645F-7F0C7FA608EF}"/>
              </a:ext>
            </a:extLst>
          </p:cNvPr>
          <p:cNvSpPr txBox="1"/>
          <p:nvPr/>
        </p:nvSpPr>
        <p:spPr>
          <a:xfrm>
            <a:off x="331694" y="177505"/>
            <a:ext cx="465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1316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 단어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체커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008EA-103D-DD74-1823-E1C717D91526}"/>
              </a:ext>
            </a:extLst>
          </p:cNvPr>
          <p:cNvSpPr txBox="1"/>
          <p:nvPr/>
        </p:nvSpPr>
        <p:spPr>
          <a:xfrm>
            <a:off x="942387" y="109445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문자열의 떨어진 문자가 있나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없나를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판별하는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1DA7A-6DEB-8C30-5FA7-417779191FF3}"/>
              </a:ext>
            </a:extLst>
          </p:cNvPr>
          <p:cNvSpPr txBox="1"/>
          <p:nvPr/>
        </p:nvSpPr>
        <p:spPr>
          <a:xfrm>
            <a:off x="942387" y="18108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판별할 것인가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B1B59-A075-4801-C400-1E4E7311C80D}"/>
              </a:ext>
            </a:extLst>
          </p:cNvPr>
          <p:cNvSpPr txBox="1"/>
          <p:nvPr/>
        </p:nvSpPr>
        <p:spPr>
          <a:xfrm>
            <a:off x="942387" y="2527328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탐색중인 인덱스와 동일한 연속된 문자들의 가장 앞까지 간 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6A131-9A78-F612-7394-5F0633434ADF}"/>
              </a:ext>
            </a:extLst>
          </p:cNvPr>
          <p:cNvSpPr txBox="1"/>
          <p:nvPr/>
        </p:nvSpPr>
        <p:spPr>
          <a:xfrm>
            <a:off x="942387" y="2896660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이후 발견된 동일한 문자가 있다면 떨어진 문자임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00561BAF-BDF7-ADA5-3F96-21E828F01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333567"/>
              </p:ext>
            </p:extLst>
          </p:nvPr>
        </p:nvGraphicFramePr>
        <p:xfrm>
          <a:off x="942387" y="3894231"/>
          <a:ext cx="249645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13">
                  <a:extLst>
                    <a:ext uri="{9D8B030D-6E8A-4147-A177-3AD203B41FA5}">
                      <a16:colId xmlns:a16="http://schemas.microsoft.com/office/drawing/2014/main" val="126256597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11246896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4684682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541239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32763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D7B782E-4B00-CDD3-9815-6C508DD5FB82}"/>
              </a:ext>
            </a:extLst>
          </p:cNvPr>
          <p:cNvSpPr/>
          <p:nvPr/>
        </p:nvSpPr>
        <p:spPr>
          <a:xfrm flipH="1">
            <a:off x="1074361" y="3562606"/>
            <a:ext cx="452487" cy="2831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187F5345-BB1D-50BA-E242-7523785F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37451"/>
              </p:ext>
            </p:extLst>
          </p:nvPr>
        </p:nvGraphicFramePr>
        <p:xfrm>
          <a:off x="6096000" y="3894231"/>
          <a:ext cx="249645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13">
                  <a:extLst>
                    <a:ext uri="{9D8B030D-6E8A-4147-A177-3AD203B41FA5}">
                      <a16:colId xmlns:a16="http://schemas.microsoft.com/office/drawing/2014/main" val="126256597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11246896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4684682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541239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32763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C438BA9-21E3-51B0-BD3C-3204AE472994}"/>
              </a:ext>
            </a:extLst>
          </p:cNvPr>
          <p:cNvSpPr/>
          <p:nvPr/>
        </p:nvSpPr>
        <p:spPr>
          <a:xfrm flipH="1">
            <a:off x="6746449" y="3562606"/>
            <a:ext cx="452487" cy="2831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A94BFF6-B0D3-543E-89C5-B58623E16A5B}"/>
              </a:ext>
            </a:extLst>
          </p:cNvPr>
          <p:cNvSpPr/>
          <p:nvPr/>
        </p:nvSpPr>
        <p:spPr>
          <a:xfrm flipH="1">
            <a:off x="6227974" y="3562606"/>
            <a:ext cx="452487" cy="2831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D9B4602C-4D38-44E4-EFB3-F06162198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012499"/>
              </p:ext>
            </p:extLst>
          </p:nvPr>
        </p:nvGraphicFramePr>
        <p:xfrm>
          <a:off x="942387" y="5392706"/>
          <a:ext cx="249645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13">
                  <a:extLst>
                    <a:ext uri="{9D8B030D-6E8A-4147-A177-3AD203B41FA5}">
                      <a16:colId xmlns:a16="http://schemas.microsoft.com/office/drawing/2014/main" val="126256597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11246896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4684682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541239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32763"/>
                  </a:ext>
                </a:extLst>
              </a:tr>
            </a:tbl>
          </a:graphicData>
        </a:graphic>
      </p:graphicFrame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4C98EFE-6744-D51E-A297-3CF442A0D735}"/>
              </a:ext>
            </a:extLst>
          </p:cNvPr>
          <p:cNvSpPr/>
          <p:nvPr/>
        </p:nvSpPr>
        <p:spPr>
          <a:xfrm flipH="1">
            <a:off x="1630836" y="5061081"/>
            <a:ext cx="1030181" cy="2831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B8E7486-9390-0E1C-5CBF-04A92402ACFD}"/>
              </a:ext>
            </a:extLst>
          </p:cNvPr>
          <p:cNvSpPr/>
          <p:nvPr/>
        </p:nvSpPr>
        <p:spPr>
          <a:xfrm flipH="1">
            <a:off x="1074361" y="5061081"/>
            <a:ext cx="452487" cy="2831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F2E37CEA-BAB2-2746-AB4E-798FA22A3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725481"/>
              </p:ext>
            </p:extLst>
          </p:nvPr>
        </p:nvGraphicFramePr>
        <p:xfrm>
          <a:off x="6096000" y="5392706"/>
          <a:ext cx="249645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4113">
                  <a:extLst>
                    <a:ext uri="{9D8B030D-6E8A-4147-A177-3AD203B41FA5}">
                      <a16:colId xmlns:a16="http://schemas.microsoft.com/office/drawing/2014/main" val="126256597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11246896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468468291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541239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b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432763"/>
                  </a:ext>
                </a:extLst>
              </a:tr>
            </a:tbl>
          </a:graphicData>
        </a:graphic>
      </p:graphicFrame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F69AEA2-5146-FB3C-D009-BD945B485B33}"/>
              </a:ext>
            </a:extLst>
          </p:cNvPr>
          <p:cNvSpPr/>
          <p:nvPr/>
        </p:nvSpPr>
        <p:spPr>
          <a:xfrm flipH="1">
            <a:off x="6227974" y="5061081"/>
            <a:ext cx="452487" cy="28311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E8ECEBD-73A0-3D12-7161-E3BE60CBD98B}"/>
              </a:ext>
            </a:extLst>
          </p:cNvPr>
          <p:cNvSpPr/>
          <p:nvPr/>
        </p:nvSpPr>
        <p:spPr>
          <a:xfrm flipH="1">
            <a:off x="8040228" y="5061081"/>
            <a:ext cx="452487" cy="2831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22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CF8DBC-D935-74DF-645F-7F0C7FA608EF}"/>
              </a:ext>
            </a:extLst>
          </p:cNvPr>
          <p:cNvSpPr txBox="1"/>
          <p:nvPr/>
        </p:nvSpPr>
        <p:spPr>
          <a:xfrm>
            <a:off x="331694" y="177505"/>
            <a:ext cx="465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1316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 단어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체커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008EA-103D-DD74-1823-E1C717D91526}"/>
              </a:ext>
            </a:extLst>
          </p:cNvPr>
          <p:cNvSpPr txBox="1"/>
          <p:nvPr/>
        </p:nvSpPr>
        <p:spPr>
          <a:xfrm>
            <a:off x="942387" y="109445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그룹 단어인지 판별하는 함수를 만들어 문제 해결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B1B59-A075-4801-C400-1E4E7311C80D}"/>
              </a:ext>
            </a:extLst>
          </p:cNvPr>
          <p:cNvSpPr txBox="1"/>
          <p:nvPr/>
        </p:nvSpPr>
        <p:spPr>
          <a:xfrm>
            <a:off x="942387" y="1778845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탐색중인 인덱스와 동일한 연속된 문자들의 가장 앞까지 간 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6A131-9A78-F612-7394-5F0633434ADF}"/>
              </a:ext>
            </a:extLst>
          </p:cNvPr>
          <p:cNvSpPr txBox="1"/>
          <p:nvPr/>
        </p:nvSpPr>
        <p:spPr>
          <a:xfrm>
            <a:off x="942387" y="2148177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이후 발견된 동일한 문자가 있다면 떨어진 문자임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0E1C5AC-3710-F472-9AE9-0270897B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2543647"/>
            <a:ext cx="5153613" cy="433313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E3DE756-52A1-B363-AE51-3DFCB14CC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826" y="2952840"/>
            <a:ext cx="3899825" cy="332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2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C95A84-19F6-3FF4-A1B1-3C2D279081D1}"/>
              </a:ext>
            </a:extLst>
          </p:cNvPr>
          <p:cNvSpPr txBox="1"/>
          <p:nvPr/>
        </p:nvSpPr>
        <p:spPr>
          <a:xfrm>
            <a:off x="331694" y="177505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1259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팰린드롬수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906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6D852-FF78-F56B-3D83-6A37E0336D58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언어의 기본 입출력 기능을 잘 활용하면 될 듯 합니다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81D976-9F91-FBCA-AC28-6CB61B5FCA94}"/>
              </a:ext>
            </a:extLst>
          </p:cNvPr>
          <p:cNvSpPr txBox="1"/>
          <p:nvPr/>
        </p:nvSpPr>
        <p:spPr>
          <a:xfrm>
            <a:off x="331694" y="177505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1259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팰린드롬수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226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1. 2743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단어 길이 재기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2. 2744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대소문자 바꾸기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387734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ㅁ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4397510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ㅁ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3. 1100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하얀 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11371-DE66-C8C8-0ABE-6BB5E183C7BC}"/>
              </a:ext>
            </a:extLst>
          </p:cNvPr>
          <p:cNvSpPr txBox="1"/>
          <p:nvPr/>
        </p:nvSpPr>
        <p:spPr>
          <a:xfrm>
            <a:off x="942387" y="276557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2902 KMP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KMP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B023A-37EA-72E1-5DA4-B54248018182}"/>
              </a:ext>
            </a:extLst>
          </p:cNvPr>
          <p:cNvSpPr txBox="1"/>
          <p:nvPr/>
        </p:nvSpPr>
        <p:spPr>
          <a:xfrm>
            <a:off x="942387" y="313490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5. 10798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세로읽기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06921F-54B0-BDFB-F450-78ED1508074A}"/>
              </a:ext>
            </a:extLst>
          </p:cNvPr>
          <p:cNvSpPr txBox="1"/>
          <p:nvPr/>
        </p:nvSpPr>
        <p:spPr>
          <a:xfrm>
            <a:off x="942387" y="1542163"/>
            <a:ext cx="760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언어마다 문자열을 다루는 방식이 상이하기 때문에 모두 다 설명드릴 순 없지만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기초적인 차이만 인지합니다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2473819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2843151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형의 배열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다룹니다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B04D2-AE64-D9B6-DBA7-1B7479DA0B29}"/>
              </a:ext>
            </a:extLst>
          </p:cNvPr>
          <p:cNvSpPr txBox="1"/>
          <p:nvPr/>
        </p:nvSpPr>
        <p:spPr>
          <a:xfrm>
            <a:off x="942387" y="3212483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문자열의 가장 끝에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null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위한 공간이 필요합니다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ECD83F-3108-82EA-3D55-91AC34FDB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94" y="3774808"/>
            <a:ext cx="2939079" cy="1002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75A450-93DD-F345-E1AB-F4EA57764CFA}"/>
              </a:ext>
            </a:extLst>
          </p:cNvPr>
          <p:cNvSpPr txBox="1"/>
          <p:nvPr/>
        </p:nvSpPr>
        <p:spPr>
          <a:xfrm>
            <a:off x="940194" y="4929014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문자열을 다루는 기본 함수들이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string.h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05B25E4-C7C4-5BFF-F5B6-100958AA4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94" y="5396303"/>
            <a:ext cx="2939079" cy="128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07428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1443618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 스타일의 입력 외에 추가로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&lt;string&gt;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제공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D1A2F60-D79E-2C64-BA49-86FD73482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001780"/>
            <a:ext cx="3068388" cy="22640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168572-9C86-FBC0-725D-F5A1F5786247}"/>
              </a:ext>
            </a:extLst>
          </p:cNvPr>
          <p:cNvSpPr txBox="1"/>
          <p:nvPr/>
        </p:nvSpPr>
        <p:spPr>
          <a:xfrm>
            <a:off x="942387" y="4675718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C3E92-062C-FD9A-A680-643B569E3A1F}"/>
              </a:ext>
            </a:extLst>
          </p:cNvPr>
          <p:cNvSpPr txBox="1"/>
          <p:nvPr/>
        </p:nvSpPr>
        <p:spPr>
          <a:xfrm>
            <a:off x="942387" y="5045050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기본 입력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 input()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함수는 문자열로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입력받음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20A148-82DB-98CF-7123-5A5A5C92E72F}"/>
              </a:ext>
            </a:extLst>
          </p:cNvPr>
          <p:cNvSpPr txBox="1"/>
          <p:nvPr/>
        </p:nvSpPr>
        <p:spPr>
          <a:xfrm>
            <a:off x="942387" y="5414382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슬라이싱을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지원하여 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배열처럼 사용가능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C911DB8-77F3-0E27-7BAC-EE8906633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36" y="5783714"/>
            <a:ext cx="3079273" cy="8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2CA4A-C72A-8921-9D04-35C7FEFCE1FF}"/>
              </a:ext>
            </a:extLst>
          </p:cNvPr>
          <p:cNvSpPr txBox="1"/>
          <p:nvPr/>
        </p:nvSpPr>
        <p:spPr>
          <a:xfrm>
            <a:off x="942387" y="1074286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B0F22-4903-A52C-B538-057636D74534}"/>
              </a:ext>
            </a:extLst>
          </p:cNvPr>
          <p:cNvSpPr txBox="1"/>
          <p:nvPr/>
        </p:nvSpPr>
        <p:spPr>
          <a:xfrm>
            <a:off x="942387" y="1443618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문자열이 한번 생성되면 수정 불가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수정 가능한 클래스는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StringBuilder)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E44702-9807-9C74-DBF2-515CF19C58F5}"/>
              </a:ext>
            </a:extLst>
          </p:cNvPr>
          <p:cNvSpPr txBox="1"/>
          <p:nvPr/>
        </p:nvSpPr>
        <p:spPr>
          <a:xfrm>
            <a:off x="942387" y="1812950"/>
            <a:ext cx="7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역시 객체로 다룸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5EF424-2E3F-19D9-E488-A340D03EC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94" y="2368322"/>
            <a:ext cx="6531690" cy="95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8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224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11720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숫자의 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831903-B06E-1386-3379-D6F91A96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0" y="981921"/>
            <a:ext cx="5944430" cy="30007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F129FA-0D79-DF7B-CEA5-9119BBF57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624" y="1074287"/>
            <a:ext cx="1362265" cy="1409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7638B3-4E3D-C356-69DC-5EFD94C5F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195" y="1074286"/>
            <a:ext cx="1381318" cy="14098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589AAB-6510-A91E-70B4-22CA62AC0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624" y="2563292"/>
            <a:ext cx="1352739" cy="14098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DAF961-F299-C022-9BE2-54A08B6E4A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9195" y="2563292"/>
            <a:ext cx="1371791" cy="14194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4F5A5FC-572C-B61C-407C-F83DC9378D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570" y="4532019"/>
            <a:ext cx="2715004" cy="14384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07DD5E5-3317-B4D7-B8D4-6DAC9315A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7230" y="4541545"/>
            <a:ext cx="1362265" cy="141942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85D70CA-2DE6-AE6B-AEEE-1C6E04C6B1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5572" y="4532019"/>
            <a:ext cx="1371791" cy="140989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82A615C-CEA5-D617-AA9E-94645EE4B1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33957" y="4551072"/>
            <a:ext cx="1362265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문자열 입력을 받고 각 원소들을 탐색하는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58528-2AC5-10D5-D721-E265E9DF023A}"/>
              </a:ext>
            </a:extLst>
          </p:cNvPr>
          <p:cNvSpPr txBox="1"/>
          <p:nvPr/>
        </p:nvSpPr>
        <p:spPr>
          <a:xfrm>
            <a:off x="331694" y="177505"/>
            <a:ext cx="4224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11720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숫자의 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A8B4E8C-94D0-610F-4807-219D0F52E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758582"/>
            <a:ext cx="3906704" cy="200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4461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10809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알파벳 찾기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4EC5D7-1CC5-B5FA-FA9F-9270246BB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0587"/>
            <a:ext cx="9872133" cy="589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6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~ z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위치를 기록할 배열을 두고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처음 등장할 때 마다 위치를 기록하면 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4AFC2A-1F6E-7921-8444-62DBA1F306F5}"/>
              </a:ext>
            </a:extLst>
          </p:cNvPr>
          <p:cNvSpPr txBox="1"/>
          <p:nvPr/>
        </p:nvSpPr>
        <p:spPr>
          <a:xfrm>
            <a:off x="331694" y="177505"/>
            <a:ext cx="4461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String – 10809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알파벳 찾기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816CE8-8614-CF0C-68CA-E54FF01CC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61874"/>
            <a:ext cx="4156086" cy="331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9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705</Words>
  <Application>Microsoft Office PowerPoint</Application>
  <PresentationFormat>와이드스크린</PresentationFormat>
  <Paragraphs>176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515</cp:revision>
  <dcterms:created xsi:type="dcterms:W3CDTF">2022-07-13T16:55:45Z</dcterms:created>
  <dcterms:modified xsi:type="dcterms:W3CDTF">2022-08-12T13:23:54Z</dcterms:modified>
</cp:coreProperties>
</file>