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423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491" r:id="rId13"/>
    <p:sldId id="518" r:id="rId14"/>
    <p:sldId id="519" r:id="rId15"/>
    <p:sldId id="487" r:id="rId16"/>
    <p:sldId id="517" r:id="rId17"/>
    <p:sldId id="488" r:id="rId18"/>
    <p:sldId id="521" r:id="rId19"/>
    <p:sldId id="522" r:id="rId20"/>
    <p:sldId id="523" r:id="rId21"/>
    <p:sldId id="493" r:id="rId22"/>
    <p:sldId id="495" r:id="rId23"/>
    <p:sldId id="496" r:id="rId24"/>
    <p:sldId id="497" r:id="rId25"/>
    <p:sldId id="498" r:id="rId26"/>
    <p:sldId id="499" r:id="rId27"/>
    <p:sldId id="462" r:id="rId28"/>
    <p:sldId id="500" r:id="rId29"/>
    <p:sldId id="501" r:id="rId30"/>
    <p:sldId id="282" r:id="rId31"/>
    <p:sldId id="363" r:id="rId32"/>
    <p:sldId id="502" r:id="rId33"/>
    <p:sldId id="503" r:id="rId34"/>
    <p:sldId id="428" r:id="rId35"/>
    <p:sldId id="504" r:id="rId36"/>
    <p:sldId id="505" r:id="rId37"/>
    <p:sldId id="506" r:id="rId38"/>
    <p:sldId id="277" r:id="rId39"/>
    <p:sldId id="507" r:id="rId40"/>
    <p:sldId id="508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FAADC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xlhe46/%EC%95%8C%EA%B3%A0%EB%A6%AC%EC%A6%98-%EB%8B%A4%EC%9D%B5%EC%8A%A4%ED%8A%B8%EB%9D%BC-%EC%95%8C%EA%B3%A0%EB%A6%AC%EC%A6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500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92398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103788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75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93393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82236"/>
              </p:ext>
            </p:extLst>
          </p:nvPr>
        </p:nvGraphicFramePr>
        <p:xfrm>
          <a:off x="7073155" y="1983803"/>
          <a:ext cx="4106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8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단계마다 가장 비용이 작은 정점을 찾아 다음 단계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CF60-5921-D08C-9C57-6EBF1D07AD4F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단계마다 가장 비용이 작은 정점은 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6F257-5FDE-9E2E-F467-D448790EE35B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선형 탐색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21BF-FE3B-3062-2C7B-A683F90E8E88}"/>
              </a:ext>
            </a:extLst>
          </p:cNvPr>
          <p:cNvSpPr txBox="1"/>
          <p:nvPr/>
        </p:nvSpPr>
        <p:spPr>
          <a:xfrm>
            <a:off x="6641228" y="2769459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3410AB-EE1B-F9D3-2907-4C2427A15D4A}"/>
              </a:ext>
            </a:extLst>
          </p:cNvPr>
          <p:cNvCxnSpPr>
            <a:cxnSpLocks/>
          </p:cNvCxnSpPr>
          <p:nvPr/>
        </p:nvCxnSpPr>
        <p:spPr>
          <a:xfrm>
            <a:off x="2105891" y="2974109"/>
            <a:ext cx="2623127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41">
            <a:extLst>
              <a:ext uri="{FF2B5EF4-FFF2-40B4-BE49-F238E27FC236}">
                <a16:creationId xmlns:a16="http://schemas.microsoft.com/office/drawing/2014/main" id="{700BE293-0942-8AE5-B92B-33194433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8868"/>
              </p:ext>
            </p:extLst>
          </p:nvPr>
        </p:nvGraphicFramePr>
        <p:xfrm>
          <a:off x="1011919" y="3201406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/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선형 탐색으로 최소 비용 정점을 찾을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한 번의 선형 탐색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1262A2E-BD57-24B0-DBEC-2EC8B90669D4}"/>
              </a:ext>
            </a:extLst>
          </p:cNvPr>
          <p:cNvSpPr txBox="1"/>
          <p:nvPr/>
        </p:nvSpPr>
        <p:spPr>
          <a:xfrm>
            <a:off x="942387" y="4539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각 정점을 방문할 때 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해야하기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단계마다 최소 비용 정점을 찾는데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/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알고리즘은 적용하지도 않았는데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2EC019-1FC4-DBA4-C997-F190EBD38F58}"/>
              </a:ext>
            </a:extLst>
          </p:cNvPr>
          <p:cNvSpPr txBox="1"/>
          <p:nvPr/>
        </p:nvSpPr>
        <p:spPr>
          <a:xfrm>
            <a:off x="942387" y="52783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개수가 조금만 많아져도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피할 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없어보이네요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FA2B72-46B2-D83C-8236-FD750E8C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1" y="1030413"/>
            <a:ext cx="11832705" cy="32343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56128-F8D7-2583-658F-10AF544029DC}"/>
              </a:ext>
            </a:extLst>
          </p:cNvPr>
          <p:cNvSpPr/>
          <p:nvPr/>
        </p:nvSpPr>
        <p:spPr>
          <a:xfrm>
            <a:off x="563419" y="2287386"/>
            <a:ext cx="8940800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D490-A67E-9DCA-122D-6E81898220FF}"/>
              </a:ext>
            </a:extLst>
          </p:cNvPr>
          <p:cNvSpPr txBox="1"/>
          <p:nvPr/>
        </p:nvSpPr>
        <p:spPr>
          <a:xfrm>
            <a:off x="942387" y="45332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단계에서 최소 비용 정점을 빠르게 구할 수 있는 방법이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/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개의 원소가 들어있는 자료구조에서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최소값을 구해야 함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E43F4CE-73CA-0E57-CD79-B85E8C21517A}"/>
              </a:ext>
            </a:extLst>
          </p:cNvPr>
          <p:cNvSpPr txBox="1"/>
          <p:nvPr/>
        </p:nvSpPr>
        <p:spPr>
          <a:xfrm>
            <a:off x="942387" y="52719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방법을 이용할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8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이용하면 선형탐색 보다 더 빠르게 최소값을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539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Priority Queue, Max / Min Heap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641DC-C6CF-F837-7141-873359AFEA31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트리구조인데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데이터를 넣을 때 마다 트리의 루트에 항상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최소값이 오게끔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7A778-E4D4-6866-114B-E51F59DBA5B2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스스로 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/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힙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(PQ)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이용한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알고리즘의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시간복잡도는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𝐸𝑙𝑜𝑔𝑉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가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31931B-71D9-E435-A471-A9C626FD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616"/>
            <a:ext cx="10907647" cy="4344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602369-77DE-7869-18EE-2D406A46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27607-BD42-C494-F144-B4A76C1E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4588"/>
            <a:ext cx="1419423" cy="3429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BA6E3-0337-3D68-E5EA-46D58254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2" y="984588"/>
            <a:ext cx="1362265" cy="99073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7806435" y="12769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DA717C-7264-2FD3-70F5-540FC859C197}"/>
              </a:ext>
            </a:extLst>
          </p:cNvPr>
          <p:cNvSpPr/>
          <p:nvPr/>
        </p:nvSpPr>
        <p:spPr>
          <a:xfrm>
            <a:off x="5072431" y="21931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9268794" y="5915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5445412" y="574006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428FF8-ADB1-B1C0-68CB-ED4A3153AA3B}"/>
              </a:ext>
            </a:extLst>
          </p:cNvPr>
          <p:cNvSpPr/>
          <p:nvPr/>
        </p:nvSpPr>
        <p:spPr>
          <a:xfrm>
            <a:off x="9868362" y="305521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01252-999A-B411-692C-8D4F4318C9F8}"/>
              </a:ext>
            </a:extLst>
          </p:cNvPr>
          <p:cNvCxnSpPr>
            <a:cxnSpLocks/>
            <a:stCxn id="11" idx="7"/>
            <a:endCxn id="9" idx="2"/>
          </p:cNvCxnSpPr>
          <p:nvPr/>
        </p:nvCxnSpPr>
        <p:spPr>
          <a:xfrm flipV="1">
            <a:off x="5387676" y="1461603"/>
            <a:ext cx="2418759" cy="78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26D885-FC1A-E01E-212C-34725A25B727}"/>
              </a:ext>
            </a:extLst>
          </p:cNvPr>
          <p:cNvSpPr txBox="1"/>
          <p:nvPr/>
        </p:nvSpPr>
        <p:spPr>
          <a:xfrm>
            <a:off x="6441258" y="170199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BBB67BD-C986-9896-B1EB-F74538EC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9ACCB4-C31F-CE67-EFF3-3B203B5DB2AC}"/>
              </a:ext>
            </a:extLst>
          </p:cNvPr>
          <p:cNvCxnSpPr>
            <a:cxnSpLocks/>
            <a:stCxn id="11" idx="6"/>
            <a:endCxn id="36" idx="1"/>
          </p:cNvCxnSpPr>
          <p:nvPr/>
        </p:nvCxnSpPr>
        <p:spPr>
          <a:xfrm>
            <a:off x="5441763" y="2377861"/>
            <a:ext cx="4480686" cy="731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61D972-8ABB-787E-074C-B6608F2B8420}"/>
              </a:ext>
            </a:extLst>
          </p:cNvPr>
          <p:cNvSpPr txBox="1"/>
          <p:nvPr/>
        </p:nvSpPr>
        <p:spPr>
          <a:xfrm>
            <a:off x="6673598" y="237482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51400C-B079-92CB-DE15-BB796C21F007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387676" y="2508440"/>
            <a:ext cx="3935205" cy="3460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191E7A-C563-FF13-EBAB-1AD0E5691DBF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5257097" y="2562527"/>
            <a:ext cx="372981" cy="31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E7D4EB-3166-FF51-5464-87D00A7618A5}"/>
              </a:ext>
            </a:extLst>
          </p:cNvPr>
          <p:cNvSpPr txBox="1"/>
          <p:nvPr/>
        </p:nvSpPr>
        <p:spPr>
          <a:xfrm>
            <a:off x="5163606" y="4055353"/>
            <a:ext cx="47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DA82BC-7CAA-D466-4D97-480A79873C8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7991101" y="1646269"/>
            <a:ext cx="1462359" cy="426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4B07A2-8384-9780-B78A-D6B85B68D4B3}"/>
              </a:ext>
            </a:extLst>
          </p:cNvPr>
          <p:cNvSpPr txBox="1"/>
          <p:nvPr/>
        </p:nvSpPr>
        <p:spPr>
          <a:xfrm>
            <a:off x="8445281" y="3286896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ED0381-AF7D-96EE-382B-E64CB2C0EC1A}"/>
              </a:ext>
            </a:extLst>
          </p:cNvPr>
          <p:cNvCxnSpPr>
            <a:cxnSpLocks/>
            <a:stCxn id="36" idx="4"/>
            <a:endCxn id="13" idx="7"/>
          </p:cNvCxnSpPr>
          <p:nvPr/>
        </p:nvCxnSpPr>
        <p:spPr>
          <a:xfrm flipH="1">
            <a:off x="9584039" y="3424547"/>
            <a:ext cx="468989" cy="2544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339D5F-CA16-BB3F-FCD7-04CE9485D155}"/>
              </a:ext>
            </a:extLst>
          </p:cNvPr>
          <p:cNvCxnSpPr>
            <a:cxnSpLocks/>
            <a:stCxn id="36" idx="2"/>
            <a:endCxn id="17" idx="7"/>
          </p:cNvCxnSpPr>
          <p:nvPr/>
        </p:nvCxnSpPr>
        <p:spPr>
          <a:xfrm flipH="1">
            <a:off x="5760657" y="3239881"/>
            <a:ext cx="4107705" cy="255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2661BC-3BE6-F63C-A39E-9C60E2611A3D}"/>
              </a:ext>
            </a:extLst>
          </p:cNvPr>
          <p:cNvSpPr txBox="1"/>
          <p:nvPr/>
        </p:nvSpPr>
        <p:spPr>
          <a:xfrm>
            <a:off x="6578249" y="3471562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255B460-45B8-221C-349A-C13141C2B549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 flipV="1">
            <a:off x="5814744" y="5924734"/>
            <a:ext cx="3454050" cy="17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7562130" y="58453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16F964-B700-FCE9-0889-1E556B84370F}"/>
              </a:ext>
            </a:extLst>
          </p:cNvPr>
          <p:cNvSpPr txBox="1"/>
          <p:nvPr/>
        </p:nvSpPr>
        <p:spPr>
          <a:xfrm>
            <a:off x="9638126" y="405535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B3B9D-B7F1-1CC4-F684-CB1092FCDA12}"/>
              </a:ext>
            </a:extLst>
          </p:cNvPr>
          <p:cNvSpPr txBox="1"/>
          <p:nvPr/>
        </p:nvSpPr>
        <p:spPr>
          <a:xfrm>
            <a:off x="6963624" y="4779976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최소비용을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FAE08-07F3-C04A-D1D4-B0D3B7CBAA82}"/>
              </a:ext>
            </a:extLst>
          </p:cNvPr>
          <p:cNvSpPr txBox="1"/>
          <p:nvPr/>
        </p:nvSpPr>
        <p:spPr>
          <a:xfrm>
            <a:off x="942387" y="20906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리스트 형태로 저장할 것인데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간선에 담아야 할 데이터는 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도착지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BC60-C7BC-200C-9EE5-DA47B1864C59}"/>
              </a:ext>
            </a:extLst>
          </p:cNvPr>
          <p:cNvSpPr txBox="1"/>
          <p:nvPr/>
        </p:nvSpPr>
        <p:spPr>
          <a:xfrm>
            <a:off x="942387" y="24631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pair&lt;int, int&gt;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타입의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(vector&lt;&gt;)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15189F7-7D8B-BB97-8775-4817CE13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201998"/>
            <a:ext cx="6816158" cy="3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거리배열과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초기화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8D5134-18E7-D032-4E6A-D68466901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15"/>
          <a:stretch/>
        </p:blipFill>
        <p:spPr>
          <a:xfrm>
            <a:off x="942387" y="2069388"/>
            <a:ext cx="10237694" cy="22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정점을 방문하며 최단비용들을 갱신하고 가장 비용이 작은 정점순으로 방문한다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CF0E0-089F-699C-83F1-88754C5B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589608" cy="49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목적지를 알면 목적지에 도달하는 비용을 구할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87308-D5CB-990C-501E-161D0223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185893"/>
            <a:ext cx="4247288" cy="7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636DBA-2941-F16A-9CB0-6110141E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89AFF-4163-653A-6411-969D89E6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69536"/>
            <a:ext cx="10237694" cy="58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수빈이가 걷거나 순간이동 하는 경우와 위치의 관계를 간선으로 나타내어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자료구조로 나타낼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132F8-1858-505D-2681-CC465703901C}"/>
              </a:ext>
            </a:extLst>
          </p:cNvPr>
          <p:cNvSpPr txBox="1"/>
          <p:nvPr/>
        </p:nvSpPr>
        <p:spPr>
          <a:xfrm>
            <a:off x="942387" y="24710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가중치가 동일했다면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푸는 것이 정해일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F85F2-D20E-FD54-E2FD-1B108CB609BD}"/>
              </a:ext>
            </a:extLst>
          </p:cNvPr>
          <p:cNvSpPr txBox="1"/>
          <p:nvPr/>
        </p:nvSpPr>
        <p:spPr>
          <a:xfrm>
            <a:off x="942387" y="28403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 문제는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풀립니다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8C54A-AAC3-BCF4-6A13-FA69196F98FB}"/>
              </a:ext>
            </a:extLst>
          </p:cNvPr>
          <p:cNvSpPr/>
          <p:nvPr/>
        </p:nvSpPr>
        <p:spPr>
          <a:xfrm>
            <a:off x="2645885" y="5806115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X+1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5644AB-A01F-221C-82DF-12CE621ADACD}"/>
              </a:ext>
            </a:extLst>
          </p:cNvPr>
          <p:cNvSpPr/>
          <p:nvPr/>
        </p:nvSpPr>
        <p:spPr>
          <a:xfrm>
            <a:off x="719781" y="4678776"/>
            <a:ext cx="816168" cy="8161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X-1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3CD45E-7F22-E1BF-46B2-5F71C33D82D0}"/>
              </a:ext>
            </a:extLst>
          </p:cNvPr>
          <p:cNvSpPr/>
          <p:nvPr/>
        </p:nvSpPr>
        <p:spPr>
          <a:xfrm>
            <a:off x="2645885" y="3440848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ED7319-8B07-D6E3-F1B7-D5D133FA8A36}"/>
              </a:ext>
            </a:extLst>
          </p:cNvPr>
          <p:cNvCxnSpPr>
            <a:cxnSpLocks/>
            <a:stCxn id="28" idx="4"/>
            <a:endCxn id="20" idx="0"/>
          </p:cNvCxnSpPr>
          <p:nvPr/>
        </p:nvCxnSpPr>
        <p:spPr>
          <a:xfrm>
            <a:off x="3054485" y="4258048"/>
            <a:ext cx="0" cy="154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754744-DF81-9F6F-1CBE-C9B3D824EF04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1416424" y="4138372"/>
            <a:ext cx="1349137" cy="659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5C62E5-53E4-8D2E-8CCD-6398B10FD3F9}"/>
              </a:ext>
            </a:extLst>
          </p:cNvPr>
          <p:cNvSpPr txBox="1"/>
          <p:nvPr/>
        </p:nvSpPr>
        <p:spPr>
          <a:xfrm>
            <a:off x="1857006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AFA4F3D-EA0F-BB75-1C2E-DB57AE15279E}"/>
              </a:ext>
            </a:extLst>
          </p:cNvPr>
          <p:cNvSpPr/>
          <p:nvPr/>
        </p:nvSpPr>
        <p:spPr>
          <a:xfrm>
            <a:off x="4451450" y="4678776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2*X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6B19599-0360-10A3-8F7C-EAD271B69F31}"/>
              </a:ext>
            </a:extLst>
          </p:cNvPr>
          <p:cNvCxnSpPr>
            <a:cxnSpLocks/>
            <a:stCxn id="28" idx="5"/>
            <a:endCxn id="71" idx="1"/>
          </p:cNvCxnSpPr>
          <p:nvPr/>
        </p:nvCxnSpPr>
        <p:spPr>
          <a:xfrm>
            <a:off x="3343409" y="4138372"/>
            <a:ext cx="1227717" cy="66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C776D6-7400-121F-F3BB-3B54302E0EB8}"/>
              </a:ext>
            </a:extLst>
          </p:cNvPr>
          <p:cNvSpPr txBox="1"/>
          <p:nvPr/>
        </p:nvSpPr>
        <p:spPr>
          <a:xfrm>
            <a:off x="2893959" y="4821950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8CDCCE-C714-7D55-5E6A-FD4BB2F6BEC8}"/>
              </a:ext>
            </a:extLst>
          </p:cNvPr>
          <p:cNvSpPr txBox="1"/>
          <p:nvPr/>
        </p:nvSpPr>
        <p:spPr>
          <a:xfrm>
            <a:off x="3796741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65863E-9ADD-D6C3-68D4-52B318D9B4C3}"/>
              </a:ext>
            </a:extLst>
          </p:cNvPr>
          <p:cNvSpPr txBox="1"/>
          <p:nvPr/>
        </p:nvSpPr>
        <p:spPr>
          <a:xfrm>
            <a:off x="6096000" y="357904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가중치가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A2C5A8-6658-6EB4-56F1-21EF0883CFFE}"/>
              </a:ext>
            </a:extLst>
          </p:cNvPr>
          <p:cNvSpPr txBox="1"/>
          <p:nvPr/>
        </p:nvSpPr>
        <p:spPr>
          <a:xfrm>
            <a:off x="6096000" y="3948380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그래프에서 최단 경로를 구해야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6FFB3A-3F98-E5DD-636C-13D613EAE959}"/>
              </a:ext>
            </a:extLst>
          </p:cNvPr>
          <p:cNvSpPr txBox="1"/>
          <p:nvPr/>
        </p:nvSpPr>
        <p:spPr>
          <a:xfrm>
            <a:off x="6096000" y="4687044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정점에서 다른 정점으로 최단 경로를 구하는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18B66B-B545-B9D6-466C-4383F59290B3}"/>
              </a:ext>
            </a:extLst>
          </p:cNvPr>
          <p:cNvSpPr txBox="1"/>
          <p:nvPr/>
        </p:nvSpPr>
        <p:spPr>
          <a:xfrm>
            <a:off x="6096000" y="5056376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이용하여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A50F47-7A50-81C6-384B-96CEB8021DB6}"/>
              </a:ext>
            </a:extLst>
          </p:cNvPr>
          <p:cNvSpPr txBox="1"/>
          <p:nvPr/>
        </p:nvSpPr>
        <p:spPr>
          <a:xfrm>
            <a:off x="6096000" y="542570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019D617-FC10-D0C5-FB82-0EEDBE25BA4A}"/>
              </a:ext>
            </a:extLst>
          </p:cNvPr>
          <p:cNvSpPr/>
          <p:nvPr/>
        </p:nvSpPr>
        <p:spPr>
          <a:xfrm>
            <a:off x="5736009" y="1720029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AC13B-E206-5BBA-3B2A-B27072276159}"/>
              </a:ext>
            </a:extLst>
          </p:cNvPr>
          <p:cNvSpPr txBox="1"/>
          <p:nvPr/>
        </p:nvSpPr>
        <p:spPr>
          <a:xfrm>
            <a:off x="942387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6DCC7-1CA6-3556-CADA-F7FA10B7CCC4}"/>
              </a:ext>
            </a:extLst>
          </p:cNvPr>
          <p:cNvSpPr txBox="1"/>
          <p:nvPr/>
        </p:nvSpPr>
        <p:spPr>
          <a:xfrm>
            <a:off x="2512291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42D7-719C-4409-037F-7FF8363A2495}"/>
              </a:ext>
            </a:extLst>
          </p:cNvPr>
          <p:cNvSpPr txBox="1"/>
          <p:nvPr/>
        </p:nvSpPr>
        <p:spPr>
          <a:xfrm>
            <a:off x="4082195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F22E8-7623-4061-21ED-A13BF6830ED5}"/>
              </a:ext>
            </a:extLst>
          </p:cNvPr>
          <p:cNvSpPr txBox="1"/>
          <p:nvPr/>
        </p:nvSpPr>
        <p:spPr>
          <a:xfrm>
            <a:off x="4682386" y="194564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3F74C-6364-AE1F-9043-60B4120006BB}"/>
              </a:ext>
            </a:extLst>
          </p:cNvPr>
          <p:cNvSpPr txBox="1"/>
          <p:nvPr/>
        </p:nvSpPr>
        <p:spPr>
          <a:xfrm>
            <a:off x="2992443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10EE-2CC2-43F6-49E2-206E10F7C1B1}"/>
              </a:ext>
            </a:extLst>
          </p:cNvPr>
          <p:cNvSpPr txBox="1"/>
          <p:nvPr/>
        </p:nvSpPr>
        <p:spPr>
          <a:xfrm>
            <a:off x="1311564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7C78F-9231-7207-B9DA-CC0B56573D53}"/>
              </a:ext>
            </a:extLst>
          </p:cNvPr>
          <p:cNvSpPr txBox="1"/>
          <p:nvPr/>
        </p:nvSpPr>
        <p:spPr>
          <a:xfrm>
            <a:off x="6470368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FC66D-0F19-BD71-03C5-874662D9313F}"/>
              </a:ext>
            </a:extLst>
          </p:cNvPr>
          <p:cNvSpPr txBox="1"/>
          <p:nvPr/>
        </p:nvSpPr>
        <p:spPr>
          <a:xfrm>
            <a:off x="8040272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BEB36E-52CD-C15C-32F2-7A7372CB4D1E}"/>
              </a:ext>
            </a:extLst>
          </p:cNvPr>
          <p:cNvSpPr txBox="1"/>
          <p:nvPr/>
        </p:nvSpPr>
        <p:spPr>
          <a:xfrm>
            <a:off x="9610176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41D6D-A925-899C-8F44-F34F4F31E452}"/>
              </a:ext>
            </a:extLst>
          </p:cNvPr>
          <p:cNvSpPr txBox="1"/>
          <p:nvPr/>
        </p:nvSpPr>
        <p:spPr>
          <a:xfrm>
            <a:off x="8640462" y="152573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9A76A-6596-F5F3-E3D7-DB97A571CE5A}"/>
              </a:ext>
            </a:extLst>
          </p:cNvPr>
          <p:cNvSpPr txBox="1"/>
          <p:nvPr/>
        </p:nvSpPr>
        <p:spPr>
          <a:xfrm>
            <a:off x="8520424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CA6B4-8CAE-3596-38C1-DEBF14075964}"/>
              </a:ext>
            </a:extLst>
          </p:cNvPr>
          <p:cNvSpPr txBox="1"/>
          <p:nvPr/>
        </p:nvSpPr>
        <p:spPr>
          <a:xfrm>
            <a:off x="6839545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AC77B-4998-3ADA-2B03-F854626FAFDF}"/>
              </a:ext>
            </a:extLst>
          </p:cNvPr>
          <p:cNvSpPr txBox="1"/>
          <p:nvPr/>
        </p:nvSpPr>
        <p:spPr>
          <a:xfrm>
            <a:off x="942387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13D69-D897-59CE-3DFE-2828097C2B18}"/>
              </a:ext>
            </a:extLst>
          </p:cNvPr>
          <p:cNvSpPr txBox="1"/>
          <p:nvPr/>
        </p:nvSpPr>
        <p:spPr>
          <a:xfrm>
            <a:off x="2512291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FFC96-FA2B-B36D-1D53-E4AEFC4BA9E4}"/>
              </a:ext>
            </a:extLst>
          </p:cNvPr>
          <p:cNvSpPr txBox="1"/>
          <p:nvPr/>
        </p:nvSpPr>
        <p:spPr>
          <a:xfrm>
            <a:off x="4082195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1F29E-9170-67C3-246F-AA63F2C02743}"/>
              </a:ext>
            </a:extLst>
          </p:cNvPr>
          <p:cNvSpPr txBox="1"/>
          <p:nvPr/>
        </p:nvSpPr>
        <p:spPr>
          <a:xfrm>
            <a:off x="4446840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1CFB0-41AE-5FA0-1353-204252E1F58E}"/>
              </a:ext>
            </a:extLst>
          </p:cNvPr>
          <p:cNvSpPr txBox="1"/>
          <p:nvPr/>
        </p:nvSpPr>
        <p:spPr>
          <a:xfrm>
            <a:off x="3112481" y="424122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BBC37-2562-2BA9-B09E-036120BE7CA5}"/>
              </a:ext>
            </a:extLst>
          </p:cNvPr>
          <p:cNvSpPr txBox="1"/>
          <p:nvPr/>
        </p:nvSpPr>
        <p:spPr>
          <a:xfrm>
            <a:off x="2992443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AB8611D-770A-E801-5DAA-5923D939192F}"/>
              </a:ext>
            </a:extLst>
          </p:cNvPr>
          <p:cNvSpPr/>
          <p:nvPr/>
        </p:nvSpPr>
        <p:spPr>
          <a:xfrm>
            <a:off x="5736009" y="442589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B537CE-DDD1-56EA-BC6B-FF1C96800AD0}"/>
              </a:ext>
            </a:extLst>
          </p:cNvPr>
          <p:cNvSpPr txBox="1"/>
          <p:nvPr/>
        </p:nvSpPr>
        <p:spPr>
          <a:xfrm>
            <a:off x="6470368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51868-F0F8-76F4-5458-4A05B68DCEFB}"/>
              </a:ext>
            </a:extLst>
          </p:cNvPr>
          <p:cNvSpPr txBox="1"/>
          <p:nvPr/>
        </p:nvSpPr>
        <p:spPr>
          <a:xfrm>
            <a:off x="8040272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713E8-01E0-7317-74CB-8E03184742FF}"/>
              </a:ext>
            </a:extLst>
          </p:cNvPr>
          <p:cNvSpPr txBox="1"/>
          <p:nvPr/>
        </p:nvSpPr>
        <p:spPr>
          <a:xfrm>
            <a:off x="9610176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33AC3E-71A6-4D21-75C3-DF83266F8F3B}"/>
              </a:ext>
            </a:extLst>
          </p:cNvPr>
          <p:cNvSpPr txBox="1"/>
          <p:nvPr/>
        </p:nvSpPr>
        <p:spPr>
          <a:xfrm>
            <a:off x="9974821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A99C6E-882A-5816-A3FF-F405473B67BE}"/>
              </a:ext>
            </a:extLst>
          </p:cNvPr>
          <p:cNvSpPr txBox="1"/>
          <p:nvPr/>
        </p:nvSpPr>
        <p:spPr>
          <a:xfrm>
            <a:off x="7070558" y="466113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A0AF7-EDCB-152B-1973-070010BAE423}"/>
              </a:ext>
            </a:extLst>
          </p:cNvPr>
          <p:cNvSpPr txBox="1"/>
          <p:nvPr/>
        </p:nvSpPr>
        <p:spPr>
          <a:xfrm>
            <a:off x="8520424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7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탑을 오른쪽으로 옮길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보다 최적해는 없는 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BE2F-8144-7D12-332D-339DB06B729C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76C8-7005-C640-7025-52A7579098FB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6A01B-1516-7E1B-08A3-9205AD8AD081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73AD1-BC54-1275-A030-E2B47633DD1B}"/>
              </a:ext>
            </a:extLst>
          </p:cNvPr>
          <p:cNvSpPr txBox="1"/>
          <p:nvPr/>
        </p:nvSpPr>
        <p:spPr>
          <a:xfrm>
            <a:off x="4446840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21DE5-5347-6B7C-0680-A0BB1F0563DC}"/>
              </a:ext>
            </a:extLst>
          </p:cNvPr>
          <p:cNvSpPr txBox="1"/>
          <p:nvPr/>
        </p:nvSpPr>
        <p:spPr>
          <a:xfrm>
            <a:off x="1551675" y="346306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B7BF5-AE9A-37A5-F323-DB345885D44F}"/>
              </a:ext>
            </a:extLst>
          </p:cNvPr>
          <p:cNvSpPr txBox="1"/>
          <p:nvPr/>
        </p:nvSpPr>
        <p:spPr>
          <a:xfrm>
            <a:off x="4562346" y="304682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9974821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10210365" y="2617464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10090327" y="3041861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86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과정들과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케이스들을 직접 그려봐서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처음에 왼쪽 가장 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옮기기 위해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6835013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8640183" y="3044433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8520145" y="3468830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CC722-5AC8-981A-5373-4E281EA4A114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가운데로 옮겨 놓고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원반을 오른쪽으로 옮긴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50C57-B067-C533-6F49-640630A586CD}"/>
              </a:ext>
            </a:extLst>
          </p:cNvPr>
          <p:cNvSpPr txBox="1"/>
          <p:nvPr/>
        </p:nvSpPr>
        <p:spPr>
          <a:xfrm>
            <a:off x="942387" y="210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오른쪽으로 옮겨진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 위에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놓음을 알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AD5-3897-4FB1-2338-18C12B653685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3894D-C081-4AE3-6B4B-BD045784E692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0F22-C52B-A95C-8CFE-8FB6F2F339D3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F6264-9DC8-CFBD-7FF8-6E2C57ABB896}"/>
              </a:ext>
            </a:extLst>
          </p:cNvPr>
          <p:cNvSpPr txBox="1"/>
          <p:nvPr/>
        </p:nvSpPr>
        <p:spPr>
          <a:xfrm>
            <a:off x="1542577" y="263029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15777-B341-8585-DD56-708373C18C98}"/>
              </a:ext>
            </a:extLst>
          </p:cNvPr>
          <p:cNvSpPr txBox="1"/>
          <p:nvPr/>
        </p:nvSpPr>
        <p:spPr>
          <a:xfrm>
            <a:off x="1431637" y="304443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78580-6538-A15D-F285-84D6AE7DE8AE}"/>
              </a:ext>
            </a:extLst>
          </p:cNvPr>
          <p:cNvSpPr txBox="1"/>
          <p:nvPr/>
        </p:nvSpPr>
        <p:spPr>
          <a:xfrm>
            <a:off x="1311564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6272DD-A78A-67C3-5776-F597F00845ED}"/>
              </a:ext>
            </a:extLst>
          </p:cNvPr>
          <p:cNvSpPr/>
          <p:nvPr/>
        </p:nvSpPr>
        <p:spPr>
          <a:xfrm>
            <a:off x="5736009" y="534302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82BCD-0650-38CA-371E-0BF6666BAB68}"/>
              </a:ext>
            </a:extLst>
          </p:cNvPr>
          <p:cNvSpPr txBox="1"/>
          <p:nvPr/>
        </p:nvSpPr>
        <p:spPr>
          <a:xfrm>
            <a:off x="6470368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60939-D467-B830-00CC-ABACADB7428C}"/>
              </a:ext>
            </a:extLst>
          </p:cNvPr>
          <p:cNvSpPr txBox="1"/>
          <p:nvPr/>
        </p:nvSpPr>
        <p:spPr>
          <a:xfrm>
            <a:off x="8040272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44227-EE99-CC65-EA32-6D81F7068B4E}"/>
              </a:ext>
            </a:extLst>
          </p:cNvPr>
          <p:cNvSpPr txBox="1"/>
          <p:nvPr/>
        </p:nvSpPr>
        <p:spPr>
          <a:xfrm>
            <a:off x="9610176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E75DC-E70F-8056-EA05-79F4FF43E55F}"/>
              </a:ext>
            </a:extLst>
          </p:cNvPr>
          <p:cNvSpPr txBox="1"/>
          <p:nvPr/>
        </p:nvSpPr>
        <p:spPr>
          <a:xfrm>
            <a:off x="942387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8A7E8-D905-C687-16DE-3ADDA22657FC}"/>
              </a:ext>
            </a:extLst>
          </p:cNvPr>
          <p:cNvSpPr txBox="1"/>
          <p:nvPr/>
        </p:nvSpPr>
        <p:spPr>
          <a:xfrm>
            <a:off x="2512291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CA1D2-E431-CEB2-6918-9586E04E98CC}"/>
              </a:ext>
            </a:extLst>
          </p:cNvPr>
          <p:cNvSpPr txBox="1"/>
          <p:nvPr/>
        </p:nvSpPr>
        <p:spPr>
          <a:xfrm>
            <a:off x="4082195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6F83D-3BF5-FD2E-A70D-AACD6E8C2239}"/>
              </a:ext>
            </a:extLst>
          </p:cNvPr>
          <p:cNvSpPr txBox="1"/>
          <p:nvPr/>
        </p:nvSpPr>
        <p:spPr>
          <a:xfrm>
            <a:off x="4446840" y="557826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B9ED9-20B6-47AD-E904-37057EF00F1A}"/>
              </a:ext>
            </a:extLst>
          </p:cNvPr>
          <p:cNvSpPr txBox="1"/>
          <p:nvPr/>
        </p:nvSpPr>
        <p:spPr>
          <a:xfrm>
            <a:off x="3116734" y="5157389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D3D8DE-50F6-690F-C38F-F2154A968A88}"/>
              </a:ext>
            </a:extLst>
          </p:cNvPr>
          <p:cNvSpPr txBox="1"/>
          <p:nvPr/>
        </p:nvSpPr>
        <p:spPr>
          <a:xfrm>
            <a:off x="2996696" y="5581786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CFDC9-2F87-EC5A-5031-17DA5130F152}"/>
              </a:ext>
            </a:extLst>
          </p:cNvPr>
          <p:cNvSpPr txBox="1"/>
          <p:nvPr/>
        </p:nvSpPr>
        <p:spPr>
          <a:xfrm>
            <a:off x="10206287" y="4743252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9773B-F5D5-6C55-38B6-A92A92EB2CA0}"/>
              </a:ext>
            </a:extLst>
          </p:cNvPr>
          <p:cNvSpPr txBox="1"/>
          <p:nvPr/>
        </p:nvSpPr>
        <p:spPr>
          <a:xfrm>
            <a:off x="10095347" y="5157389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87846-D5D8-CF93-D64F-1374D3ADBF7B}"/>
              </a:ext>
            </a:extLst>
          </p:cNvPr>
          <p:cNvSpPr txBox="1"/>
          <p:nvPr/>
        </p:nvSpPr>
        <p:spPr>
          <a:xfrm>
            <a:off x="9975274" y="5576023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15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과정을 재귀함수로 표현할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4A4C1-D383-E7AF-69D6-FE2D896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8" y="1732388"/>
            <a:ext cx="6082848" cy="374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064D36-9B54-72FD-C3CB-E9E23EC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12" y="3429000"/>
            <a:ext cx="636358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백트래킹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되추적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725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상태 트리를 탐색하다가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진행중인 노드에서 더 이상 해가 구할 수 없다는 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20968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깨닫는 순간 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탐색을 중단하고 다시 위로 되돌아가는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(backtrack)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029A02-AEE7-3505-9278-E4116A6D4BC2}"/>
              </a:ext>
            </a:extLst>
          </p:cNvPr>
          <p:cNvSpPr/>
          <p:nvPr/>
        </p:nvSpPr>
        <p:spPr>
          <a:xfrm>
            <a:off x="3111931" y="277682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87ABA1-AF6F-CB1C-C616-31DB48686C0C}"/>
              </a:ext>
            </a:extLst>
          </p:cNvPr>
          <p:cNvSpPr/>
          <p:nvPr/>
        </p:nvSpPr>
        <p:spPr>
          <a:xfrm>
            <a:off x="264059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F25845-5FB6-6D54-2184-41E9F0840391}"/>
              </a:ext>
            </a:extLst>
          </p:cNvPr>
          <p:cNvSpPr/>
          <p:nvPr/>
        </p:nvSpPr>
        <p:spPr>
          <a:xfrm>
            <a:off x="3481263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C64661-958A-D9F3-05E9-33741449D227}"/>
              </a:ext>
            </a:extLst>
          </p:cNvPr>
          <p:cNvSpPr/>
          <p:nvPr/>
        </p:nvSpPr>
        <p:spPr>
          <a:xfrm>
            <a:off x="227125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E6DD0F-2F7A-D338-F96F-8402113FA27F}"/>
              </a:ext>
            </a:extLst>
          </p:cNvPr>
          <p:cNvSpPr/>
          <p:nvPr/>
        </p:nvSpPr>
        <p:spPr>
          <a:xfrm>
            <a:off x="311193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F2FEA5-DBDD-4066-0D92-ABEC33333336}"/>
              </a:ext>
            </a:extLst>
          </p:cNvPr>
          <p:cNvSpPr/>
          <p:nvPr/>
        </p:nvSpPr>
        <p:spPr>
          <a:xfrm>
            <a:off x="454793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9F0817-203F-F42A-1DB9-DD890C652D0D}"/>
              </a:ext>
            </a:extLst>
          </p:cNvPr>
          <p:cNvSpPr/>
          <p:nvPr/>
        </p:nvSpPr>
        <p:spPr>
          <a:xfrm>
            <a:off x="417859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F0094D-6867-45BC-0F58-111160628082}"/>
              </a:ext>
            </a:extLst>
          </p:cNvPr>
          <p:cNvSpPr/>
          <p:nvPr/>
        </p:nvSpPr>
        <p:spPr>
          <a:xfrm>
            <a:off x="501927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797C5F-7604-993D-A540-0B02EB8373F4}"/>
              </a:ext>
            </a:extLst>
          </p:cNvPr>
          <p:cNvSpPr/>
          <p:nvPr/>
        </p:nvSpPr>
        <p:spPr>
          <a:xfrm>
            <a:off x="2640590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D85D088-D8A2-0D71-7B28-9D15527F833E}"/>
              </a:ext>
            </a:extLst>
          </p:cNvPr>
          <p:cNvSpPr/>
          <p:nvPr/>
        </p:nvSpPr>
        <p:spPr>
          <a:xfrm>
            <a:off x="3707257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F30B9-A5D8-0D92-34CA-B4B4AD6D4E4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825256" y="309207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A529C7-77D3-DB26-8B03-6595BA608FCE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3427176" y="309207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BA751-745C-3F45-6793-38ACF48B03B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2455924" y="4102230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50943E-B9B0-977D-4626-241430C0B28A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955835" y="4102230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2291C6-3E0B-0394-1504-A73772B3E3B6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3796508" y="4102230"/>
            <a:ext cx="43617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B398EE-04C1-D157-82B6-964B596E2B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547930" y="4981807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5DD7CB-386F-A003-523A-A08E7FEC447A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863175" y="4102230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15DEB-0079-FC80-641A-20C3E59B57A2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2955835" y="5166473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C3EA20-279D-5A38-180F-C54168A44C9F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3891923" y="5112386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B02101-4696-CF6B-6FDA-6D8CB703B454}"/>
              </a:ext>
            </a:extLst>
          </p:cNvPr>
          <p:cNvSpPr/>
          <p:nvPr/>
        </p:nvSpPr>
        <p:spPr>
          <a:xfrm>
            <a:off x="1615251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2A195-D09F-468B-69A0-2D127AE6C6C9}"/>
              </a:ext>
            </a:extLst>
          </p:cNvPr>
          <p:cNvCxnSpPr>
            <a:cxnSpLocks/>
            <a:stCxn id="29" idx="7"/>
            <a:endCxn id="10" idx="3"/>
          </p:cNvCxnSpPr>
          <p:nvPr/>
        </p:nvCxnSpPr>
        <p:spPr>
          <a:xfrm flipV="1">
            <a:off x="1930496" y="5112386"/>
            <a:ext cx="394849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1899D-C9FF-9857-11A8-879C0965181A}"/>
              </a:ext>
            </a:extLst>
          </p:cNvPr>
          <p:cNvCxnSpPr/>
          <p:nvPr/>
        </p:nvCxnSpPr>
        <p:spPr>
          <a:xfrm flipH="1">
            <a:off x="2575300" y="3092074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1BA7E5-B1B1-E999-126C-587796A3B762}"/>
              </a:ext>
            </a:extLst>
          </p:cNvPr>
          <p:cNvCxnSpPr>
            <a:cxnSpLocks/>
          </p:cNvCxnSpPr>
          <p:nvPr/>
        </p:nvCxnSpPr>
        <p:spPr>
          <a:xfrm flipH="1">
            <a:off x="2325031" y="4052292"/>
            <a:ext cx="189804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C8EBB7AC-7FEB-A567-8FD0-23E53737085D}"/>
              </a:ext>
            </a:extLst>
          </p:cNvPr>
          <p:cNvSpPr/>
          <p:nvPr/>
        </p:nvSpPr>
        <p:spPr>
          <a:xfrm>
            <a:off x="2270944" y="4797141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587A8B9-82F7-749A-7C9C-652B01214080}"/>
              </a:ext>
            </a:extLst>
          </p:cNvPr>
          <p:cNvCxnSpPr>
            <a:cxnSpLocks/>
          </p:cNvCxnSpPr>
          <p:nvPr/>
        </p:nvCxnSpPr>
        <p:spPr>
          <a:xfrm flipV="1">
            <a:off x="2611854" y="4228032"/>
            <a:ext cx="15762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200BE1-2D1F-012E-622B-35C93E1DD147}"/>
              </a:ext>
            </a:extLst>
          </p:cNvPr>
          <p:cNvCxnSpPr>
            <a:cxnSpLocks/>
          </p:cNvCxnSpPr>
          <p:nvPr/>
        </p:nvCxnSpPr>
        <p:spPr>
          <a:xfrm>
            <a:off x="2890982" y="4248727"/>
            <a:ext cx="139653" cy="5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D, 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동전을 던졌을 때 앞면이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 나오는 경우를 구하라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17233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문제가 있다고 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D0E15-F0F9-51BD-CC72-E037F3F3276F}"/>
              </a:ext>
            </a:extLst>
          </p:cNvPr>
          <p:cNvSpPr txBox="1"/>
          <p:nvPr/>
        </p:nvSpPr>
        <p:spPr>
          <a:xfrm>
            <a:off x="942387" y="20927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쓰기 보단 앞서 배운 재귀함수를 이용해 구현할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7094D-38F3-7E5C-F29C-65FD825B1E9F}"/>
              </a:ext>
            </a:extLst>
          </p:cNvPr>
          <p:cNvSpPr txBox="1"/>
          <p:nvPr/>
        </p:nvSpPr>
        <p:spPr>
          <a:xfrm>
            <a:off x="942387" y="28313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앞에 던져진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전부 앞면이었다면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뒤의 동전들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어떻게 나와도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2EBF2-ACC7-D042-0BE4-F4D560EA0AD7}"/>
              </a:ext>
            </a:extLst>
          </p:cNvPr>
          <p:cNvSpPr txBox="1"/>
          <p:nvPr/>
        </p:nvSpPr>
        <p:spPr>
          <a:xfrm>
            <a:off x="942387" y="320070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조건을 만족시킬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해가 나오지 않음을 알았는데도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DF196-2D3B-AC24-C3D1-E2B5501E86A9}"/>
              </a:ext>
            </a:extLst>
          </p:cNvPr>
          <p:cNvSpPr txBox="1"/>
          <p:nvPr/>
        </p:nvSpPr>
        <p:spPr>
          <a:xfrm>
            <a:off x="942387" y="357003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트리를 더 이상 탐색할 이유가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백트래킹은 여기서 아래로 더 진행하지 않고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44201C-544D-8658-D2D7-78BDB2E7EFF9}"/>
              </a:ext>
            </a:extLst>
          </p:cNvPr>
          <p:cNvSpPr txBox="1"/>
          <p:nvPr/>
        </p:nvSpPr>
        <p:spPr>
          <a:xfrm>
            <a:off x="942387" y="393936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노드로 돌아가 다른 노드들을 탐색함으로써 시간 복잡도를 향상시킵니다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01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B3C7E7F-621C-4CB8-2ED4-92E7476B8F97}"/>
              </a:ext>
            </a:extLst>
          </p:cNvPr>
          <p:cNvCxnSpPr>
            <a:cxnSpLocks/>
          </p:cNvCxnSpPr>
          <p:nvPr/>
        </p:nvCxnSpPr>
        <p:spPr>
          <a:xfrm>
            <a:off x="526473" y="1973205"/>
            <a:ext cx="10021454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11CC49-0E1E-77E2-4727-EF2EBE029B99}"/>
              </a:ext>
            </a:extLst>
          </p:cNvPr>
          <p:cNvSpPr/>
          <p:nvPr/>
        </p:nvSpPr>
        <p:spPr>
          <a:xfrm>
            <a:off x="3056513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4D7822-0DD1-B807-1567-4F202D8837A2}"/>
              </a:ext>
            </a:extLst>
          </p:cNvPr>
          <p:cNvSpPr/>
          <p:nvPr/>
        </p:nvSpPr>
        <p:spPr>
          <a:xfrm>
            <a:off x="2161753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CD8696-FACC-86A5-D052-1040EA1E840C}"/>
              </a:ext>
            </a:extLst>
          </p:cNvPr>
          <p:cNvSpPr/>
          <p:nvPr/>
        </p:nvSpPr>
        <p:spPr>
          <a:xfrm>
            <a:off x="5911334" y="9738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124C3-DE52-04F7-71AE-33464C4D1A01}"/>
              </a:ext>
            </a:extLst>
          </p:cNvPr>
          <p:cNvSpPr/>
          <p:nvPr/>
        </p:nvSpPr>
        <p:spPr>
          <a:xfrm>
            <a:off x="1588321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CD5239-C370-E828-6FC9-986B87E264E7}"/>
              </a:ext>
            </a:extLst>
          </p:cNvPr>
          <p:cNvSpPr/>
          <p:nvPr/>
        </p:nvSpPr>
        <p:spPr>
          <a:xfrm>
            <a:off x="3056513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7C991C-13C2-0513-C43D-66160308E0B3}"/>
              </a:ext>
            </a:extLst>
          </p:cNvPr>
          <p:cNvSpPr/>
          <p:nvPr/>
        </p:nvSpPr>
        <p:spPr>
          <a:xfrm>
            <a:off x="2161753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25BB46-4252-A6CD-AD45-F5B242B5BDD9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346419" y="2085311"/>
            <a:ext cx="764181" cy="6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67B14-D059-8729-7D03-9D4490EB6B1B}"/>
              </a:ext>
            </a:extLst>
          </p:cNvPr>
          <p:cNvCxnSpPr>
            <a:cxnSpLocks/>
            <a:stCxn id="39" idx="2"/>
            <a:endCxn id="37" idx="7"/>
          </p:cNvCxnSpPr>
          <p:nvPr/>
        </p:nvCxnSpPr>
        <p:spPr>
          <a:xfrm flipH="1">
            <a:off x="3371758" y="1158498"/>
            <a:ext cx="2539576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AE896B6-9198-2CA8-C713-839C63E37531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1772987" y="3049196"/>
            <a:ext cx="442853" cy="741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61F66C-109F-511A-6FB4-A92EEAD6EC21}"/>
              </a:ext>
            </a:extLst>
          </p:cNvPr>
          <p:cNvCxnSpPr>
            <a:cxnSpLocks/>
            <a:stCxn id="41" idx="1"/>
            <a:endCxn id="38" idx="5"/>
          </p:cNvCxnSpPr>
          <p:nvPr/>
        </p:nvCxnSpPr>
        <p:spPr>
          <a:xfrm flipH="1" flipV="1">
            <a:off x="2476998" y="3049196"/>
            <a:ext cx="633602" cy="79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10A20E-7050-7729-422F-6E5273DFF93C}"/>
              </a:ext>
            </a:extLst>
          </p:cNvPr>
          <p:cNvCxnSpPr>
            <a:cxnSpLocks/>
            <a:stCxn id="45" idx="1"/>
            <a:endCxn id="40" idx="5"/>
          </p:cNvCxnSpPr>
          <p:nvPr/>
        </p:nvCxnSpPr>
        <p:spPr>
          <a:xfrm flipH="1" flipV="1">
            <a:off x="1903566" y="4105623"/>
            <a:ext cx="312274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8764244-A5AB-8613-132E-9344D1CAAEFD}"/>
              </a:ext>
            </a:extLst>
          </p:cNvPr>
          <p:cNvSpPr/>
          <p:nvPr/>
        </p:nvSpPr>
        <p:spPr>
          <a:xfrm>
            <a:off x="1014888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2B97B1-3775-FD98-0E0E-E02ED8DE8B3D}"/>
              </a:ext>
            </a:extLst>
          </p:cNvPr>
          <p:cNvCxnSpPr>
            <a:cxnSpLocks/>
            <a:stCxn id="56" idx="7"/>
            <a:endCxn id="40" idx="3"/>
          </p:cNvCxnSpPr>
          <p:nvPr/>
        </p:nvCxnSpPr>
        <p:spPr>
          <a:xfrm flipV="1">
            <a:off x="1330133" y="4105623"/>
            <a:ext cx="312275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1EF0825-50A2-A595-9949-95543CA5155C}"/>
              </a:ext>
            </a:extLst>
          </p:cNvPr>
          <p:cNvSpPr/>
          <p:nvPr/>
        </p:nvSpPr>
        <p:spPr>
          <a:xfrm>
            <a:off x="8766642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1C7FD-D3D5-1BA1-B07E-8797BAE95A01}"/>
              </a:ext>
            </a:extLst>
          </p:cNvPr>
          <p:cNvCxnSpPr>
            <a:cxnSpLocks/>
            <a:stCxn id="39" idx="6"/>
            <a:endCxn id="72" idx="1"/>
          </p:cNvCxnSpPr>
          <p:nvPr/>
        </p:nvCxnSpPr>
        <p:spPr>
          <a:xfrm>
            <a:off x="6280666" y="1158498"/>
            <a:ext cx="2540063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00B8274-90E0-7F86-B96C-6CAA60557E62}"/>
              </a:ext>
            </a:extLst>
          </p:cNvPr>
          <p:cNvSpPr/>
          <p:nvPr/>
        </p:nvSpPr>
        <p:spPr>
          <a:xfrm>
            <a:off x="4456880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0E806A-E104-7941-57D5-5FA43D551B6D}"/>
              </a:ext>
            </a:extLst>
          </p:cNvPr>
          <p:cNvCxnSpPr>
            <a:cxnSpLocks/>
            <a:stCxn id="87" idx="1"/>
            <a:endCxn id="37" idx="5"/>
          </p:cNvCxnSpPr>
          <p:nvPr/>
        </p:nvCxnSpPr>
        <p:spPr>
          <a:xfrm flipH="1" flipV="1">
            <a:off x="3371758" y="2085311"/>
            <a:ext cx="1139209" cy="70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8AAEE77-08CC-C40F-E16A-FBEC73F509DA}"/>
              </a:ext>
            </a:extLst>
          </p:cNvPr>
          <p:cNvSpPr/>
          <p:nvPr/>
        </p:nvSpPr>
        <p:spPr>
          <a:xfrm>
            <a:off x="767228" y="60535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5BF3121-2BE0-A572-9243-625F640D9F1C}"/>
              </a:ext>
            </a:extLst>
          </p:cNvPr>
          <p:cNvSpPr/>
          <p:nvPr/>
        </p:nvSpPr>
        <p:spPr>
          <a:xfrm>
            <a:off x="1337274" y="60350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8B11455-FA2D-F1E3-E288-224D55746724}"/>
              </a:ext>
            </a:extLst>
          </p:cNvPr>
          <p:cNvCxnSpPr>
            <a:cxnSpLocks/>
            <a:stCxn id="92" idx="0"/>
            <a:endCxn id="56" idx="3"/>
          </p:cNvCxnSpPr>
          <p:nvPr/>
        </p:nvCxnSpPr>
        <p:spPr>
          <a:xfrm flipV="1">
            <a:off x="951894" y="5118180"/>
            <a:ext cx="117081" cy="935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2D5B3D-864B-D2BB-DBD9-17914135295F}"/>
              </a:ext>
            </a:extLst>
          </p:cNvPr>
          <p:cNvCxnSpPr>
            <a:cxnSpLocks/>
            <a:stCxn id="93" idx="0"/>
            <a:endCxn id="56" idx="5"/>
          </p:cNvCxnSpPr>
          <p:nvPr/>
        </p:nvCxnSpPr>
        <p:spPr>
          <a:xfrm flipH="1" flipV="1">
            <a:off x="1330133" y="5118180"/>
            <a:ext cx="191807" cy="91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E28817F-35B8-C715-B7EC-1D1B5B3EE42A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699226" y="6368771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483DE73-CC4C-BA92-BE9C-CD5638A6C264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1082473" y="6368771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44B2494-6AAD-56C5-AAFF-F589EC37C116}"/>
              </a:ext>
            </a:extLst>
          </p:cNvPr>
          <p:cNvCxnSpPr>
            <a:cxnSpLocks/>
          </p:cNvCxnSpPr>
          <p:nvPr/>
        </p:nvCxnSpPr>
        <p:spPr>
          <a:xfrm flipV="1">
            <a:off x="1272659" y="6350298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559E2B-4B4C-BFA5-0EF8-0FC563F99872}"/>
              </a:ext>
            </a:extLst>
          </p:cNvPr>
          <p:cNvCxnSpPr>
            <a:cxnSpLocks/>
          </p:cNvCxnSpPr>
          <p:nvPr/>
        </p:nvCxnSpPr>
        <p:spPr>
          <a:xfrm flipH="1" flipV="1">
            <a:off x="1660812" y="6350298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곱하기 기호 112">
            <a:extLst>
              <a:ext uri="{FF2B5EF4-FFF2-40B4-BE49-F238E27FC236}">
                <a16:creationId xmlns:a16="http://schemas.microsoft.com/office/drawing/2014/main" id="{F54CE759-D6A6-5FC7-30DA-63608EB4788C}"/>
              </a:ext>
            </a:extLst>
          </p:cNvPr>
          <p:cNvSpPr/>
          <p:nvPr/>
        </p:nvSpPr>
        <p:spPr>
          <a:xfrm>
            <a:off x="657111" y="477589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E6AE733-5E25-BAF2-BF14-43833A7ED3F8}"/>
              </a:ext>
            </a:extLst>
          </p:cNvPr>
          <p:cNvCxnSpPr>
            <a:cxnSpLocks/>
          </p:cNvCxnSpPr>
          <p:nvPr/>
        </p:nvCxnSpPr>
        <p:spPr>
          <a:xfrm>
            <a:off x="535709" y="2915240"/>
            <a:ext cx="100122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0E2BC4-3A06-0FE8-2DAE-59594AA63B84}"/>
              </a:ext>
            </a:extLst>
          </p:cNvPr>
          <p:cNvCxnSpPr>
            <a:cxnSpLocks/>
          </p:cNvCxnSpPr>
          <p:nvPr/>
        </p:nvCxnSpPr>
        <p:spPr>
          <a:xfrm>
            <a:off x="434109" y="3993517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A8B5793-C04E-BE51-652C-0B9881C74C5E}"/>
              </a:ext>
            </a:extLst>
          </p:cNvPr>
          <p:cNvCxnSpPr>
            <a:cxnSpLocks/>
          </p:cNvCxnSpPr>
          <p:nvPr/>
        </p:nvCxnSpPr>
        <p:spPr>
          <a:xfrm>
            <a:off x="452582" y="4979031"/>
            <a:ext cx="10095345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F5A4C9-B782-5360-083B-DC036B73E2F5}"/>
              </a:ext>
            </a:extLst>
          </p:cNvPr>
          <p:cNvCxnSpPr>
            <a:cxnSpLocks/>
          </p:cNvCxnSpPr>
          <p:nvPr/>
        </p:nvCxnSpPr>
        <p:spPr>
          <a:xfrm>
            <a:off x="434109" y="6238192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C768AFA-1A56-6783-BC12-7905C9DD4844}"/>
              </a:ext>
            </a:extLst>
          </p:cNvPr>
          <p:cNvSpPr txBox="1"/>
          <p:nvPr/>
        </p:nvSpPr>
        <p:spPr>
          <a:xfrm>
            <a:off x="10815781" y="177006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AEDE02-7CCA-DE11-3CE5-95BB58443729}"/>
              </a:ext>
            </a:extLst>
          </p:cNvPr>
          <p:cNvSpPr txBox="1"/>
          <p:nvPr/>
        </p:nvSpPr>
        <p:spPr>
          <a:xfrm>
            <a:off x="10815781" y="2679864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8EDE36-71FE-FEBF-4E51-23797D0E8216}"/>
              </a:ext>
            </a:extLst>
          </p:cNvPr>
          <p:cNvSpPr txBox="1"/>
          <p:nvPr/>
        </p:nvSpPr>
        <p:spPr>
          <a:xfrm>
            <a:off x="10815781" y="374207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4D94A8-D705-A50A-B81D-30A55165BCAF}"/>
              </a:ext>
            </a:extLst>
          </p:cNvPr>
          <p:cNvSpPr txBox="1"/>
          <p:nvPr/>
        </p:nvSpPr>
        <p:spPr>
          <a:xfrm>
            <a:off x="10815781" y="4775892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338A84-6EC2-29A4-A24D-0005730EE52C}"/>
              </a:ext>
            </a:extLst>
          </p:cNvPr>
          <p:cNvSpPr txBox="1"/>
          <p:nvPr/>
        </p:nvSpPr>
        <p:spPr>
          <a:xfrm>
            <a:off x="10815781" y="605352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B313CE8-0C9B-FBD1-FA03-93A6689EB3AD}"/>
              </a:ext>
            </a:extLst>
          </p:cNvPr>
          <p:cNvCxnSpPr>
            <a:cxnSpLocks/>
          </p:cNvCxnSpPr>
          <p:nvPr/>
        </p:nvCxnSpPr>
        <p:spPr>
          <a:xfrm flipH="1">
            <a:off x="3425845" y="1072172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1D99084-E9D9-878D-3A12-333C4122D982}"/>
              </a:ext>
            </a:extLst>
          </p:cNvPr>
          <p:cNvCxnSpPr>
            <a:cxnSpLocks/>
          </p:cNvCxnSpPr>
          <p:nvPr/>
        </p:nvCxnSpPr>
        <p:spPr>
          <a:xfrm flipH="1">
            <a:off x="2402807" y="2113762"/>
            <a:ext cx="497610" cy="4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60CFCA7-FAB0-2EA7-6886-942101F9F1B0}"/>
              </a:ext>
            </a:extLst>
          </p:cNvPr>
          <p:cNvCxnSpPr/>
          <p:nvPr/>
        </p:nvCxnSpPr>
        <p:spPr>
          <a:xfrm flipH="1">
            <a:off x="1706606" y="3027346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B5319E9-7A44-EE39-CAEA-3A7860B59E6A}"/>
              </a:ext>
            </a:extLst>
          </p:cNvPr>
          <p:cNvCxnSpPr>
            <a:cxnSpLocks/>
          </p:cNvCxnSpPr>
          <p:nvPr/>
        </p:nvCxnSpPr>
        <p:spPr>
          <a:xfrm flipH="1">
            <a:off x="1219737" y="4127860"/>
            <a:ext cx="285382" cy="6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83C826D-3FC6-C91C-6938-494CA9C304FF}"/>
              </a:ext>
            </a:extLst>
          </p:cNvPr>
          <p:cNvCxnSpPr>
            <a:cxnSpLocks/>
          </p:cNvCxnSpPr>
          <p:nvPr/>
        </p:nvCxnSpPr>
        <p:spPr>
          <a:xfrm flipV="1">
            <a:off x="1461703" y="4259395"/>
            <a:ext cx="253196" cy="5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08124E0-30AA-A421-0833-1F16592049F6}"/>
              </a:ext>
            </a:extLst>
          </p:cNvPr>
          <p:cNvCxnSpPr>
            <a:cxnSpLocks/>
          </p:cNvCxnSpPr>
          <p:nvPr/>
        </p:nvCxnSpPr>
        <p:spPr>
          <a:xfrm>
            <a:off x="1841284" y="4217880"/>
            <a:ext cx="245857" cy="6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9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51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Dijkstra’s Algorithm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4600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6963AE-487B-08E4-4E38-AF603DA92402}"/>
              </a:ext>
            </a:extLst>
          </p:cNvPr>
          <p:cNvSpPr txBox="1"/>
          <p:nvPr/>
        </p:nvSpPr>
        <p:spPr>
          <a:xfrm>
            <a:off x="942387" y="31933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지금까지 배운 그래프 이론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탐색으로는 최단 경로를 구할 수는 없어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D06666-35CC-1907-F2B8-BF6A3C2FB7BA}"/>
              </a:ext>
            </a:extLst>
          </p:cNvPr>
          <p:cNvSpPr txBox="1"/>
          <p:nvPr/>
        </p:nvSpPr>
        <p:spPr>
          <a:xfrm>
            <a:off x="942387" y="355940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간선들의 가중치가 같을 경우에 한해서 최소 비용을 구할 수 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5CBB6-C882-4FED-6B84-8DEF2AEE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0496"/>
            <a:ext cx="11860306" cy="51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부분수열의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같게 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수에 모든 경우를 다 넣어보는 방법이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수가 존재하면 안됩니다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978491-7EDD-FC23-2EE2-E2B282CDFBAA}"/>
              </a:ext>
            </a:extLst>
          </p:cNvPr>
          <p:cNvCxnSpPr>
            <a:cxnSpLocks/>
          </p:cNvCxnSpPr>
          <p:nvPr/>
        </p:nvCxnSpPr>
        <p:spPr>
          <a:xfrm>
            <a:off x="8059918" y="3864997"/>
            <a:ext cx="2488009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327F464-AC58-A8F0-BCC7-5CC00AFA16A6}"/>
              </a:ext>
            </a:extLst>
          </p:cNvPr>
          <p:cNvSpPr/>
          <p:nvPr/>
        </p:nvSpPr>
        <p:spPr>
          <a:xfrm>
            <a:off x="2950933" y="355627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F0C19B-AC95-4E5F-977B-96744D1BE2F8}"/>
              </a:ext>
            </a:extLst>
          </p:cNvPr>
          <p:cNvSpPr/>
          <p:nvPr/>
        </p:nvSpPr>
        <p:spPr>
          <a:xfrm>
            <a:off x="2045526" y="450951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B2F13A-C8C0-3347-7DB3-D973815F0977}"/>
              </a:ext>
            </a:extLst>
          </p:cNvPr>
          <p:cNvSpPr/>
          <p:nvPr/>
        </p:nvSpPr>
        <p:spPr>
          <a:xfrm>
            <a:off x="5911334" y="286562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02D64E-EC8A-A5E3-F071-0621A2EEFEEA}"/>
              </a:ext>
            </a:extLst>
          </p:cNvPr>
          <p:cNvSpPr/>
          <p:nvPr/>
        </p:nvSpPr>
        <p:spPr>
          <a:xfrm>
            <a:off x="1588321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D185C-F0CA-EEC1-B72A-C41A93396EAF}"/>
              </a:ext>
            </a:extLst>
          </p:cNvPr>
          <p:cNvSpPr/>
          <p:nvPr/>
        </p:nvSpPr>
        <p:spPr>
          <a:xfrm>
            <a:off x="2626038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F12000-74E5-41D4-37EE-7D6BB180559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2346419" y="405175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8D3DAD-CABC-C28D-C0CB-4CA3EA26D438}"/>
              </a:ext>
            </a:extLst>
          </p:cNvPr>
          <p:cNvCxnSpPr>
            <a:cxnSpLocks/>
            <a:stCxn id="41" idx="2"/>
            <a:endCxn id="39" idx="7"/>
          </p:cNvCxnSpPr>
          <p:nvPr/>
        </p:nvCxnSpPr>
        <p:spPr>
          <a:xfrm flipH="1">
            <a:off x="3446414" y="3050290"/>
            <a:ext cx="2464920" cy="59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472E56-C3DF-8CE8-32ED-A49CDD8D8759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1772987" y="5023172"/>
            <a:ext cx="360669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5485DB-6D8E-7416-8B4D-635F8C529C69}"/>
              </a:ext>
            </a:extLst>
          </p:cNvPr>
          <p:cNvCxnSpPr>
            <a:cxnSpLocks/>
            <a:stCxn id="43" idx="0"/>
            <a:endCxn id="40" idx="5"/>
          </p:cNvCxnSpPr>
          <p:nvPr/>
        </p:nvCxnSpPr>
        <p:spPr>
          <a:xfrm flipH="1" flipV="1">
            <a:off x="2559182" y="5023172"/>
            <a:ext cx="251522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08A84BC-2262-4CE9-3978-E2386C6FBCC8}"/>
              </a:ext>
            </a:extLst>
          </p:cNvPr>
          <p:cNvSpPr/>
          <p:nvPr/>
        </p:nvSpPr>
        <p:spPr>
          <a:xfrm>
            <a:off x="4803602" y="3581989"/>
            <a:ext cx="630490" cy="6304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1B1754-0327-58C6-9D64-4859F9B2BAE1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 flipH="1">
            <a:off x="5118847" y="3180869"/>
            <a:ext cx="846574" cy="401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534BDCA-8926-4E19-394A-96AA819A1FB0}"/>
              </a:ext>
            </a:extLst>
          </p:cNvPr>
          <p:cNvSpPr/>
          <p:nvPr/>
        </p:nvSpPr>
        <p:spPr>
          <a:xfrm>
            <a:off x="4349242" y="4518105"/>
            <a:ext cx="584608" cy="584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F92CFB-D56E-D506-997A-248BB86498F0}"/>
              </a:ext>
            </a:extLst>
          </p:cNvPr>
          <p:cNvCxnSpPr>
            <a:cxnSpLocks/>
            <a:stCxn id="50" idx="1"/>
            <a:endCxn id="39" idx="5"/>
          </p:cNvCxnSpPr>
          <p:nvPr/>
        </p:nvCxnSpPr>
        <p:spPr>
          <a:xfrm flipH="1" flipV="1">
            <a:off x="3446414" y="4051759"/>
            <a:ext cx="988442" cy="55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C3B0F0-D111-F44B-A7C2-57BB0E974ACB}"/>
              </a:ext>
            </a:extLst>
          </p:cNvPr>
          <p:cNvCxnSpPr>
            <a:cxnSpLocks/>
          </p:cNvCxnSpPr>
          <p:nvPr/>
        </p:nvCxnSpPr>
        <p:spPr>
          <a:xfrm>
            <a:off x="5118847" y="4807032"/>
            <a:ext cx="5429080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855D7C-D34F-5563-792D-6FCDF8E656C7}"/>
              </a:ext>
            </a:extLst>
          </p:cNvPr>
          <p:cNvCxnSpPr>
            <a:cxnSpLocks/>
          </p:cNvCxnSpPr>
          <p:nvPr/>
        </p:nvCxnSpPr>
        <p:spPr>
          <a:xfrm>
            <a:off x="3531425" y="5885309"/>
            <a:ext cx="7016502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C5F466B-93A9-38A6-1D6D-F4FDB9398365}"/>
              </a:ext>
            </a:extLst>
          </p:cNvPr>
          <p:cNvCxnSpPr>
            <a:cxnSpLocks/>
          </p:cNvCxnSpPr>
          <p:nvPr/>
        </p:nvCxnSpPr>
        <p:spPr>
          <a:xfrm flipH="1">
            <a:off x="3425845" y="2963964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553162-2DB8-86EE-BD31-A658D698B269}"/>
              </a:ext>
            </a:extLst>
          </p:cNvPr>
          <p:cNvCxnSpPr>
            <a:cxnSpLocks/>
          </p:cNvCxnSpPr>
          <p:nvPr/>
        </p:nvCxnSpPr>
        <p:spPr>
          <a:xfrm flipH="1">
            <a:off x="2319925" y="400555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71097CF4-14BD-ED5B-1C64-77A07F36992A}"/>
              </a:ext>
            </a:extLst>
          </p:cNvPr>
          <p:cNvSpPr/>
          <p:nvPr/>
        </p:nvSpPr>
        <p:spPr>
          <a:xfrm>
            <a:off x="5777835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B5FBE2E-7ABD-747C-25F4-F425EA971847}"/>
              </a:ext>
            </a:extLst>
          </p:cNvPr>
          <p:cNvCxnSpPr>
            <a:cxnSpLocks/>
            <a:stCxn id="41" idx="4"/>
            <a:endCxn id="64" idx="0"/>
          </p:cNvCxnSpPr>
          <p:nvPr/>
        </p:nvCxnSpPr>
        <p:spPr>
          <a:xfrm>
            <a:off x="6096000" y="3234956"/>
            <a:ext cx="0" cy="34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C7C98A3B-1BF2-E20F-7EBC-1692ED0B6036}"/>
              </a:ext>
            </a:extLst>
          </p:cNvPr>
          <p:cNvSpPr/>
          <p:nvPr/>
        </p:nvSpPr>
        <p:spPr>
          <a:xfrm>
            <a:off x="6509659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8A74EF1-983E-4134-94B2-6B5FCF65D819}"/>
              </a:ext>
            </a:extLst>
          </p:cNvPr>
          <p:cNvCxnSpPr>
            <a:cxnSpLocks/>
            <a:stCxn id="41" idx="5"/>
            <a:endCxn id="68" idx="0"/>
          </p:cNvCxnSpPr>
          <p:nvPr/>
        </p:nvCxnSpPr>
        <p:spPr>
          <a:xfrm>
            <a:off x="6226579" y="3180869"/>
            <a:ext cx="601245" cy="39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78484D9-F366-9553-4649-34813A8DD00D}"/>
              </a:ext>
            </a:extLst>
          </p:cNvPr>
          <p:cNvCxnSpPr>
            <a:cxnSpLocks/>
            <a:stCxn id="41" idx="6"/>
            <a:endCxn id="76" idx="1"/>
          </p:cNvCxnSpPr>
          <p:nvPr/>
        </p:nvCxnSpPr>
        <p:spPr>
          <a:xfrm>
            <a:off x="6280666" y="3050290"/>
            <a:ext cx="1128647" cy="639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99EDCF16-FF19-43B6-CFA5-A2D123A1F105}"/>
              </a:ext>
            </a:extLst>
          </p:cNvPr>
          <p:cNvSpPr/>
          <p:nvPr/>
        </p:nvSpPr>
        <p:spPr>
          <a:xfrm>
            <a:off x="7323441" y="3604048"/>
            <a:ext cx="586372" cy="5863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5A230B5B-18AE-5003-8F29-AA85B2BF13A4}"/>
              </a:ext>
            </a:extLst>
          </p:cNvPr>
          <p:cNvSpPr/>
          <p:nvPr/>
        </p:nvSpPr>
        <p:spPr>
          <a:xfrm>
            <a:off x="1644073" y="4622366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0A6ABFC-C30A-37B9-6C15-E7DADA824030}"/>
              </a:ext>
            </a:extLst>
          </p:cNvPr>
          <p:cNvCxnSpPr>
            <a:cxnSpLocks/>
          </p:cNvCxnSpPr>
          <p:nvPr/>
        </p:nvCxnSpPr>
        <p:spPr>
          <a:xfrm flipV="1">
            <a:off x="2578091" y="418185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654F55E-B852-271A-97EE-75F64F18769A}"/>
              </a:ext>
            </a:extLst>
          </p:cNvPr>
          <p:cNvCxnSpPr>
            <a:cxnSpLocks/>
          </p:cNvCxnSpPr>
          <p:nvPr/>
        </p:nvCxnSpPr>
        <p:spPr>
          <a:xfrm>
            <a:off x="3392004" y="4236337"/>
            <a:ext cx="813730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361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중복된 수 체크를 안하고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쭈욱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탐색한다면 엄청난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시간복잡도를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초래할 것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2FE492F-A99E-27AF-C513-09492A7C2720}"/>
              </a:ext>
            </a:extLst>
          </p:cNvPr>
          <p:cNvSpPr/>
          <p:nvPr/>
        </p:nvSpPr>
        <p:spPr>
          <a:xfrm>
            <a:off x="3313892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C7A2EC8-8C2A-652F-5DC1-8A6A55BC4876}"/>
              </a:ext>
            </a:extLst>
          </p:cNvPr>
          <p:cNvSpPr/>
          <p:nvPr/>
        </p:nvSpPr>
        <p:spPr>
          <a:xfrm>
            <a:off x="3842139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9949D1E-47EA-0390-D698-668AAC41F72D}"/>
              </a:ext>
            </a:extLst>
          </p:cNvPr>
          <p:cNvCxnSpPr>
            <a:cxnSpLocks/>
            <a:stCxn id="124" idx="0"/>
            <a:endCxn id="50" idx="2"/>
          </p:cNvCxnSpPr>
          <p:nvPr/>
        </p:nvCxnSpPr>
        <p:spPr>
          <a:xfrm flipV="1">
            <a:off x="3498558" y="4810409"/>
            <a:ext cx="850684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7AEB5E-02F7-EBBB-61ED-96EF2DF9EACD}"/>
              </a:ext>
            </a:extLst>
          </p:cNvPr>
          <p:cNvCxnSpPr>
            <a:cxnSpLocks/>
            <a:stCxn id="125" idx="0"/>
            <a:endCxn id="50" idx="3"/>
          </p:cNvCxnSpPr>
          <p:nvPr/>
        </p:nvCxnSpPr>
        <p:spPr>
          <a:xfrm flipV="1">
            <a:off x="4026805" y="5017099"/>
            <a:ext cx="408051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75E4820-33B6-79CA-6EFD-3188D6226691}"/>
              </a:ext>
            </a:extLst>
          </p:cNvPr>
          <p:cNvCxnSpPr>
            <a:cxnSpLocks/>
          </p:cNvCxnSpPr>
          <p:nvPr/>
        </p:nvCxnSpPr>
        <p:spPr>
          <a:xfrm flipH="1">
            <a:off x="3422144" y="4826111"/>
            <a:ext cx="772252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곱하기 기호 139">
            <a:extLst>
              <a:ext uri="{FF2B5EF4-FFF2-40B4-BE49-F238E27FC236}">
                <a16:creationId xmlns:a16="http://schemas.microsoft.com/office/drawing/2014/main" id="{DF0A6E70-5358-7E8F-1D4F-1F554C956F39}"/>
              </a:ext>
            </a:extLst>
          </p:cNvPr>
          <p:cNvSpPr/>
          <p:nvPr/>
        </p:nvSpPr>
        <p:spPr>
          <a:xfrm>
            <a:off x="3313546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곱하기 기호 140">
            <a:extLst>
              <a:ext uri="{FF2B5EF4-FFF2-40B4-BE49-F238E27FC236}">
                <a16:creationId xmlns:a16="http://schemas.microsoft.com/office/drawing/2014/main" id="{FE687D9D-E873-D4C1-8304-36B94B25149F}"/>
              </a:ext>
            </a:extLst>
          </p:cNvPr>
          <p:cNvSpPr/>
          <p:nvPr/>
        </p:nvSpPr>
        <p:spPr>
          <a:xfrm>
            <a:off x="3835283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6C73B9-3020-DE9C-D5B5-F6AFDE18ADA0}"/>
              </a:ext>
            </a:extLst>
          </p:cNvPr>
          <p:cNvSpPr/>
          <p:nvPr/>
        </p:nvSpPr>
        <p:spPr>
          <a:xfrm>
            <a:off x="4305854" y="5553168"/>
            <a:ext cx="627336" cy="6273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5AB4727-7B87-2EB2-A007-51B57EDC5984}"/>
              </a:ext>
            </a:extLst>
          </p:cNvPr>
          <p:cNvCxnSpPr>
            <a:cxnSpLocks/>
            <a:stCxn id="143" idx="0"/>
            <a:endCxn id="50" idx="4"/>
          </p:cNvCxnSpPr>
          <p:nvPr/>
        </p:nvCxnSpPr>
        <p:spPr>
          <a:xfrm flipV="1">
            <a:off x="4619522" y="5102713"/>
            <a:ext cx="22024" cy="45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0A01252-2A41-3107-BE29-74C0B6F9129B}"/>
              </a:ext>
            </a:extLst>
          </p:cNvPr>
          <p:cNvCxnSpPr>
            <a:cxnSpLocks/>
            <a:stCxn id="154" idx="0"/>
            <a:endCxn id="50" idx="5"/>
          </p:cNvCxnSpPr>
          <p:nvPr/>
        </p:nvCxnSpPr>
        <p:spPr>
          <a:xfrm flipH="1" flipV="1">
            <a:off x="4848236" y="5017099"/>
            <a:ext cx="349974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24D54576-61A3-D9B4-8A0F-04228B10EC87}"/>
              </a:ext>
            </a:extLst>
          </p:cNvPr>
          <p:cNvSpPr/>
          <p:nvPr/>
        </p:nvSpPr>
        <p:spPr>
          <a:xfrm>
            <a:off x="5013544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D650640-4072-61E0-8A52-2E95FCABE450}"/>
              </a:ext>
            </a:extLst>
          </p:cNvPr>
          <p:cNvCxnSpPr>
            <a:cxnSpLocks/>
            <a:stCxn id="156" idx="0"/>
            <a:endCxn id="50" idx="6"/>
          </p:cNvCxnSpPr>
          <p:nvPr/>
        </p:nvCxnSpPr>
        <p:spPr>
          <a:xfrm flipH="1" flipV="1">
            <a:off x="4933850" y="4810409"/>
            <a:ext cx="666361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BD315278-0335-EFF6-D9DC-F007AB1B1C78}"/>
              </a:ext>
            </a:extLst>
          </p:cNvPr>
          <p:cNvSpPr/>
          <p:nvPr/>
        </p:nvSpPr>
        <p:spPr>
          <a:xfrm>
            <a:off x="5415545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/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 N ( 1 &lt;= N &lt;= 20)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진 트리 순회 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짤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상태트리 노드가 유망한지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(promising)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판단하는 조건을 넣어주고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유망하지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(non-promising)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트리의 가지를 쳐주면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(pruning / backtracking).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1CC1A-E4CC-00CB-9C14-15F79C1A44A6}"/>
              </a:ext>
            </a:extLst>
          </p:cNvPr>
          <p:cNvSpPr txBox="1"/>
          <p:nvPr/>
        </p:nvSpPr>
        <p:spPr>
          <a:xfrm>
            <a:off x="942387" y="26639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유망한지 판단하는 방법은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조상 노드에서 나왔던 수가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5DED-6E18-D766-8112-4959A94579D5}"/>
              </a:ext>
            </a:extLst>
          </p:cNvPr>
          <p:cNvSpPr txBox="1"/>
          <p:nvPr/>
        </p:nvSpPr>
        <p:spPr>
          <a:xfrm>
            <a:off x="942387" y="3029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노드에서 다시 나오는지를 판단하면 되겠네요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그렇다면 자식 트리로 진행할 필요가 없는 것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1E0FF0-F708-3C18-322B-FC03E6533BD4}"/>
              </a:ext>
            </a:extLst>
          </p:cNvPr>
          <p:cNvSpPr/>
          <p:nvPr/>
        </p:nvSpPr>
        <p:spPr>
          <a:xfrm>
            <a:off x="2536154" y="3895643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5DE860-856D-0A70-C6AE-6707FB327EE5}"/>
              </a:ext>
            </a:extLst>
          </p:cNvPr>
          <p:cNvSpPr/>
          <p:nvPr/>
        </p:nvSpPr>
        <p:spPr>
          <a:xfrm>
            <a:off x="1630747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4573A1-6A50-2DD1-5639-27FA3AFDF282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1931640" y="4391124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D7E370-058B-7426-FDB6-081D1DD63F3C}"/>
              </a:ext>
            </a:extLst>
          </p:cNvPr>
          <p:cNvCxnSpPr>
            <a:cxnSpLocks/>
          </p:cNvCxnSpPr>
          <p:nvPr/>
        </p:nvCxnSpPr>
        <p:spPr>
          <a:xfrm flipH="1">
            <a:off x="1905146" y="4344919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3A66F13-5714-97FE-1EE7-45268700AEA9}"/>
              </a:ext>
            </a:extLst>
          </p:cNvPr>
          <p:cNvSpPr/>
          <p:nvPr/>
        </p:nvSpPr>
        <p:spPr>
          <a:xfrm>
            <a:off x="2040673" y="4337795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A9A2B3-EDD9-6BBA-FFC0-268A80EB1B67}"/>
              </a:ext>
            </a:extLst>
          </p:cNvPr>
          <p:cNvCxnSpPr>
            <a:cxnSpLocks/>
          </p:cNvCxnSpPr>
          <p:nvPr/>
        </p:nvCxnSpPr>
        <p:spPr>
          <a:xfrm flipV="1">
            <a:off x="2163312" y="4521223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947E1A5-82E0-0B5B-8476-6F2F94D64225}"/>
              </a:ext>
            </a:extLst>
          </p:cNvPr>
          <p:cNvSpPr/>
          <p:nvPr/>
        </p:nvSpPr>
        <p:spPr>
          <a:xfrm>
            <a:off x="3116646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56701F-3903-5369-54FB-C619FFC959CC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31635" y="4391124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78CFED-95D4-69BB-0585-DB8C3FC5DAA0}"/>
              </a:ext>
            </a:extLst>
          </p:cNvPr>
          <p:cNvCxnSpPr>
            <a:cxnSpLocks/>
          </p:cNvCxnSpPr>
          <p:nvPr/>
        </p:nvCxnSpPr>
        <p:spPr>
          <a:xfrm>
            <a:off x="2977225" y="4529585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E072DC13-74F9-3413-0B64-837EE8963357}"/>
              </a:ext>
            </a:extLst>
          </p:cNvPr>
          <p:cNvSpPr/>
          <p:nvPr/>
        </p:nvSpPr>
        <p:spPr>
          <a:xfrm>
            <a:off x="2589295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C72CAD-092F-34C4-BC60-155A336661D9}"/>
              </a:ext>
            </a:extLst>
          </p:cNvPr>
          <p:cNvSpPr/>
          <p:nvPr/>
        </p:nvSpPr>
        <p:spPr>
          <a:xfrm>
            <a:off x="3259186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1F40BE-6185-A771-EFCF-41D321A5D502}"/>
              </a:ext>
            </a:extLst>
          </p:cNvPr>
          <p:cNvSpPr/>
          <p:nvPr/>
        </p:nvSpPr>
        <p:spPr>
          <a:xfrm>
            <a:off x="3929077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279F56-8EC3-3B2D-A59B-07278F4D85E1}"/>
              </a:ext>
            </a:extLst>
          </p:cNvPr>
          <p:cNvCxnSpPr>
            <a:cxnSpLocks/>
            <a:stCxn id="25" idx="0"/>
            <a:endCxn id="15" idx="3"/>
          </p:cNvCxnSpPr>
          <p:nvPr/>
        </p:nvCxnSpPr>
        <p:spPr>
          <a:xfrm flipV="1">
            <a:off x="2890188" y="5362537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32EE4F-D9D1-FDBE-953C-E586A682AC39}"/>
              </a:ext>
            </a:extLst>
          </p:cNvPr>
          <p:cNvCxnSpPr>
            <a:cxnSpLocks/>
            <a:stCxn id="30" idx="0"/>
            <a:endCxn id="15" idx="4"/>
          </p:cNvCxnSpPr>
          <p:nvPr/>
        </p:nvCxnSpPr>
        <p:spPr>
          <a:xfrm flipH="1" flipV="1">
            <a:off x="3417539" y="5450667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7B2964-792E-539E-F598-188E16461F65}"/>
              </a:ext>
            </a:extLst>
          </p:cNvPr>
          <p:cNvCxnSpPr>
            <a:cxnSpLocks/>
            <a:stCxn id="31" idx="0"/>
            <a:endCxn id="15" idx="5"/>
          </p:cNvCxnSpPr>
          <p:nvPr/>
        </p:nvCxnSpPr>
        <p:spPr>
          <a:xfrm flipH="1" flipV="1">
            <a:off x="3630302" y="5362537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E672DAC-9196-C756-500C-6D4FD911CDC8}"/>
              </a:ext>
            </a:extLst>
          </p:cNvPr>
          <p:cNvSpPr/>
          <p:nvPr/>
        </p:nvSpPr>
        <p:spPr>
          <a:xfrm>
            <a:off x="2869381" y="545066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1F70AC01-A07D-DBA8-CB26-637E8E34FB8D}"/>
              </a:ext>
            </a:extLst>
          </p:cNvPr>
          <p:cNvSpPr/>
          <p:nvPr/>
        </p:nvSpPr>
        <p:spPr>
          <a:xfrm>
            <a:off x="3294907" y="548682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AD9834-68D5-8377-6644-0ED91EA3F8B3}"/>
              </a:ext>
            </a:extLst>
          </p:cNvPr>
          <p:cNvCxnSpPr>
            <a:cxnSpLocks/>
          </p:cNvCxnSpPr>
          <p:nvPr/>
        </p:nvCxnSpPr>
        <p:spPr>
          <a:xfrm>
            <a:off x="3635123" y="5452485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67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89B21F-1197-321E-21BC-4FBDB7CF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047976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AC549-F1CA-7C90-5982-18E7C36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9983"/>
            <a:ext cx="9855885" cy="58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DED5B-EC68-7ED3-D747-CC39DA5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1836"/>
            <a:ext cx="1743318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56FFF-444A-285C-7DC8-B6B20766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1008971"/>
            <a:ext cx="1686160" cy="449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F1B4FE-F73F-87E2-4FCF-FF3ADDB5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61" y="985949"/>
            <a:ext cx="1714739" cy="1190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50D796-EC77-302C-9A7A-09D7E4449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68" y="0"/>
            <a:ext cx="1441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6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99B5-4D77-9EF1-8A43-6F642A7CEF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 중 해가 보장되는 경우만 탐색하는 문제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B9CCD-ADB4-2A32-AE30-8164C3BF4A4A}"/>
              </a:ext>
            </a:extLst>
          </p:cNvPr>
          <p:cNvSpPr/>
          <p:nvPr/>
        </p:nvSpPr>
        <p:spPr>
          <a:xfrm>
            <a:off x="2536154" y="238034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2C412F-6A12-66A6-D020-D2163D1AAF8B}"/>
              </a:ext>
            </a:extLst>
          </p:cNvPr>
          <p:cNvSpPr/>
          <p:nvPr/>
        </p:nvSpPr>
        <p:spPr>
          <a:xfrm>
            <a:off x="1630747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B7BB9D-57AD-3E74-6A35-11C94BC207E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931640" y="287582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273E09-8035-DAE6-E78A-04D20F3336E6}"/>
              </a:ext>
            </a:extLst>
          </p:cNvPr>
          <p:cNvCxnSpPr>
            <a:cxnSpLocks/>
          </p:cNvCxnSpPr>
          <p:nvPr/>
        </p:nvCxnSpPr>
        <p:spPr>
          <a:xfrm flipH="1">
            <a:off x="1905146" y="282962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1A9876AB-DC00-A93A-B13A-5BF42A51C577}"/>
              </a:ext>
            </a:extLst>
          </p:cNvPr>
          <p:cNvSpPr/>
          <p:nvPr/>
        </p:nvSpPr>
        <p:spPr>
          <a:xfrm>
            <a:off x="2040673" y="2822500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50BE0E-BDA8-43AC-DBF8-882E96AB571F}"/>
              </a:ext>
            </a:extLst>
          </p:cNvPr>
          <p:cNvCxnSpPr>
            <a:cxnSpLocks/>
          </p:cNvCxnSpPr>
          <p:nvPr/>
        </p:nvCxnSpPr>
        <p:spPr>
          <a:xfrm flipV="1">
            <a:off x="2163312" y="300592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78A899-FBB8-876D-24D4-DA4EF346346A}"/>
              </a:ext>
            </a:extLst>
          </p:cNvPr>
          <p:cNvSpPr/>
          <p:nvPr/>
        </p:nvSpPr>
        <p:spPr>
          <a:xfrm>
            <a:off x="3116646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69D5F5-FDF9-607F-3331-B9A251F04C5F}"/>
              </a:ext>
            </a:extLst>
          </p:cNvPr>
          <p:cNvCxnSpPr>
            <a:cxnSpLocks/>
            <a:stCxn id="15" idx="0"/>
            <a:endCxn id="6" idx="5"/>
          </p:cNvCxnSpPr>
          <p:nvPr/>
        </p:nvCxnSpPr>
        <p:spPr>
          <a:xfrm flipH="1" flipV="1">
            <a:off x="3031635" y="2875829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597509-6B23-A065-FE6E-1ED288225484}"/>
              </a:ext>
            </a:extLst>
          </p:cNvPr>
          <p:cNvCxnSpPr>
            <a:cxnSpLocks/>
          </p:cNvCxnSpPr>
          <p:nvPr/>
        </p:nvCxnSpPr>
        <p:spPr>
          <a:xfrm>
            <a:off x="2977225" y="3014290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F6F2744-8988-D6B4-967D-A870251FEC63}"/>
              </a:ext>
            </a:extLst>
          </p:cNvPr>
          <p:cNvSpPr/>
          <p:nvPr/>
        </p:nvSpPr>
        <p:spPr>
          <a:xfrm>
            <a:off x="2589295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4E4AC7-805A-74F4-6D87-014E45D883BA}"/>
              </a:ext>
            </a:extLst>
          </p:cNvPr>
          <p:cNvSpPr/>
          <p:nvPr/>
        </p:nvSpPr>
        <p:spPr>
          <a:xfrm>
            <a:off x="3259186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AF8AFE-A7DB-6513-5E5A-F6BA3E215548}"/>
              </a:ext>
            </a:extLst>
          </p:cNvPr>
          <p:cNvSpPr/>
          <p:nvPr/>
        </p:nvSpPr>
        <p:spPr>
          <a:xfrm>
            <a:off x="3929077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C9582C-B641-DDA8-BE1F-4E98F1CE3AB8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2890188" y="3847242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B5F6FE-653D-E120-476D-21771599B6EC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H="1" flipV="1">
            <a:off x="3417539" y="3935372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C4FE58-7875-DE25-3E39-E42A419241E3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3630302" y="3847242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D1033385-9B49-33BF-45F2-EFE4B8474B2B}"/>
              </a:ext>
            </a:extLst>
          </p:cNvPr>
          <p:cNvSpPr/>
          <p:nvPr/>
        </p:nvSpPr>
        <p:spPr>
          <a:xfrm>
            <a:off x="2869381" y="39353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CD41D620-C2DB-8ADC-F21F-5F373ACD3F38}"/>
              </a:ext>
            </a:extLst>
          </p:cNvPr>
          <p:cNvSpPr/>
          <p:nvPr/>
        </p:nvSpPr>
        <p:spPr>
          <a:xfrm>
            <a:off x="3294907" y="397152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E9C6F83-4C7B-B124-5891-8DE81F4F5958}"/>
              </a:ext>
            </a:extLst>
          </p:cNvPr>
          <p:cNvCxnSpPr>
            <a:cxnSpLocks/>
          </p:cNvCxnSpPr>
          <p:nvPr/>
        </p:nvCxnSpPr>
        <p:spPr>
          <a:xfrm>
            <a:off x="3635123" y="3937190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904946-1C6F-791F-1CFC-80C1BC5825B6}"/>
              </a:ext>
            </a:extLst>
          </p:cNvPr>
          <p:cNvSpPr txBox="1"/>
          <p:nvPr/>
        </p:nvSpPr>
        <p:spPr>
          <a:xfrm>
            <a:off x="942387" y="15664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저도 백트래킹을 몰랐던 시절에는 이 문제를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문으로 풀려고 했던 기억이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02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1B02E-74E0-E380-B625-7894E517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8560"/>
            <a:ext cx="7501980" cy="58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574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2239, 2580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92" y="310509"/>
            <a:ext cx="247685" cy="257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F7F9DD-2BA5-5752-90C7-EA6FA4C2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" y="1020510"/>
            <a:ext cx="2999236" cy="287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FEA35-3891-B0AB-CC47-59E298444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81" y="1734539"/>
            <a:ext cx="8467418" cy="1282038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E451EB9-23CF-A762-5C3F-E7A35240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14" y="3266353"/>
            <a:ext cx="3454666" cy="34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1E965-9B8B-02CF-2CFE-0625BE78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54521"/>
            <a:ext cx="11696908" cy="3346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1D6971-2567-9D4C-3518-C2D3A9A6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4368197"/>
            <a:ext cx="1095618" cy="231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D3E1E4-37E2-2615-D423-6494E0C2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96" y="4368195"/>
            <a:ext cx="1079482" cy="23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A8E64E-E130-AF21-B448-813DFD8B8CFD}"/>
              </a:ext>
            </a:extLst>
          </p:cNvPr>
          <p:cNvCxnSpPr>
            <a:stCxn id="19" idx="6"/>
            <a:endCxn id="17" idx="1"/>
          </p:cNvCxnSpPr>
          <p:nvPr/>
        </p:nvCxnSpPr>
        <p:spPr>
          <a:xfrm>
            <a:off x="10305080" y="3152936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데이크스트라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고안한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최단 경로 알고리즘을 이용하면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한 정점에서 다른 모든 정점으로의 최단 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380B0A-0EE9-6A8E-59C1-951D767DD6D3}"/>
              </a:ext>
            </a:extLst>
          </p:cNvPr>
          <p:cNvSpPr/>
          <p:nvPr/>
        </p:nvSpPr>
        <p:spPr>
          <a:xfrm>
            <a:off x="9935748" y="629659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5666DB-352F-93C3-DDCE-96AEBBBE6755}"/>
              </a:ext>
            </a:extLst>
          </p:cNvPr>
          <p:cNvSpPr/>
          <p:nvPr/>
        </p:nvSpPr>
        <p:spPr>
          <a:xfrm>
            <a:off x="11599909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A65EBE-7CBF-8773-5C11-E36BF02359D2}"/>
              </a:ext>
            </a:extLst>
          </p:cNvPr>
          <p:cNvSpPr/>
          <p:nvPr/>
        </p:nvSpPr>
        <p:spPr>
          <a:xfrm>
            <a:off x="9935748" y="29682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0D8527-7FDD-9EA0-2E80-A9C865804AC9}"/>
              </a:ext>
            </a:extLst>
          </p:cNvPr>
          <p:cNvSpPr/>
          <p:nvPr/>
        </p:nvSpPr>
        <p:spPr>
          <a:xfrm>
            <a:off x="11599909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AD4DF8-EC3D-9E49-934D-73169BF7663F}"/>
              </a:ext>
            </a:extLst>
          </p:cNvPr>
          <p:cNvSpPr/>
          <p:nvPr/>
        </p:nvSpPr>
        <p:spPr>
          <a:xfrm>
            <a:off x="8271587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A21153-FC8D-C799-C6F1-DDFE66FE580C}"/>
              </a:ext>
            </a:extLst>
          </p:cNvPr>
          <p:cNvSpPr/>
          <p:nvPr/>
        </p:nvSpPr>
        <p:spPr>
          <a:xfrm>
            <a:off x="8271587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53C003-EEEA-A1D0-F5E3-48AA07AAE9A4}"/>
              </a:ext>
            </a:extLst>
          </p:cNvPr>
          <p:cNvCxnSpPr>
            <a:stCxn id="22" idx="7"/>
            <a:endCxn id="19" idx="2"/>
          </p:cNvCxnSpPr>
          <p:nvPr/>
        </p:nvCxnSpPr>
        <p:spPr>
          <a:xfrm flipV="1">
            <a:off x="8586832" y="3152936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2E881-0EAC-8D9B-6519-B4CD37FBB690}"/>
              </a:ext>
            </a:extLst>
          </p:cNvPr>
          <p:cNvSpPr txBox="1"/>
          <p:nvPr/>
        </p:nvSpPr>
        <p:spPr>
          <a:xfrm>
            <a:off x="9076624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3D4D6-97A2-14C5-C524-D8F40A2A9A02}"/>
              </a:ext>
            </a:extLst>
          </p:cNvPr>
          <p:cNvSpPr txBox="1"/>
          <p:nvPr/>
        </p:nvSpPr>
        <p:spPr>
          <a:xfrm>
            <a:off x="10794872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941A56-8C50-CCE0-AD3F-377AFFFE5234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8640919" y="4069706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1EAA5A-3A6F-6261-388D-52E0F02EA85F}"/>
              </a:ext>
            </a:extLst>
          </p:cNvPr>
          <p:cNvSpPr txBox="1"/>
          <p:nvPr/>
        </p:nvSpPr>
        <p:spPr>
          <a:xfrm>
            <a:off x="9935748" y="388504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4CD922-8171-DFE9-BD84-29142C072CBC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8456253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06CD3-E9BB-21A2-4115-C8FE14FD6B68}"/>
              </a:ext>
            </a:extLst>
          </p:cNvPr>
          <p:cNvSpPr txBox="1"/>
          <p:nvPr/>
        </p:nvSpPr>
        <p:spPr>
          <a:xfrm>
            <a:off x="8271587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CE8EE-26C9-D9EB-2455-11B90997B181}"/>
              </a:ext>
            </a:extLst>
          </p:cNvPr>
          <p:cNvSpPr txBox="1"/>
          <p:nvPr/>
        </p:nvSpPr>
        <p:spPr>
          <a:xfrm>
            <a:off x="942387" y="283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알고리즘은 매 상황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가장 비용이 작은 정점을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A83DF4-E137-2F8D-CB85-E5276DE6E476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8586832" y="3283515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0CC6C7-E369-9BB8-704E-C4D326DCE920}"/>
              </a:ext>
            </a:extLst>
          </p:cNvPr>
          <p:cNvSpPr txBox="1"/>
          <p:nvPr/>
        </p:nvSpPr>
        <p:spPr>
          <a:xfrm>
            <a:off x="8946045" y="437553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1607D-016A-3E0D-41CF-1FD22EBCB5B6}"/>
              </a:ext>
            </a:extLst>
          </p:cNvPr>
          <p:cNvCxnSpPr>
            <a:cxnSpLocks/>
            <a:stCxn id="23" idx="6"/>
            <a:endCxn id="17" idx="3"/>
          </p:cNvCxnSpPr>
          <p:nvPr/>
        </p:nvCxnSpPr>
        <p:spPr>
          <a:xfrm flipV="1">
            <a:off x="8640919" y="4200285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D0929D-2192-6E2D-49B0-0EA4889B93F7}"/>
              </a:ext>
            </a:extLst>
          </p:cNvPr>
          <p:cNvSpPr txBox="1"/>
          <p:nvPr/>
        </p:nvSpPr>
        <p:spPr>
          <a:xfrm>
            <a:off x="9935748" y="467957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025377-AD03-49AB-8CED-E24D0FA26923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8586832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D44C42-54C2-518B-ED35-1A6998C3B649}"/>
              </a:ext>
            </a:extLst>
          </p:cNvPr>
          <p:cNvSpPr txBox="1"/>
          <p:nvPr/>
        </p:nvSpPr>
        <p:spPr>
          <a:xfrm>
            <a:off x="9076624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247595-F7D1-1187-7E46-7CFAD0C07D2F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10250993" y="4200285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0A4CD2-045D-DABB-C29B-7F12F284E3C8}"/>
              </a:ext>
            </a:extLst>
          </p:cNvPr>
          <p:cNvSpPr txBox="1"/>
          <p:nvPr/>
        </p:nvSpPr>
        <p:spPr>
          <a:xfrm>
            <a:off x="10685919" y="513452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C8AC197-4831-68EE-F70E-37D2F6A2ABEF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10305080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306C3C-DA5A-437D-2A73-65B88891008F}"/>
              </a:ext>
            </a:extLst>
          </p:cNvPr>
          <p:cNvSpPr txBox="1"/>
          <p:nvPr/>
        </p:nvSpPr>
        <p:spPr>
          <a:xfrm>
            <a:off x="10794872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F0E572-33D3-5231-2709-517A7C0481CD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1784575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BE4EAA-EA89-5722-F784-E185A69D2023}"/>
              </a:ext>
            </a:extLst>
          </p:cNvPr>
          <p:cNvSpPr txBox="1"/>
          <p:nvPr/>
        </p:nvSpPr>
        <p:spPr>
          <a:xfrm>
            <a:off x="11599909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BB8D01-3AEA-BFAD-75C2-8B989A7EB7EE}"/>
              </a:ext>
            </a:extLst>
          </p:cNvPr>
          <p:cNvSpPr txBox="1"/>
          <p:nvPr/>
        </p:nvSpPr>
        <p:spPr>
          <a:xfrm>
            <a:off x="942387" y="31919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선택해 주변 정점으로의 비용을 갱신하기 때문에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AFBFC-2FF3-D323-FB0F-3B118A737C23}"/>
              </a:ext>
            </a:extLst>
          </p:cNvPr>
          <p:cNvSpPr txBox="1"/>
          <p:nvPr/>
        </p:nvSpPr>
        <p:spPr>
          <a:xfrm>
            <a:off x="942387" y="35592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분류됩니다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C67638-6696-6BA3-20F6-8DABBBFEE781}"/>
              </a:ext>
            </a:extLst>
          </p:cNvPr>
          <p:cNvSpPr txBox="1"/>
          <p:nvPr/>
        </p:nvSpPr>
        <p:spPr>
          <a:xfrm>
            <a:off x="942387" y="42850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최단 거리는 여러 개의 최단 거리로 이루어지는데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F3AB06-0A1B-3098-09F7-C5A7C72B5CDF}"/>
              </a:ext>
            </a:extLst>
          </p:cNvPr>
          <p:cNvSpPr txBox="1"/>
          <p:nvPr/>
        </p:nvSpPr>
        <p:spPr>
          <a:xfrm>
            <a:off x="942387" y="464501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최단 거리를 구할 때 그 이전까지 구했던 최단 거리 정보를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87898F-94E0-E2AA-A9A1-A174767B71F6}"/>
              </a:ext>
            </a:extLst>
          </p:cNvPr>
          <p:cNvSpPr txBox="1"/>
          <p:nvPr/>
        </p:nvSpPr>
        <p:spPr>
          <a:xfrm>
            <a:off x="942387" y="5012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이용하기 때문에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다이나믹 프로그래밍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F03A62-74B1-2B17-88C9-BB9DCFBBD477}"/>
              </a:ext>
            </a:extLst>
          </p:cNvPr>
          <p:cNvSpPr txBox="1"/>
          <p:nvPr/>
        </p:nvSpPr>
        <p:spPr>
          <a:xfrm>
            <a:off x="942387" y="5768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현실 세계 경로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네비게이션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근간이 되는 중요한 알고리즘입니다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B4C98-31CC-4E90-E783-AD30302D8578}"/>
              </a:ext>
            </a:extLst>
          </p:cNvPr>
          <p:cNvSpPr txBox="1"/>
          <p:nvPr/>
        </p:nvSpPr>
        <p:spPr>
          <a:xfrm>
            <a:off x="7239785" y="1190024"/>
            <a:ext cx="39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90032-6BE0-F363-A0D6-3A6C0C437A93}"/>
              </a:ext>
            </a:extLst>
          </p:cNvPr>
          <p:cNvSpPr txBox="1"/>
          <p:nvPr/>
        </p:nvSpPr>
        <p:spPr>
          <a:xfrm>
            <a:off x="7239783" y="3401776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조건에 맞을 때만 다음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4841FE-676E-0ED8-F416-9620D0A6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190024"/>
            <a:ext cx="6821814" cy="5389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EC092-38B5-5660-82B1-9559314FE668}"/>
              </a:ext>
            </a:extLst>
          </p:cNvPr>
          <p:cNvSpPr txBox="1"/>
          <p:nvPr/>
        </p:nvSpPr>
        <p:spPr>
          <a:xfrm>
            <a:off x="7239785" y="2295900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조건은 곧 게임 조건과 똑같음을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97422-0883-CE27-72E3-EEE56EAEBEAC}"/>
              </a:ext>
            </a:extLst>
          </p:cNvPr>
          <p:cNvSpPr txBox="1"/>
          <p:nvPr/>
        </p:nvSpPr>
        <p:spPr>
          <a:xfrm>
            <a:off x="7239785" y="1928688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노드에서 해가 보장되지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EB063-315F-8C62-20EF-877DF5A2DF62}"/>
              </a:ext>
            </a:extLst>
          </p:cNvPr>
          <p:cNvSpPr txBox="1"/>
          <p:nvPr/>
        </p:nvSpPr>
        <p:spPr>
          <a:xfrm>
            <a:off x="7239785" y="2669286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8BF02-4B2E-4888-BA12-6C407BE5EC8F}"/>
              </a:ext>
            </a:extLst>
          </p:cNvPr>
          <p:cNvSpPr txBox="1"/>
          <p:nvPr/>
        </p:nvSpPr>
        <p:spPr>
          <a:xfrm>
            <a:off x="7239783" y="3777049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완전 탐색하면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8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15650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 (2)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9663 N-Queen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3. 1759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 만들기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63" y="2072943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한번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Acyclic Graph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가정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5346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문제는 시리즈가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있으니 재귀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연습용으로 풀어보기 아주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975AD-59CB-B0E8-1A81-A61C4A2BF0E6}"/>
              </a:ext>
            </a:extLst>
          </p:cNvPr>
          <p:cNvSpPr txBox="1"/>
          <p:nvPr/>
        </p:nvSpPr>
        <p:spPr>
          <a:xfrm>
            <a:off x="942387" y="23995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A7C092-DB6C-FE40-AE14-F6636254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87" y="2820154"/>
            <a:ext cx="2286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1A094-8861-D45B-70B6-ABF664368585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그래프의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시작하여 모든 정점으로의 최단 거리를 구해봅니다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7F4A3-4859-D8B3-E47E-0B2184FDC506}"/>
              </a:ext>
            </a:extLst>
          </p:cNvPr>
          <p:cNvSpPr txBox="1"/>
          <p:nvPr/>
        </p:nvSpPr>
        <p:spPr>
          <a:xfrm>
            <a:off x="942387" y="6210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참고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>
                <a:hlinkClick r:id="rId2"/>
              </a:rPr>
              <a:t>[</a:t>
            </a:r>
            <a:r>
              <a:rPr lang="ko-KR" altLang="en-US" dirty="0" err="1">
                <a:hlinkClick r:id="rId2"/>
              </a:rPr>
              <a:t>그리디</a:t>
            </a:r>
            <a:r>
              <a:rPr lang="en-US" altLang="ko-KR" dirty="0">
                <a:hlinkClick r:id="rId2"/>
              </a:rPr>
              <a:t>] </a:t>
            </a:r>
            <a:r>
              <a:rPr lang="ko-KR" altLang="en-US" dirty="0" err="1">
                <a:hlinkClick r:id="rId2"/>
              </a:rPr>
              <a:t>다익스트라</a:t>
            </a:r>
            <a:r>
              <a:rPr lang="ko-KR" altLang="en-US" dirty="0">
                <a:hlinkClick r:id="rId2"/>
              </a:rPr>
              <a:t> 알고리즘 </a:t>
            </a:r>
            <a:r>
              <a:rPr lang="en-US" altLang="ko-KR" dirty="0">
                <a:hlinkClick r:id="rId2"/>
              </a:rPr>
              <a:t>(velog.io)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A3E7CC7A-89DF-313B-4542-EBCFCC37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933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2616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50794"/>
              </p:ext>
            </p:extLst>
          </p:nvPr>
        </p:nvGraphicFramePr>
        <p:xfrm>
          <a:off x="7073155" y="1983803"/>
          <a:ext cx="41069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49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856063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1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4430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011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6725510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4414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07402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1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7615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0084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76356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7938</TotalTime>
  <Words>1825</Words>
  <Application>Microsoft Office PowerPoint</Application>
  <PresentationFormat>와이드스크린</PresentationFormat>
  <Paragraphs>604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4001</cp:revision>
  <dcterms:created xsi:type="dcterms:W3CDTF">2022-07-13T16:55:45Z</dcterms:created>
  <dcterms:modified xsi:type="dcterms:W3CDTF">2022-11-15T14:36:48Z</dcterms:modified>
</cp:coreProperties>
</file>