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3" r:id="rId3"/>
    <p:sldId id="423" r:id="rId4"/>
    <p:sldId id="546" r:id="rId5"/>
    <p:sldId id="547" r:id="rId6"/>
    <p:sldId id="531" r:id="rId7"/>
    <p:sldId id="530" r:id="rId8"/>
    <p:sldId id="532" r:id="rId9"/>
    <p:sldId id="539" r:id="rId10"/>
    <p:sldId id="509" r:id="rId11"/>
    <p:sldId id="533" r:id="rId12"/>
    <p:sldId id="534" r:id="rId13"/>
    <p:sldId id="535" r:id="rId14"/>
    <p:sldId id="536" r:id="rId15"/>
    <p:sldId id="519" r:id="rId16"/>
    <p:sldId id="517" r:id="rId17"/>
    <p:sldId id="488" r:id="rId18"/>
    <p:sldId id="537" r:id="rId19"/>
    <p:sldId id="538" r:id="rId20"/>
    <p:sldId id="493" r:id="rId21"/>
    <p:sldId id="542" r:id="rId22"/>
    <p:sldId id="543" r:id="rId23"/>
    <p:sldId id="544" r:id="rId24"/>
    <p:sldId id="545" r:id="rId25"/>
    <p:sldId id="540" r:id="rId26"/>
    <p:sldId id="541" r:id="rId27"/>
    <p:sldId id="29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6A6A6"/>
    <a:srgbClr val="8FAA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E4FC2-6BB1-4C56-9061-DDAE668150E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C1BA-888C-40D9-B0E4-4961AE9A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1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huiseok.github.io/posts/algo-3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Kruskal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A6A31-9DBF-D4EC-2B63-26CCA20D05E9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크루스칼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A0F02-D22C-4807-BD65-02A10A64F89C}"/>
              </a:ext>
            </a:extLst>
          </p:cNvPr>
          <p:cNvSpPr txBox="1"/>
          <p:nvPr/>
        </p:nvSpPr>
        <p:spPr>
          <a:xfrm>
            <a:off x="942387" y="171217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만들기 위해 트리의 조건을 지켜가면서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D53D3-F735-444B-9F56-9519268097AC}"/>
              </a:ext>
            </a:extLst>
          </p:cNvPr>
          <p:cNvSpPr txBox="1"/>
          <p:nvPr/>
        </p:nvSpPr>
        <p:spPr>
          <a:xfrm>
            <a:off x="942387" y="208150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가중치가 작은 순서대로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간선들을 포함시켜 갑니다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(Greedy, Sorting)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CD15D-6E9F-4BF5-B237-7981EB36298A}"/>
              </a:ext>
            </a:extLst>
          </p:cNvPr>
          <p:cNvSpPr txBox="1"/>
          <p:nvPr/>
        </p:nvSpPr>
        <p:spPr>
          <a:xfrm>
            <a:off x="942387" y="245083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트리이기 때문에 사이클이 발생하면 안되겠죠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7DED8-B48D-426C-AD30-0ABE026FAB76}"/>
              </a:ext>
            </a:extLst>
          </p:cNvPr>
          <p:cNvSpPr txBox="1"/>
          <p:nvPr/>
        </p:nvSpPr>
        <p:spPr>
          <a:xfrm>
            <a:off x="942387" y="282016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간선들을 합쳐갈 때 그 간선을 포함시키면 사이클이 발생할 수 있는지를 확인해가며 포함해야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4D15F-31F1-4B8B-855B-A6D4EA102D46}"/>
              </a:ext>
            </a:extLst>
          </p:cNvPr>
          <p:cNvSpPr txBox="1"/>
          <p:nvPr/>
        </p:nvSpPr>
        <p:spPr>
          <a:xfrm>
            <a:off x="942387" y="31895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이는 저번에 배운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분리 집합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(Union Find)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사용하면 가능합니다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141118-AE1E-49C3-819B-C8D69C808A09}"/>
              </a:ext>
            </a:extLst>
          </p:cNvPr>
          <p:cNvSpPr txBox="1"/>
          <p:nvPr/>
        </p:nvSpPr>
        <p:spPr>
          <a:xfrm>
            <a:off x="942387" y="42465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간선을 포함할 때 사이클이 발생하면 트리가 아니게 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DF0FB24-8F63-4224-8676-6C831CDAFBE0}"/>
              </a:ext>
            </a:extLst>
          </p:cNvPr>
          <p:cNvSpPr/>
          <p:nvPr/>
        </p:nvSpPr>
        <p:spPr>
          <a:xfrm>
            <a:off x="3047759" y="477649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0A91A3A-FD12-4D57-9378-8FD0EB62E57A}"/>
              </a:ext>
            </a:extLst>
          </p:cNvPr>
          <p:cNvSpPr/>
          <p:nvPr/>
        </p:nvSpPr>
        <p:spPr>
          <a:xfrm>
            <a:off x="2627423" y="579766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10FBB1-3E42-4357-8239-613EFAC94454}"/>
              </a:ext>
            </a:extLst>
          </p:cNvPr>
          <p:cNvSpPr/>
          <p:nvPr/>
        </p:nvSpPr>
        <p:spPr>
          <a:xfrm>
            <a:off x="3468096" y="579766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4A55580-992D-442B-8379-73FD36099F3C}"/>
              </a:ext>
            </a:extLst>
          </p:cNvPr>
          <p:cNvCxnSpPr>
            <a:cxnSpLocks/>
            <a:stCxn id="20" idx="0"/>
            <a:endCxn id="19" idx="3"/>
          </p:cNvCxnSpPr>
          <p:nvPr/>
        </p:nvCxnSpPr>
        <p:spPr>
          <a:xfrm flipV="1">
            <a:off x="2812089" y="5091740"/>
            <a:ext cx="289757" cy="705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5EBC08F-26B6-459D-8B8C-7BE23E359F4A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2996755" y="5982326"/>
            <a:ext cx="471341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6F2AF9E-9ADD-40A8-9CA8-694DDFA56393}"/>
              </a:ext>
            </a:extLst>
          </p:cNvPr>
          <p:cNvCxnSpPr>
            <a:cxnSpLocks/>
            <a:stCxn id="21" idx="0"/>
            <a:endCxn id="19" idx="5"/>
          </p:cNvCxnSpPr>
          <p:nvPr/>
        </p:nvCxnSpPr>
        <p:spPr>
          <a:xfrm flipH="1" flipV="1">
            <a:off x="3363004" y="5091740"/>
            <a:ext cx="289758" cy="705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A211D63C-39CE-4A95-8507-DDBEB97A591B}"/>
              </a:ext>
            </a:extLst>
          </p:cNvPr>
          <p:cNvSpPr/>
          <p:nvPr/>
        </p:nvSpPr>
        <p:spPr>
          <a:xfrm>
            <a:off x="7186363" y="477649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3E0D067-CBEB-42CB-8EE7-198CB7A89937}"/>
              </a:ext>
            </a:extLst>
          </p:cNvPr>
          <p:cNvSpPr/>
          <p:nvPr/>
        </p:nvSpPr>
        <p:spPr>
          <a:xfrm>
            <a:off x="6766027" y="579766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09E0340-EFE8-41FA-AFE9-CEE14F537FBD}"/>
              </a:ext>
            </a:extLst>
          </p:cNvPr>
          <p:cNvSpPr/>
          <p:nvPr/>
        </p:nvSpPr>
        <p:spPr>
          <a:xfrm>
            <a:off x="7606700" y="579766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7162C7B-A622-46E0-9213-25489E7A5EA2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6950693" y="5091740"/>
            <a:ext cx="289757" cy="705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4DA7A24-3B59-4466-81DF-B743830ABF92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7135359" y="5982326"/>
            <a:ext cx="47134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48726B-C292-4AB3-B1C9-72C83107704F}"/>
              </a:ext>
            </a:extLst>
          </p:cNvPr>
          <p:cNvCxnSpPr>
            <a:cxnSpLocks/>
            <a:stCxn id="28" idx="0"/>
            <a:endCxn id="26" idx="5"/>
          </p:cNvCxnSpPr>
          <p:nvPr/>
        </p:nvCxnSpPr>
        <p:spPr>
          <a:xfrm flipH="1" flipV="1">
            <a:off x="7501608" y="5091740"/>
            <a:ext cx="289758" cy="705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AB0B858-0F88-49E7-BD01-D54A66D6CFF3}"/>
              </a:ext>
            </a:extLst>
          </p:cNvPr>
          <p:cNvSpPr/>
          <p:nvPr/>
        </p:nvSpPr>
        <p:spPr>
          <a:xfrm>
            <a:off x="4955822" y="5187470"/>
            <a:ext cx="742909" cy="514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633DF9-D732-4776-A437-952A73E9C91D}"/>
              </a:ext>
            </a:extLst>
          </p:cNvPr>
          <p:cNvSpPr txBox="1"/>
          <p:nvPr/>
        </p:nvSpPr>
        <p:spPr>
          <a:xfrm>
            <a:off x="4299721" y="5800919"/>
            <a:ext cx="200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 발생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878580-CA3F-4425-A84D-053DF498241F}"/>
              </a:ext>
            </a:extLst>
          </p:cNvPr>
          <p:cNvSpPr txBox="1"/>
          <p:nvPr/>
        </p:nvSpPr>
        <p:spPr>
          <a:xfrm>
            <a:off x="8492412" y="5161493"/>
            <a:ext cx="268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트리가 아니게 됨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161DFB-7A76-4D3E-9E8C-63D58E430435}"/>
              </a:ext>
            </a:extLst>
          </p:cNvPr>
          <p:cNvSpPr txBox="1"/>
          <p:nvPr/>
        </p:nvSpPr>
        <p:spPr>
          <a:xfrm>
            <a:off x="942387" y="356327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같은 집합에 속해 있는 노드들을 연결하는 간선을 포함하면 사이클이 발생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905011-9F1E-4C3B-ABCC-0E1ACE01E153}"/>
              </a:ext>
            </a:extLst>
          </p:cNvPr>
          <p:cNvSpPr txBox="1"/>
          <p:nvPr/>
        </p:nvSpPr>
        <p:spPr>
          <a:xfrm>
            <a:off x="1785937" y="5161493"/>
            <a:ext cx="161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</a:p>
        </p:txBody>
      </p:sp>
    </p:spTree>
    <p:extLst>
      <p:ext uri="{BB962C8B-B14F-4D97-AF65-F5344CB8AC3E}">
        <p14:creationId xmlns:p14="http://schemas.microsoft.com/office/powerpoint/2010/main" val="21502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Kruskal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4E0EA7-3B78-4BEB-AC12-DB8D9AB49F8D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알고리즘의 일종인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크루스칼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구성해봅니다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D583BB-5FAB-4E0D-9B6F-7725A932E0E2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가중치가 작은 간선부터 합치기 위해 간선 비용 순서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오름차순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정렬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C37D99C-8827-4174-A3AE-64CDC6626D72}"/>
              </a:ext>
            </a:extLst>
          </p:cNvPr>
          <p:cNvSpPr/>
          <p:nvPr/>
        </p:nvSpPr>
        <p:spPr>
          <a:xfrm>
            <a:off x="1834960" y="227536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A3D8AD9-A190-47BC-9169-72B3CD52C882}"/>
              </a:ext>
            </a:extLst>
          </p:cNvPr>
          <p:cNvSpPr/>
          <p:nvPr/>
        </p:nvSpPr>
        <p:spPr>
          <a:xfrm>
            <a:off x="986820" y="288625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D37B871-2F73-4F72-9CFE-F9274DC3F472}"/>
              </a:ext>
            </a:extLst>
          </p:cNvPr>
          <p:cNvSpPr/>
          <p:nvPr/>
        </p:nvSpPr>
        <p:spPr>
          <a:xfrm>
            <a:off x="2677873" y="288625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76A42BD-5E16-45F7-8CB1-D9DE5E51D40E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1171486" y="2460026"/>
            <a:ext cx="663474" cy="4262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1CB2675-A683-4171-A176-A8C1335496DA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1356152" y="3070917"/>
            <a:ext cx="1321721" cy="0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94D9B40-0D90-4545-A522-625FFB656659}"/>
              </a:ext>
            </a:extLst>
          </p:cNvPr>
          <p:cNvSpPr/>
          <p:nvPr/>
        </p:nvSpPr>
        <p:spPr>
          <a:xfrm>
            <a:off x="1834960" y="349714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2E417D1-C6F3-400B-8ACC-BD834A32F08D}"/>
              </a:ext>
            </a:extLst>
          </p:cNvPr>
          <p:cNvCxnSpPr>
            <a:cxnSpLocks/>
            <a:stCxn id="42" idx="0"/>
            <a:endCxn id="40" idx="6"/>
          </p:cNvCxnSpPr>
          <p:nvPr/>
        </p:nvCxnSpPr>
        <p:spPr>
          <a:xfrm flipH="1" flipV="1">
            <a:off x="2204292" y="2460026"/>
            <a:ext cx="658247" cy="4262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D5242CD-D189-4F81-9262-385381B202EC}"/>
              </a:ext>
            </a:extLst>
          </p:cNvPr>
          <p:cNvCxnSpPr>
            <a:cxnSpLocks/>
            <a:stCxn id="46" idx="6"/>
            <a:endCxn id="42" idx="4"/>
          </p:cNvCxnSpPr>
          <p:nvPr/>
        </p:nvCxnSpPr>
        <p:spPr>
          <a:xfrm flipV="1">
            <a:off x="2204292" y="3255583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F3836F5-CF7D-4690-B444-63A204BE5F3A}"/>
              </a:ext>
            </a:extLst>
          </p:cNvPr>
          <p:cNvCxnSpPr>
            <a:cxnSpLocks/>
            <a:stCxn id="46" idx="2"/>
            <a:endCxn id="41" idx="4"/>
          </p:cNvCxnSpPr>
          <p:nvPr/>
        </p:nvCxnSpPr>
        <p:spPr>
          <a:xfrm flipH="1" flipV="1">
            <a:off x="1171486" y="3255583"/>
            <a:ext cx="663474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6A0579-0ADD-48FA-BA2E-BCE41BB3465D}"/>
              </a:ext>
            </a:extLst>
          </p:cNvPr>
          <p:cNvSpPr txBox="1"/>
          <p:nvPr/>
        </p:nvSpPr>
        <p:spPr>
          <a:xfrm>
            <a:off x="1171486" y="2303807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B6CD6A-5B1D-448B-97AA-F803C3767B5A}"/>
              </a:ext>
            </a:extLst>
          </p:cNvPr>
          <p:cNvSpPr txBox="1"/>
          <p:nvPr/>
        </p:nvSpPr>
        <p:spPr>
          <a:xfrm>
            <a:off x="2433725" y="2303807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81066D-A299-4767-BEC4-FA4ADEBED49B}"/>
              </a:ext>
            </a:extLst>
          </p:cNvPr>
          <p:cNvSpPr txBox="1"/>
          <p:nvPr/>
        </p:nvSpPr>
        <p:spPr>
          <a:xfrm>
            <a:off x="942387" y="62035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예제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hlinkClick r:id="rId2"/>
              </a:rPr>
              <a:t>알고리즘 </a:t>
            </a:r>
            <a:r>
              <a:rPr lang="en-US" altLang="ko-KR" dirty="0">
                <a:hlinkClick r:id="rId2"/>
              </a:rPr>
              <a:t>- </a:t>
            </a:r>
            <a:r>
              <a:rPr lang="ko-KR" altLang="en-US" dirty="0" err="1">
                <a:hlinkClick r:id="rId2"/>
              </a:rPr>
              <a:t>크루스칼</a:t>
            </a:r>
            <a:r>
              <a:rPr lang="ko-KR" altLang="en-US" dirty="0">
                <a:hlinkClick r:id="rId2"/>
              </a:rPr>
              <a:t> 알고리즘</a:t>
            </a:r>
            <a:r>
              <a:rPr lang="en-US" altLang="ko-KR" dirty="0">
                <a:hlinkClick r:id="rId2"/>
              </a:rPr>
              <a:t>(Kruskal Algorithm), </a:t>
            </a:r>
            <a:r>
              <a:rPr lang="ko-KR" altLang="en-US" dirty="0">
                <a:hlinkClick r:id="rId2"/>
              </a:rPr>
              <a:t>최소 신장 트리</a:t>
            </a:r>
            <a:r>
              <a:rPr lang="en-US" altLang="ko-KR" dirty="0">
                <a:hlinkClick r:id="rId2"/>
              </a:rPr>
              <a:t>(MST)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8756F6-9C9F-400E-ABDB-001E371A9D92}"/>
              </a:ext>
            </a:extLst>
          </p:cNvPr>
          <p:cNvSpPr txBox="1"/>
          <p:nvPr/>
        </p:nvSpPr>
        <p:spPr>
          <a:xfrm>
            <a:off x="1758521" y="2727254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DC90F3-F724-4D43-9203-5B6BB7FCE118}"/>
              </a:ext>
            </a:extLst>
          </p:cNvPr>
          <p:cNvSpPr txBox="1"/>
          <p:nvPr/>
        </p:nvSpPr>
        <p:spPr>
          <a:xfrm>
            <a:off x="1171486" y="3468695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AE0227-783F-4C8E-B713-C9F458E84182}"/>
              </a:ext>
            </a:extLst>
          </p:cNvPr>
          <p:cNvSpPr txBox="1"/>
          <p:nvPr/>
        </p:nvSpPr>
        <p:spPr>
          <a:xfrm>
            <a:off x="2433725" y="3468695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67" name="표 41">
            <a:extLst>
              <a:ext uri="{FF2B5EF4-FFF2-40B4-BE49-F238E27FC236}">
                <a16:creationId xmlns:a16="http://schemas.microsoft.com/office/drawing/2014/main" id="{BB37299C-E247-421E-9D0F-AC81C46F6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879077"/>
              </p:ext>
            </p:extLst>
          </p:nvPr>
        </p:nvGraphicFramePr>
        <p:xfrm>
          <a:off x="4749515" y="2644692"/>
          <a:ext cx="55119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3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Kruskal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D583BB-5FAB-4E0D-9B6F-7725A932E0E2}"/>
              </a:ext>
            </a:extLst>
          </p:cNvPr>
          <p:cNvSpPr txBox="1"/>
          <p:nvPr/>
        </p:nvSpPr>
        <p:spPr>
          <a:xfrm>
            <a:off x="942387" y="13484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가중치가 작은 간선부터 사이클이 발생하지 않는다면 그 간선을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포함시켜 트리를 만듦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C37D99C-8827-4174-A3AE-64CDC6626D72}"/>
              </a:ext>
            </a:extLst>
          </p:cNvPr>
          <p:cNvSpPr/>
          <p:nvPr/>
        </p:nvSpPr>
        <p:spPr>
          <a:xfrm>
            <a:off x="1834960" y="19654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A3D8AD9-A190-47BC-9169-72B3CD52C882}"/>
              </a:ext>
            </a:extLst>
          </p:cNvPr>
          <p:cNvSpPr/>
          <p:nvPr/>
        </p:nvSpPr>
        <p:spPr>
          <a:xfrm>
            <a:off x="986820" y="257638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D37B871-2F73-4F72-9CFE-F9274DC3F472}"/>
              </a:ext>
            </a:extLst>
          </p:cNvPr>
          <p:cNvSpPr/>
          <p:nvPr/>
        </p:nvSpPr>
        <p:spPr>
          <a:xfrm>
            <a:off x="2677873" y="257638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76A42BD-5E16-45F7-8CB1-D9DE5E51D40E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1171486" y="2150164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1CB2675-A683-4171-A176-A8C1335496DA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1356152" y="2761055"/>
            <a:ext cx="1321721" cy="0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94D9B40-0D90-4545-A522-625FFB656659}"/>
              </a:ext>
            </a:extLst>
          </p:cNvPr>
          <p:cNvSpPr/>
          <p:nvPr/>
        </p:nvSpPr>
        <p:spPr>
          <a:xfrm>
            <a:off x="1834960" y="318728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2E417D1-C6F3-400B-8ACC-BD834A32F08D}"/>
              </a:ext>
            </a:extLst>
          </p:cNvPr>
          <p:cNvCxnSpPr>
            <a:cxnSpLocks/>
            <a:stCxn id="42" idx="0"/>
            <a:endCxn id="40" idx="6"/>
          </p:cNvCxnSpPr>
          <p:nvPr/>
        </p:nvCxnSpPr>
        <p:spPr>
          <a:xfrm flipH="1" flipV="1">
            <a:off x="2204292" y="2150164"/>
            <a:ext cx="658247" cy="4262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D5242CD-D189-4F81-9262-385381B202EC}"/>
              </a:ext>
            </a:extLst>
          </p:cNvPr>
          <p:cNvCxnSpPr>
            <a:cxnSpLocks/>
            <a:stCxn id="46" idx="6"/>
            <a:endCxn id="42" idx="4"/>
          </p:cNvCxnSpPr>
          <p:nvPr/>
        </p:nvCxnSpPr>
        <p:spPr>
          <a:xfrm flipV="1">
            <a:off x="2204292" y="2945721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F3836F5-CF7D-4690-B444-63A204BE5F3A}"/>
              </a:ext>
            </a:extLst>
          </p:cNvPr>
          <p:cNvCxnSpPr>
            <a:cxnSpLocks/>
            <a:stCxn id="46" idx="2"/>
            <a:endCxn id="41" idx="4"/>
          </p:cNvCxnSpPr>
          <p:nvPr/>
        </p:nvCxnSpPr>
        <p:spPr>
          <a:xfrm flipH="1" flipV="1">
            <a:off x="1171486" y="2945721"/>
            <a:ext cx="663474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6A0579-0ADD-48FA-BA2E-BCE41BB3465D}"/>
              </a:ext>
            </a:extLst>
          </p:cNvPr>
          <p:cNvSpPr txBox="1"/>
          <p:nvPr/>
        </p:nvSpPr>
        <p:spPr>
          <a:xfrm>
            <a:off x="1171486" y="1993945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B6CD6A-5B1D-448B-97AA-F803C3767B5A}"/>
              </a:ext>
            </a:extLst>
          </p:cNvPr>
          <p:cNvSpPr txBox="1"/>
          <p:nvPr/>
        </p:nvSpPr>
        <p:spPr>
          <a:xfrm>
            <a:off x="2433725" y="1993945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8756F6-9C9F-400E-ABDB-001E371A9D92}"/>
              </a:ext>
            </a:extLst>
          </p:cNvPr>
          <p:cNvSpPr txBox="1"/>
          <p:nvPr/>
        </p:nvSpPr>
        <p:spPr>
          <a:xfrm>
            <a:off x="1758521" y="241739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DC90F3-F724-4D43-9203-5B6BB7FCE118}"/>
              </a:ext>
            </a:extLst>
          </p:cNvPr>
          <p:cNvSpPr txBox="1"/>
          <p:nvPr/>
        </p:nvSpPr>
        <p:spPr>
          <a:xfrm>
            <a:off x="1171486" y="3158833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AE0227-783F-4C8E-B713-C9F458E84182}"/>
              </a:ext>
            </a:extLst>
          </p:cNvPr>
          <p:cNvSpPr txBox="1"/>
          <p:nvPr/>
        </p:nvSpPr>
        <p:spPr>
          <a:xfrm>
            <a:off x="2433725" y="3158833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67" name="표 41">
            <a:extLst>
              <a:ext uri="{FF2B5EF4-FFF2-40B4-BE49-F238E27FC236}">
                <a16:creationId xmlns:a16="http://schemas.microsoft.com/office/drawing/2014/main" id="{BB37299C-E247-421E-9D0F-AC81C46F6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07906"/>
              </p:ext>
            </p:extLst>
          </p:nvPr>
        </p:nvGraphicFramePr>
        <p:xfrm>
          <a:off x="4749515" y="2334830"/>
          <a:ext cx="55119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B4EF1E6-7B08-4E8F-B114-3CFF966194A9}"/>
              </a:ext>
            </a:extLst>
          </p:cNvPr>
          <p:cNvSpPr/>
          <p:nvPr/>
        </p:nvSpPr>
        <p:spPr>
          <a:xfrm>
            <a:off x="1834960" y="440009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16AF883-F48A-4461-A029-FF9AF0D172ED}"/>
              </a:ext>
            </a:extLst>
          </p:cNvPr>
          <p:cNvSpPr/>
          <p:nvPr/>
        </p:nvSpPr>
        <p:spPr>
          <a:xfrm>
            <a:off x="986820" y="501098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2DE8E9-D934-43F6-B407-9FB4C992F43B}"/>
              </a:ext>
            </a:extLst>
          </p:cNvPr>
          <p:cNvSpPr/>
          <p:nvPr/>
        </p:nvSpPr>
        <p:spPr>
          <a:xfrm>
            <a:off x="2677873" y="501098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E358FB3-B33A-4AA4-8B01-86001133022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1171486" y="4584757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343C3D1-5267-4C4B-94BE-DB724D9BC124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1356152" y="5195648"/>
            <a:ext cx="1321721" cy="0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FA89C8BC-4AFA-4337-8117-B8AEE800D8B2}"/>
              </a:ext>
            </a:extLst>
          </p:cNvPr>
          <p:cNvSpPr/>
          <p:nvPr/>
        </p:nvSpPr>
        <p:spPr>
          <a:xfrm>
            <a:off x="1834960" y="562187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EB93574-A111-46F3-BD68-24DE3FEC3EB3}"/>
              </a:ext>
            </a:extLst>
          </p:cNvPr>
          <p:cNvCxnSpPr>
            <a:cxnSpLocks/>
            <a:stCxn id="24" idx="0"/>
            <a:endCxn id="22" idx="6"/>
          </p:cNvCxnSpPr>
          <p:nvPr/>
        </p:nvCxnSpPr>
        <p:spPr>
          <a:xfrm flipH="1" flipV="1">
            <a:off x="2204292" y="4584757"/>
            <a:ext cx="658247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DF3F31-F04B-4226-A7D3-B078820320B0}"/>
              </a:ext>
            </a:extLst>
          </p:cNvPr>
          <p:cNvCxnSpPr>
            <a:cxnSpLocks/>
            <a:stCxn id="27" idx="6"/>
            <a:endCxn id="24" idx="4"/>
          </p:cNvCxnSpPr>
          <p:nvPr/>
        </p:nvCxnSpPr>
        <p:spPr>
          <a:xfrm flipV="1">
            <a:off x="2204292" y="5380314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6782D01-8E74-43E3-810A-050208FCA97C}"/>
              </a:ext>
            </a:extLst>
          </p:cNvPr>
          <p:cNvCxnSpPr>
            <a:cxnSpLocks/>
            <a:stCxn id="27" idx="2"/>
            <a:endCxn id="23" idx="4"/>
          </p:cNvCxnSpPr>
          <p:nvPr/>
        </p:nvCxnSpPr>
        <p:spPr>
          <a:xfrm flipH="1" flipV="1">
            <a:off x="1171486" y="5380314"/>
            <a:ext cx="663474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0289E2E-5F08-4F56-A872-881143BE75B5}"/>
              </a:ext>
            </a:extLst>
          </p:cNvPr>
          <p:cNvSpPr txBox="1"/>
          <p:nvPr/>
        </p:nvSpPr>
        <p:spPr>
          <a:xfrm>
            <a:off x="1171486" y="4428538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9F29B8-374E-47C5-B4C3-16510F792CF6}"/>
              </a:ext>
            </a:extLst>
          </p:cNvPr>
          <p:cNvSpPr txBox="1"/>
          <p:nvPr/>
        </p:nvSpPr>
        <p:spPr>
          <a:xfrm>
            <a:off x="2433725" y="4428538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FB0EB6-2AE8-48F1-933E-7BECE8FE78CE}"/>
              </a:ext>
            </a:extLst>
          </p:cNvPr>
          <p:cNvSpPr txBox="1"/>
          <p:nvPr/>
        </p:nvSpPr>
        <p:spPr>
          <a:xfrm>
            <a:off x="1758521" y="4851985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1B09B3-7600-4310-8AEC-6767AEECBC9F}"/>
              </a:ext>
            </a:extLst>
          </p:cNvPr>
          <p:cNvSpPr txBox="1"/>
          <p:nvPr/>
        </p:nvSpPr>
        <p:spPr>
          <a:xfrm>
            <a:off x="1171486" y="5593426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53B374-6606-42D3-9986-75516D6F37B3}"/>
              </a:ext>
            </a:extLst>
          </p:cNvPr>
          <p:cNvSpPr txBox="1"/>
          <p:nvPr/>
        </p:nvSpPr>
        <p:spPr>
          <a:xfrm>
            <a:off x="2433725" y="5593426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36" name="표 41">
            <a:extLst>
              <a:ext uri="{FF2B5EF4-FFF2-40B4-BE49-F238E27FC236}">
                <a16:creationId xmlns:a16="http://schemas.microsoft.com/office/drawing/2014/main" id="{971BDB70-2301-488A-B59F-889D589B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8644"/>
              </p:ext>
            </p:extLst>
          </p:nvPr>
        </p:nvGraphicFramePr>
        <p:xfrm>
          <a:off x="4749515" y="4769423"/>
          <a:ext cx="55119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63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Kruskal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D583BB-5FAB-4E0D-9B6F-7725A932E0E2}"/>
              </a:ext>
            </a:extLst>
          </p:cNvPr>
          <p:cNvSpPr txBox="1"/>
          <p:nvPr/>
        </p:nvSpPr>
        <p:spPr>
          <a:xfrm>
            <a:off x="942387" y="13484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발생하는 간선은 포함시키면 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이는 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판별할 수 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B4EF1E6-7B08-4E8F-B114-3CFF966194A9}"/>
              </a:ext>
            </a:extLst>
          </p:cNvPr>
          <p:cNvSpPr/>
          <p:nvPr/>
        </p:nvSpPr>
        <p:spPr>
          <a:xfrm>
            <a:off x="1834960" y="199394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16AF883-F48A-4461-A029-FF9AF0D172ED}"/>
              </a:ext>
            </a:extLst>
          </p:cNvPr>
          <p:cNvSpPr/>
          <p:nvPr/>
        </p:nvSpPr>
        <p:spPr>
          <a:xfrm>
            <a:off x="986820" y="26048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2DE8E9-D934-43F6-B407-9FB4C992F43B}"/>
              </a:ext>
            </a:extLst>
          </p:cNvPr>
          <p:cNvSpPr/>
          <p:nvPr/>
        </p:nvSpPr>
        <p:spPr>
          <a:xfrm>
            <a:off x="2677873" y="26048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E358FB3-B33A-4AA4-8B01-86001133022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1171486" y="2178611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343C3D1-5267-4C4B-94BE-DB724D9BC124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1356152" y="2789502"/>
            <a:ext cx="1321721" cy="0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FA89C8BC-4AFA-4337-8117-B8AEE800D8B2}"/>
              </a:ext>
            </a:extLst>
          </p:cNvPr>
          <p:cNvSpPr/>
          <p:nvPr/>
        </p:nvSpPr>
        <p:spPr>
          <a:xfrm>
            <a:off x="1834960" y="321572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EB93574-A111-46F3-BD68-24DE3FEC3EB3}"/>
              </a:ext>
            </a:extLst>
          </p:cNvPr>
          <p:cNvCxnSpPr>
            <a:cxnSpLocks/>
            <a:stCxn id="24" idx="0"/>
            <a:endCxn id="22" idx="6"/>
          </p:cNvCxnSpPr>
          <p:nvPr/>
        </p:nvCxnSpPr>
        <p:spPr>
          <a:xfrm flipH="1" flipV="1">
            <a:off x="2204292" y="2178611"/>
            <a:ext cx="658247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DF3F31-F04B-4226-A7D3-B078820320B0}"/>
              </a:ext>
            </a:extLst>
          </p:cNvPr>
          <p:cNvCxnSpPr>
            <a:cxnSpLocks/>
            <a:stCxn id="27" idx="6"/>
            <a:endCxn id="24" idx="4"/>
          </p:cNvCxnSpPr>
          <p:nvPr/>
        </p:nvCxnSpPr>
        <p:spPr>
          <a:xfrm flipV="1">
            <a:off x="2204292" y="2974168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6782D01-8E74-43E3-810A-050208FCA97C}"/>
              </a:ext>
            </a:extLst>
          </p:cNvPr>
          <p:cNvCxnSpPr>
            <a:cxnSpLocks/>
            <a:stCxn id="27" idx="2"/>
            <a:endCxn id="23" idx="4"/>
          </p:cNvCxnSpPr>
          <p:nvPr/>
        </p:nvCxnSpPr>
        <p:spPr>
          <a:xfrm flipH="1" flipV="1">
            <a:off x="1171486" y="2974168"/>
            <a:ext cx="663474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0289E2E-5F08-4F56-A872-881143BE75B5}"/>
              </a:ext>
            </a:extLst>
          </p:cNvPr>
          <p:cNvSpPr txBox="1"/>
          <p:nvPr/>
        </p:nvSpPr>
        <p:spPr>
          <a:xfrm>
            <a:off x="1171486" y="202239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9F29B8-374E-47C5-B4C3-16510F792CF6}"/>
              </a:ext>
            </a:extLst>
          </p:cNvPr>
          <p:cNvSpPr txBox="1"/>
          <p:nvPr/>
        </p:nvSpPr>
        <p:spPr>
          <a:xfrm>
            <a:off x="2433725" y="202239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FB0EB6-2AE8-48F1-933E-7BECE8FE78CE}"/>
              </a:ext>
            </a:extLst>
          </p:cNvPr>
          <p:cNvSpPr txBox="1"/>
          <p:nvPr/>
        </p:nvSpPr>
        <p:spPr>
          <a:xfrm>
            <a:off x="1758521" y="2445839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1B09B3-7600-4310-8AEC-6767AEECBC9F}"/>
              </a:ext>
            </a:extLst>
          </p:cNvPr>
          <p:cNvSpPr txBox="1"/>
          <p:nvPr/>
        </p:nvSpPr>
        <p:spPr>
          <a:xfrm>
            <a:off x="1171486" y="318728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53B374-6606-42D3-9986-75516D6F37B3}"/>
              </a:ext>
            </a:extLst>
          </p:cNvPr>
          <p:cNvSpPr txBox="1"/>
          <p:nvPr/>
        </p:nvSpPr>
        <p:spPr>
          <a:xfrm>
            <a:off x="2433725" y="318728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36" name="표 41">
            <a:extLst>
              <a:ext uri="{FF2B5EF4-FFF2-40B4-BE49-F238E27FC236}">
                <a16:creationId xmlns:a16="http://schemas.microsoft.com/office/drawing/2014/main" id="{971BDB70-2301-488A-B59F-889D589B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16029"/>
              </p:ext>
            </p:extLst>
          </p:nvPr>
        </p:nvGraphicFramePr>
        <p:xfrm>
          <a:off x="4749515" y="2363277"/>
          <a:ext cx="55119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:a16="http://schemas.microsoft.com/office/drawing/2014/main" id="{6E26CBAB-6F10-4EFD-979C-F5E7205F6FBE}"/>
              </a:ext>
            </a:extLst>
          </p:cNvPr>
          <p:cNvSpPr/>
          <p:nvPr/>
        </p:nvSpPr>
        <p:spPr>
          <a:xfrm>
            <a:off x="1834960" y="4779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40D052F-3F1A-406A-A4E5-FCCDDF6F3C83}"/>
              </a:ext>
            </a:extLst>
          </p:cNvPr>
          <p:cNvSpPr/>
          <p:nvPr/>
        </p:nvSpPr>
        <p:spPr>
          <a:xfrm>
            <a:off x="986820" y="539064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A12A84C-8224-4B5C-8C48-D7398CA9FA8C}"/>
              </a:ext>
            </a:extLst>
          </p:cNvPr>
          <p:cNvSpPr/>
          <p:nvPr/>
        </p:nvSpPr>
        <p:spPr>
          <a:xfrm>
            <a:off x="2677873" y="539064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19A2B5C-A96D-4584-92C5-E1C951C9BAA4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flipV="1">
            <a:off x="1171486" y="4964419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C302638-95F2-40B4-81AC-CDC4C1AE4ACA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>
            <a:off x="1356152" y="5575310"/>
            <a:ext cx="132172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E798B6EE-943B-4D90-B204-9862D9ED0D8C}"/>
              </a:ext>
            </a:extLst>
          </p:cNvPr>
          <p:cNvSpPr/>
          <p:nvPr/>
        </p:nvSpPr>
        <p:spPr>
          <a:xfrm>
            <a:off x="1834960" y="60015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1139EC0-2A2E-4224-AB9B-801E9DE30B2A}"/>
              </a:ext>
            </a:extLst>
          </p:cNvPr>
          <p:cNvCxnSpPr>
            <a:cxnSpLocks/>
            <a:stCxn id="69" idx="0"/>
            <a:endCxn id="63" idx="6"/>
          </p:cNvCxnSpPr>
          <p:nvPr/>
        </p:nvCxnSpPr>
        <p:spPr>
          <a:xfrm flipH="1" flipV="1">
            <a:off x="2204292" y="4964419"/>
            <a:ext cx="658247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DC5AB8C-9492-4222-9654-1B7AED2DFA32}"/>
              </a:ext>
            </a:extLst>
          </p:cNvPr>
          <p:cNvCxnSpPr>
            <a:cxnSpLocks/>
            <a:stCxn id="72" idx="6"/>
            <a:endCxn id="69" idx="4"/>
          </p:cNvCxnSpPr>
          <p:nvPr/>
        </p:nvCxnSpPr>
        <p:spPr>
          <a:xfrm flipV="1">
            <a:off x="2204292" y="5759976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DF9B517-8336-4B12-83F4-8DBEC0157A96}"/>
              </a:ext>
            </a:extLst>
          </p:cNvPr>
          <p:cNvCxnSpPr>
            <a:cxnSpLocks/>
            <a:stCxn id="72" idx="2"/>
            <a:endCxn id="68" idx="4"/>
          </p:cNvCxnSpPr>
          <p:nvPr/>
        </p:nvCxnSpPr>
        <p:spPr>
          <a:xfrm flipH="1" flipV="1">
            <a:off x="1171486" y="5759976"/>
            <a:ext cx="663474" cy="42622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F313F2B-FA5C-463B-A539-5F5EF2FDEEF7}"/>
              </a:ext>
            </a:extLst>
          </p:cNvPr>
          <p:cNvSpPr txBox="1"/>
          <p:nvPr/>
        </p:nvSpPr>
        <p:spPr>
          <a:xfrm>
            <a:off x="1171486" y="480820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0F4F0E-003B-4C14-9C8F-9AB41F2B6260}"/>
              </a:ext>
            </a:extLst>
          </p:cNvPr>
          <p:cNvSpPr txBox="1"/>
          <p:nvPr/>
        </p:nvSpPr>
        <p:spPr>
          <a:xfrm>
            <a:off x="2433725" y="480820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E36627-474D-428C-8880-80BB5A3A5E88}"/>
              </a:ext>
            </a:extLst>
          </p:cNvPr>
          <p:cNvSpPr txBox="1"/>
          <p:nvPr/>
        </p:nvSpPr>
        <p:spPr>
          <a:xfrm>
            <a:off x="1758521" y="5231647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F7C1E7-0DD1-4EE7-B806-DCFFBD22EC80}"/>
              </a:ext>
            </a:extLst>
          </p:cNvPr>
          <p:cNvSpPr txBox="1"/>
          <p:nvPr/>
        </p:nvSpPr>
        <p:spPr>
          <a:xfrm>
            <a:off x="1171486" y="5973088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B4B821-BCAC-4AEA-B216-CA0233F0FF69}"/>
              </a:ext>
            </a:extLst>
          </p:cNvPr>
          <p:cNvSpPr txBox="1"/>
          <p:nvPr/>
        </p:nvSpPr>
        <p:spPr>
          <a:xfrm>
            <a:off x="2433725" y="5973088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81" name="표 41">
            <a:extLst>
              <a:ext uri="{FF2B5EF4-FFF2-40B4-BE49-F238E27FC236}">
                <a16:creationId xmlns:a16="http://schemas.microsoft.com/office/drawing/2014/main" id="{2EC59AE5-0FEA-4E36-8D8D-7CF4DF0C8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21421"/>
              </p:ext>
            </p:extLst>
          </p:nvPr>
        </p:nvGraphicFramePr>
        <p:xfrm>
          <a:off x="4749515" y="5149085"/>
          <a:ext cx="55119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27F116B9-F30C-433A-AC2A-AA8F56C3E6BA}"/>
              </a:ext>
            </a:extLst>
          </p:cNvPr>
          <p:cNvSpPr txBox="1"/>
          <p:nvPr/>
        </p:nvSpPr>
        <p:spPr>
          <a:xfrm>
            <a:off x="942387" y="383726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과정들로 가중치의 합이 최소인 신장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(MST)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구성할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25DCBB-5E9B-49B2-BE02-42ECAD0235BF}"/>
              </a:ext>
            </a:extLst>
          </p:cNvPr>
          <p:cNvSpPr txBox="1"/>
          <p:nvPr/>
        </p:nvSpPr>
        <p:spPr>
          <a:xfrm>
            <a:off x="942387" y="41760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트리보다 가중치 합이 더 작은 신장 트리는 없음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56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Kruskal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D583BB-5FAB-4E0D-9B6F-7725A932E0E2}"/>
              </a:ext>
            </a:extLst>
          </p:cNvPr>
          <p:cNvSpPr txBox="1"/>
          <p:nvPr/>
        </p:nvSpPr>
        <p:spPr>
          <a:xfrm>
            <a:off x="942387" y="13484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기준에 따라 답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(MST)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여러 개 존재할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E26CBAB-6F10-4EFD-979C-F5E7205F6FBE}"/>
              </a:ext>
            </a:extLst>
          </p:cNvPr>
          <p:cNvSpPr/>
          <p:nvPr/>
        </p:nvSpPr>
        <p:spPr>
          <a:xfrm>
            <a:off x="1834960" y="199394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40D052F-3F1A-406A-A4E5-FCCDDF6F3C83}"/>
              </a:ext>
            </a:extLst>
          </p:cNvPr>
          <p:cNvSpPr/>
          <p:nvPr/>
        </p:nvSpPr>
        <p:spPr>
          <a:xfrm>
            <a:off x="986820" y="26048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A12A84C-8224-4B5C-8C48-D7398CA9FA8C}"/>
              </a:ext>
            </a:extLst>
          </p:cNvPr>
          <p:cNvSpPr/>
          <p:nvPr/>
        </p:nvSpPr>
        <p:spPr>
          <a:xfrm>
            <a:off x="2677873" y="26048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19A2B5C-A96D-4584-92C5-E1C951C9BAA4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flipV="1">
            <a:off x="1171486" y="2178611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C302638-95F2-40B4-81AC-CDC4C1AE4ACA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>
            <a:off x="1356152" y="2789502"/>
            <a:ext cx="132172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E798B6EE-943B-4D90-B204-9862D9ED0D8C}"/>
              </a:ext>
            </a:extLst>
          </p:cNvPr>
          <p:cNvSpPr/>
          <p:nvPr/>
        </p:nvSpPr>
        <p:spPr>
          <a:xfrm>
            <a:off x="1834960" y="321572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1139EC0-2A2E-4224-AB9B-801E9DE30B2A}"/>
              </a:ext>
            </a:extLst>
          </p:cNvPr>
          <p:cNvCxnSpPr>
            <a:cxnSpLocks/>
            <a:stCxn id="69" idx="0"/>
            <a:endCxn id="63" idx="6"/>
          </p:cNvCxnSpPr>
          <p:nvPr/>
        </p:nvCxnSpPr>
        <p:spPr>
          <a:xfrm flipH="1" flipV="1">
            <a:off x="2204292" y="2178611"/>
            <a:ext cx="658247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DC5AB8C-9492-4222-9654-1B7AED2DFA32}"/>
              </a:ext>
            </a:extLst>
          </p:cNvPr>
          <p:cNvCxnSpPr>
            <a:cxnSpLocks/>
            <a:stCxn id="72" idx="6"/>
            <a:endCxn id="69" idx="4"/>
          </p:cNvCxnSpPr>
          <p:nvPr/>
        </p:nvCxnSpPr>
        <p:spPr>
          <a:xfrm flipV="1">
            <a:off x="2204292" y="2974168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DF9B517-8336-4B12-83F4-8DBEC0157A96}"/>
              </a:ext>
            </a:extLst>
          </p:cNvPr>
          <p:cNvCxnSpPr>
            <a:cxnSpLocks/>
            <a:stCxn id="72" idx="2"/>
            <a:endCxn id="68" idx="4"/>
          </p:cNvCxnSpPr>
          <p:nvPr/>
        </p:nvCxnSpPr>
        <p:spPr>
          <a:xfrm flipH="1" flipV="1">
            <a:off x="1171486" y="2974168"/>
            <a:ext cx="663474" cy="42622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F313F2B-FA5C-463B-A539-5F5EF2FDEEF7}"/>
              </a:ext>
            </a:extLst>
          </p:cNvPr>
          <p:cNvSpPr txBox="1"/>
          <p:nvPr/>
        </p:nvSpPr>
        <p:spPr>
          <a:xfrm>
            <a:off x="1171486" y="202239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0F4F0E-003B-4C14-9C8F-9AB41F2B6260}"/>
              </a:ext>
            </a:extLst>
          </p:cNvPr>
          <p:cNvSpPr txBox="1"/>
          <p:nvPr/>
        </p:nvSpPr>
        <p:spPr>
          <a:xfrm>
            <a:off x="2433725" y="202239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E36627-474D-428C-8880-80BB5A3A5E88}"/>
              </a:ext>
            </a:extLst>
          </p:cNvPr>
          <p:cNvSpPr txBox="1"/>
          <p:nvPr/>
        </p:nvSpPr>
        <p:spPr>
          <a:xfrm>
            <a:off x="1758521" y="2445839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F7C1E7-0DD1-4EE7-B806-DCFFBD22EC80}"/>
              </a:ext>
            </a:extLst>
          </p:cNvPr>
          <p:cNvSpPr txBox="1"/>
          <p:nvPr/>
        </p:nvSpPr>
        <p:spPr>
          <a:xfrm>
            <a:off x="1171486" y="318728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B4B821-BCAC-4AEA-B216-CA0233F0FF69}"/>
              </a:ext>
            </a:extLst>
          </p:cNvPr>
          <p:cNvSpPr txBox="1"/>
          <p:nvPr/>
        </p:nvSpPr>
        <p:spPr>
          <a:xfrm>
            <a:off x="2433725" y="318728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0AB06F3-1051-4BD9-92C3-386FA5000AB6}"/>
              </a:ext>
            </a:extLst>
          </p:cNvPr>
          <p:cNvSpPr/>
          <p:nvPr/>
        </p:nvSpPr>
        <p:spPr>
          <a:xfrm>
            <a:off x="5469982" y="199394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4EF467C-F3E9-4980-92BC-04985AC8B231}"/>
              </a:ext>
            </a:extLst>
          </p:cNvPr>
          <p:cNvSpPr/>
          <p:nvPr/>
        </p:nvSpPr>
        <p:spPr>
          <a:xfrm>
            <a:off x="4621842" y="26048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0CCDA53-4903-438B-A711-D6B35E2B3F72}"/>
              </a:ext>
            </a:extLst>
          </p:cNvPr>
          <p:cNvSpPr/>
          <p:nvPr/>
        </p:nvSpPr>
        <p:spPr>
          <a:xfrm>
            <a:off x="6312895" y="26048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1FA9487-C889-4347-A322-36DC862434DD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V="1">
            <a:off x="4806508" y="2178611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D6D2E51-0A08-46BF-8977-046A68C54077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>
            <a:off x="4991174" y="2789502"/>
            <a:ext cx="132172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EE2920A4-FC2E-488C-A8C4-1353B55C8E91}"/>
              </a:ext>
            </a:extLst>
          </p:cNvPr>
          <p:cNvSpPr/>
          <p:nvPr/>
        </p:nvSpPr>
        <p:spPr>
          <a:xfrm>
            <a:off x="5469982" y="321572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2898E77-A64B-49E9-A714-A8C001167925}"/>
              </a:ext>
            </a:extLst>
          </p:cNvPr>
          <p:cNvCxnSpPr>
            <a:cxnSpLocks/>
            <a:stCxn id="40" idx="0"/>
            <a:endCxn id="37" idx="6"/>
          </p:cNvCxnSpPr>
          <p:nvPr/>
        </p:nvCxnSpPr>
        <p:spPr>
          <a:xfrm flipH="1" flipV="1">
            <a:off x="5839314" y="2178611"/>
            <a:ext cx="658247" cy="4262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22A42E9-6F36-4A10-9049-C4C329CBFDAC}"/>
              </a:ext>
            </a:extLst>
          </p:cNvPr>
          <p:cNvCxnSpPr>
            <a:cxnSpLocks/>
            <a:stCxn id="43" idx="6"/>
            <a:endCxn id="40" idx="4"/>
          </p:cNvCxnSpPr>
          <p:nvPr/>
        </p:nvCxnSpPr>
        <p:spPr>
          <a:xfrm flipV="1">
            <a:off x="5839314" y="2974168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AC062BA-E1C5-4778-83B0-DBD5E154CEC2}"/>
              </a:ext>
            </a:extLst>
          </p:cNvPr>
          <p:cNvCxnSpPr>
            <a:cxnSpLocks/>
            <a:stCxn id="43" idx="2"/>
            <a:endCxn id="38" idx="4"/>
          </p:cNvCxnSpPr>
          <p:nvPr/>
        </p:nvCxnSpPr>
        <p:spPr>
          <a:xfrm flipH="1" flipV="1">
            <a:off x="4806508" y="2974168"/>
            <a:ext cx="663474" cy="42622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5120E7F-7B6F-4DE7-BB4D-79BE3BC7CCD2}"/>
              </a:ext>
            </a:extLst>
          </p:cNvPr>
          <p:cNvSpPr txBox="1"/>
          <p:nvPr/>
        </p:nvSpPr>
        <p:spPr>
          <a:xfrm>
            <a:off x="4806508" y="202239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F55435-9967-4CC5-AE01-7E1791B3BB76}"/>
              </a:ext>
            </a:extLst>
          </p:cNvPr>
          <p:cNvSpPr txBox="1"/>
          <p:nvPr/>
        </p:nvSpPr>
        <p:spPr>
          <a:xfrm>
            <a:off x="6068747" y="202239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0356D-200D-4D33-BAF4-EFDA25B78EE9}"/>
              </a:ext>
            </a:extLst>
          </p:cNvPr>
          <p:cNvSpPr txBox="1"/>
          <p:nvPr/>
        </p:nvSpPr>
        <p:spPr>
          <a:xfrm>
            <a:off x="5393543" y="2445839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D25A89-8940-45DC-96F6-5D1690783EF2}"/>
              </a:ext>
            </a:extLst>
          </p:cNvPr>
          <p:cNvSpPr txBox="1"/>
          <p:nvPr/>
        </p:nvSpPr>
        <p:spPr>
          <a:xfrm>
            <a:off x="4806508" y="318728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B2261E-FD07-4F5D-A003-546E2D159526}"/>
              </a:ext>
            </a:extLst>
          </p:cNvPr>
          <p:cNvSpPr txBox="1"/>
          <p:nvPr/>
        </p:nvSpPr>
        <p:spPr>
          <a:xfrm>
            <a:off x="6068747" y="318728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63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802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1197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스패닝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트리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4F1559-3249-4D5F-BF16-1752F280A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37597"/>
            <a:ext cx="10898121" cy="43725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A515B9-EE6A-46B0-8907-795CFAB2C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759" y="296220"/>
            <a:ext cx="23815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91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5B35B99D-AA7E-15C1-81D0-F867F25FF60C}"/>
              </a:ext>
            </a:extLst>
          </p:cNvPr>
          <p:cNvSpPr/>
          <p:nvPr/>
        </p:nvSpPr>
        <p:spPr>
          <a:xfrm>
            <a:off x="6301427" y="211632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9BBD8F-87FA-65C3-3F91-A8434219BCF9}"/>
              </a:ext>
            </a:extLst>
          </p:cNvPr>
          <p:cNvSpPr/>
          <p:nvPr/>
        </p:nvSpPr>
        <p:spPr>
          <a:xfrm>
            <a:off x="8445754" y="44531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66A1F50-D6EC-ACBB-47DB-331BF3E067D6}"/>
              </a:ext>
            </a:extLst>
          </p:cNvPr>
          <p:cNvSpPr/>
          <p:nvPr/>
        </p:nvSpPr>
        <p:spPr>
          <a:xfrm>
            <a:off x="4157100" y="44531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6BFD4B-FF7A-3FF9-2A05-24B2B1F62D3A}"/>
              </a:ext>
            </a:extLst>
          </p:cNvPr>
          <p:cNvSpPr txBox="1"/>
          <p:nvPr/>
        </p:nvSpPr>
        <p:spPr>
          <a:xfrm>
            <a:off x="5027625" y="3244334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CD94BC-4E6C-4902-9FD2-8482A873BAF9}"/>
              </a:ext>
            </a:extLst>
          </p:cNvPr>
          <p:cNvSpPr txBox="1"/>
          <p:nvPr/>
        </p:nvSpPr>
        <p:spPr>
          <a:xfrm>
            <a:off x="331694" y="177505"/>
            <a:ext cx="802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1197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스패닝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트리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E817DAF-C951-48C5-86E8-0B76151BB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759" y="296220"/>
            <a:ext cx="238158" cy="285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148E58-F4CC-4431-9FA3-2E599DD0C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999789"/>
            <a:ext cx="1352739" cy="1648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606978-BA6E-49CE-B828-2CC2892E0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353" y="957945"/>
            <a:ext cx="1381318" cy="962159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5597B6F-7539-4D4E-8B20-DB187F1C3FDE}"/>
              </a:ext>
            </a:extLst>
          </p:cNvPr>
          <p:cNvCxnSpPr>
            <a:cxnSpLocks/>
            <a:stCxn id="17" idx="7"/>
            <a:endCxn id="9" idx="3"/>
          </p:cNvCxnSpPr>
          <p:nvPr/>
        </p:nvCxnSpPr>
        <p:spPr>
          <a:xfrm flipV="1">
            <a:off x="4472345" y="2431567"/>
            <a:ext cx="1883169" cy="20756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08F1BFC-F0BF-42D8-931B-3A2D180CEDA0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4526432" y="4637801"/>
            <a:ext cx="39193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123C2F7-2EE4-4239-9858-9BEB9C2B765E}"/>
              </a:ext>
            </a:extLst>
          </p:cNvPr>
          <p:cNvSpPr txBox="1"/>
          <p:nvPr/>
        </p:nvSpPr>
        <p:spPr>
          <a:xfrm>
            <a:off x="6325567" y="4176137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59FC1E4-5413-4392-B7F2-E93AC7E8A724}"/>
              </a:ext>
            </a:extLst>
          </p:cNvPr>
          <p:cNvCxnSpPr>
            <a:cxnSpLocks/>
            <a:stCxn id="13" idx="1"/>
            <a:endCxn id="9" idx="5"/>
          </p:cNvCxnSpPr>
          <p:nvPr/>
        </p:nvCxnSpPr>
        <p:spPr>
          <a:xfrm flipH="1" flipV="1">
            <a:off x="6616672" y="2431567"/>
            <a:ext cx="1883169" cy="207565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FF123AD-D20D-45E0-AB44-FC9E8E17F4F3}"/>
              </a:ext>
            </a:extLst>
          </p:cNvPr>
          <p:cNvSpPr txBox="1"/>
          <p:nvPr/>
        </p:nvSpPr>
        <p:spPr>
          <a:xfrm>
            <a:off x="7558256" y="3244334"/>
            <a:ext cx="32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785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11A6A2-B62C-D785-7418-33A5A9A183F4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기술한 방법대로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D4A8D-28F0-4394-B16F-7EF4D43CB01D}"/>
              </a:ext>
            </a:extLst>
          </p:cNvPr>
          <p:cNvSpPr txBox="1"/>
          <p:nvPr/>
        </p:nvSpPr>
        <p:spPr>
          <a:xfrm>
            <a:off x="331694" y="177505"/>
            <a:ext cx="802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1197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스패닝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트리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A271DA-ACD3-4D71-93E4-096FADD5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759" y="296220"/>
            <a:ext cx="238158" cy="285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540D4D-9B86-4BE7-8346-726AEA9DFA47}"/>
              </a:ext>
            </a:extLst>
          </p:cNvPr>
          <p:cNvSpPr txBox="1"/>
          <p:nvPr/>
        </p:nvSpPr>
        <p:spPr>
          <a:xfrm>
            <a:off x="942387" y="172136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간선들을 입력하고 가중치 선으로 정렬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F127BC-863E-441F-9AAA-6A9C96776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2084405"/>
            <a:ext cx="7592485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5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11A6A2-B62C-D785-7418-33A5A9A183F4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사이클을 발생시키는 간선인지 여부를 판단하기 위해 분리집합 자료구조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D4A8D-28F0-4394-B16F-7EF4D43CB01D}"/>
              </a:ext>
            </a:extLst>
          </p:cNvPr>
          <p:cNvSpPr txBox="1"/>
          <p:nvPr/>
        </p:nvSpPr>
        <p:spPr>
          <a:xfrm>
            <a:off x="331694" y="177505"/>
            <a:ext cx="802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1197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스패닝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트리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A271DA-ACD3-4D71-93E4-096FADD5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759" y="296220"/>
            <a:ext cx="238158" cy="285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E24E82-DA7F-42CB-8AAB-D1E78F848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721365"/>
            <a:ext cx="5277791" cy="495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10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11A6A2-B62C-D785-7418-33A5A9A183F4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 순서대로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해당 간선을 포함시킬 때 사이클이 발생하지 않는 간선이라면 간선을 포함시킴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D4A8D-28F0-4394-B16F-7EF4D43CB01D}"/>
              </a:ext>
            </a:extLst>
          </p:cNvPr>
          <p:cNvSpPr txBox="1"/>
          <p:nvPr/>
        </p:nvSpPr>
        <p:spPr>
          <a:xfrm>
            <a:off x="331694" y="177505"/>
            <a:ext cx="802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1197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스패닝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트리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A271DA-ACD3-4D71-93E4-096FADD5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759" y="296220"/>
            <a:ext cx="238158" cy="2857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E20539-0A78-4227-BDE0-1C76FC518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7" y="1986846"/>
            <a:ext cx="11878016" cy="30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1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03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1922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연결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D2798-C020-43A3-8354-B61DED9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978" y="296220"/>
            <a:ext cx="238158" cy="2857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392FFE-C88F-4E30-9C21-CAFEB2FB6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006220"/>
            <a:ext cx="10936226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91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03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1922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연결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D2798-C020-43A3-8354-B61DED9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978" y="296220"/>
            <a:ext cx="238158" cy="285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54275-9CF2-404B-9C10-496314A444C3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본 문제와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다를게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없는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똑같이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크루스칼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구성하며 가중치 합을 구함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EC56ED-A3E3-4934-B733-339FEEDD8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721366"/>
            <a:ext cx="6361524" cy="5033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9F11A1-2C16-4433-915C-C90F1C90B49E}"/>
              </a:ext>
            </a:extLst>
          </p:cNvPr>
          <p:cNvSpPr txBox="1"/>
          <p:nvPr/>
        </p:nvSpPr>
        <p:spPr>
          <a:xfrm>
            <a:off x="7687733" y="2096153"/>
            <a:ext cx="349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 클래스를 만듦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450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03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1922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연결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D2798-C020-43A3-8354-B61DED9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978" y="296220"/>
            <a:ext cx="238158" cy="285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54275-9CF2-404B-9C10-496314A444C3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간선들을 입력함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63301C-0143-487C-ABBA-A396480DA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19" y="1721366"/>
            <a:ext cx="6190376" cy="411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03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1922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연결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D2798-C020-43A3-8354-B61DED9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978" y="296220"/>
            <a:ext cx="238158" cy="285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54275-9CF2-404B-9C10-496314A444C3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크루스칼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알고리즘을 위해 분리 집합 자료구조 클래스를 만듦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B59598-C72D-4D59-8F29-042AAA6D3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721366"/>
            <a:ext cx="5524139" cy="44762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DD1F6B-2C8B-4BC9-AB1D-0CCB20B21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820" y="1721366"/>
            <a:ext cx="4280261" cy="44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7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03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1922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연결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D2798-C020-43A3-8354-B61DED9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978" y="296220"/>
            <a:ext cx="238158" cy="285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54275-9CF2-404B-9C10-496314A444C3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초기화하고 간선 배열을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 오름차순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78DEAD-D3CB-4326-93E0-F07A467D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2185894"/>
            <a:ext cx="8310189" cy="3994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047F09-24B1-428E-BCE7-D5C084A2775A}"/>
              </a:ext>
            </a:extLst>
          </p:cNvPr>
          <p:cNvSpPr txBox="1"/>
          <p:nvPr/>
        </p:nvSpPr>
        <p:spPr>
          <a:xfrm>
            <a:off x="942387" y="172136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발생하지 않는 간선들을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합쳐나가며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가중치 합을 구함</a:t>
            </a:r>
          </a:p>
        </p:txBody>
      </p:sp>
    </p:spTree>
    <p:extLst>
      <p:ext uri="{BB962C8B-B14F-4D97-AF65-F5344CB8AC3E}">
        <p14:creationId xmlns:p14="http://schemas.microsoft.com/office/powerpoint/2010/main" val="2121721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9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1647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 분할 계획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D2798-C020-43A3-8354-B61DED9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7" y="296220"/>
            <a:ext cx="238158" cy="2857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9AB4A4-FB92-4E17-B000-1C4D7AB9F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006220"/>
            <a:ext cx="10993384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96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9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4386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별자리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59DE02-BC1A-46E7-92C2-305F0F6D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74286"/>
            <a:ext cx="9392961" cy="45345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9601F1-CFC9-4148-9FE7-FDF95DBA0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12" y="4760975"/>
            <a:ext cx="1362265" cy="16956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B860D7-40EC-4CE0-AD0F-924ED168E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668" y="4760975"/>
            <a:ext cx="1333686" cy="9621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6E979C-A2AC-444D-9407-A6C5885AD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061" y="305746"/>
            <a:ext cx="228632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83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1. 6497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전력난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109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2. 13905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1227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3. 14950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정복자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47E6E-1B8F-56C4-3638-635617F6F7C1}"/>
              </a:ext>
            </a:extLst>
          </p:cNvPr>
          <p:cNvSpPr txBox="1"/>
          <p:nvPr/>
        </p:nvSpPr>
        <p:spPr>
          <a:xfrm>
            <a:off x="942387" y="42951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저희가 지금까지 배운 자료구조에서 탐색을 가장 빨리 하는 방법은 정렬된 배열에서의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이진탐색이였습니다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3CD71-E520-1EA9-739C-3261D9278AD6}"/>
              </a:ext>
            </a:extLst>
          </p:cNvPr>
          <p:cNvSpPr txBox="1"/>
          <p:nvPr/>
        </p:nvSpPr>
        <p:spPr>
          <a:xfrm>
            <a:off x="942387" y="46644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이보다 자료의 삽입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검색을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빨리 하려면 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15401-BAB6-A2E7-77FA-91032D79FADD}"/>
              </a:ext>
            </a:extLst>
          </p:cNvPr>
          <p:cNvSpPr txBox="1"/>
          <p:nvPr/>
        </p:nvSpPr>
        <p:spPr>
          <a:xfrm>
            <a:off x="942387" y="50337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 맵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의 개념을 학습하면 좋을 것 같습니다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67B37-472D-41D3-D2AA-141A208BD34D}"/>
              </a:ext>
            </a:extLst>
          </p:cNvPr>
          <p:cNvSpPr txBox="1"/>
          <p:nvPr/>
        </p:nvSpPr>
        <p:spPr>
          <a:xfrm>
            <a:off x="942387" y="31384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5. 21924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도시 건설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38E605-4B33-B720-1CBB-0E1DC23C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30" y="1700071"/>
            <a:ext cx="238158" cy="2857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9C2A1EB-1A48-0DD9-6D16-4DA74E2C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52" y="2421844"/>
            <a:ext cx="238158" cy="285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E021EF-EEAD-A03E-5A1E-A3D4535D88A0}"/>
              </a:ext>
            </a:extLst>
          </p:cNvPr>
          <p:cNvSpPr txBox="1"/>
          <p:nvPr/>
        </p:nvSpPr>
        <p:spPr>
          <a:xfrm>
            <a:off x="942387" y="276974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4. 16398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행성 연결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946A7BA-67CE-3E98-219B-2654B971D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24" y="2785965"/>
            <a:ext cx="238158" cy="2857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E744A1-B3AD-40F1-86C9-B81AA7A9D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50" y="2072861"/>
            <a:ext cx="238158" cy="2857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1D3F590-F2CF-4FF0-954C-A977749F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24" y="3174272"/>
            <a:ext cx="23815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(hash)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란 다양한 길이를 가진 데이터를 고정된 길이를 가진 데이터로 매핑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(mapping)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값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B251F-2E56-E6D5-13D9-64CE482F7E29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이용해 특정한 배열의 인덱스나 위치나 위치를 입력하고자 하는 데이터의 값을 이용해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9F9984-5E8B-F082-97F6-7B9373F28F8F}"/>
              </a:ext>
            </a:extLst>
          </p:cNvPr>
          <p:cNvSpPr txBox="1"/>
          <p:nvPr/>
        </p:nvSpPr>
        <p:spPr>
          <a:xfrm>
            <a:off x="942387" y="245672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저장하거나 찾을 수 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300AB-E089-5240-8C7D-4E4B3BA2BBFE}"/>
              </a:ext>
            </a:extLst>
          </p:cNvPr>
          <p:cNvSpPr txBox="1"/>
          <p:nvPr/>
        </p:nvSpPr>
        <p:spPr>
          <a:xfrm>
            <a:off x="942387" y="3188781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 함수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266FC-49EC-9551-11D4-E95045758AC9}"/>
              </a:ext>
            </a:extLst>
          </p:cNvPr>
          <p:cNvSpPr txBox="1"/>
          <p:nvPr/>
        </p:nvSpPr>
        <p:spPr>
          <a:xfrm>
            <a:off x="942387" y="355150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임의의 길이의 데이터를 고정된 길이의 데이터로 매핑하는 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001B6-8801-2E1D-BF0D-7E9BBB3552DA}"/>
              </a:ext>
            </a:extLst>
          </p:cNvPr>
          <p:cNvSpPr txBox="1"/>
          <p:nvPr/>
        </p:nvSpPr>
        <p:spPr>
          <a:xfrm>
            <a:off x="942387" y="392083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 함수에 의해 얻어지는 값은 해시 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 코드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체크섬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또는 간단하게 해시라고 한다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961FB6-8630-7F31-0223-9FBCBBC9B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91" y="4290171"/>
            <a:ext cx="2849436" cy="218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11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Table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 테이블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기존에 사용했던 자료 구조들은 탐색이나 삽입에 선형시간이 걸리기도 했던 것에 비해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D2DB4-71BB-4789-D614-A47CC9919B36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해시를 이용하면 즉시 저장하거나 찾고자 하는 위치를 참조할 수 있으므로 더욱 빠른 속도로 처리할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14E0F2-CD4B-DD3C-D377-9C659D8EAA17}"/>
                  </a:ext>
                </a:extLst>
              </p:cNvPr>
              <p:cNvSpPr txBox="1"/>
              <p:nvPr/>
            </p:nvSpPr>
            <p:spPr>
              <a:xfrm>
                <a:off x="942387" y="246002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								(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이론상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14E0F2-CD4B-DD3C-D377-9C659D8EA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46002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표 13">
                <a:extLst>
                  <a:ext uri="{FF2B5EF4-FFF2-40B4-BE49-F238E27FC236}">
                    <a16:creationId xmlns:a16="http://schemas.microsoft.com/office/drawing/2014/main" id="{9B49271F-A21C-B8D3-1A27-F28B0CD764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9606108"/>
                  </p:ext>
                </p:extLst>
              </p:nvPr>
            </p:nvGraphicFramePr>
            <p:xfrm>
              <a:off x="942387" y="3198690"/>
              <a:ext cx="10237696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9424">
                      <a:extLst>
                        <a:ext uri="{9D8B030D-6E8A-4147-A177-3AD203B41FA5}">
                          <a16:colId xmlns:a16="http://schemas.microsoft.com/office/drawing/2014/main" val="950732227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088378815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465465039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8543063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삽입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삭제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탐색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(Random Access)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5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Array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1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98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Linked List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453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Binary Search Tree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260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Balanced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Binary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Search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Tree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𝑙𝑜𝑔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𝑙𝑜𝑔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𝑙𝑜𝑔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309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Hash Table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0930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표 13">
                <a:extLst>
                  <a:ext uri="{FF2B5EF4-FFF2-40B4-BE49-F238E27FC236}">
                    <a16:creationId xmlns:a16="http://schemas.microsoft.com/office/drawing/2014/main" id="{9B49271F-A21C-B8D3-1A27-F28B0CD764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9606108"/>
                  </p:ext>
                </p:extLst>
              </p:nvPr>
            </p:nvGraphicFramePr>
            <p:xfrm>
              <a:off x="942387" y="3198690"/>
              <a:ext cx="10237696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9424">
                      <a:extLst>
                        <a:ext uri="{9D8B030D-6E8A-4147-A177-3AD203B41FA5}">
                          <a16:colId xmlns:a16="http://schemas.microsoft.com/office/drawing/2014/main" val="950732227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088378815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465465039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8543063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삽입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삭제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탐색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(Random Access)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5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Array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6557" r="-200475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106557" r="-100952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476" t="-106557" r="-952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798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Linked List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6557" r="-200475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206557" r="-100952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476" t="-206557" r="-952" b="-3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453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Binary Search Tree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6557" r="-200475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306557" r="-100952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476" t="-306557" r="-952" b="-2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26052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Balanced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Binary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Search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Tree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36190" r="-200475" b="-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236190" r="-100952" b="-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476" t="-236190" r="-952" b="-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3309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Hash Table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578689" r="-20047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578689" r="-10095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476" t="-578689" r="-952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00930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690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13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Ordered Map(Set) vs Unordered Map(Set)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&lt;map&gt; vs &lt;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unordered_map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C++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&lt;map&gt;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균형 이진 트리 구조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(ordered,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순서를 보장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이루어져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D7AA59-6E65-1769-9400-93AF51802F5F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unordered_map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해시테이블 구조로 만들어져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92DCC1-3DEF-4183-3C2A-ADA5940E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460026"/>
            <a:ext cx="10237694" cy="16678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008254-7171-0CF6-B870-8D4A5032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483395"/>
            <a:ext cx="10237694" cy="169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5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0F88A-829A-CA7E-A167-6BD0DECC987D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76628-64B5-B139-ABD8-CE7E95E3A59D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집합이 필요할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&lt;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unordered_set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&gt;/&lt;set&gt;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주로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F77CAD9-5F07-87E8-B4B6-C061D3FE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2090693"/>
            <a:ext cx="7143965" cy="3508823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81FF4439-144F-D7B2-895C-109E0201E2EA}"/>
              </a:ext>
            </a:extLst>
          </p:cNvPr>
          <p:cNvSpPr/>
          <p:nvPr/>
        </p:nvSpPr>
        <p:spPr>
          <a:xfrm>
            <a:off x="8570756" y="2439559"/>
            <a:ext cx="2900646" cy="2900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2016AD-9EF3-A346-9619-57AC6FED4CF2}"/>
              </a:ext>
            </a:extLst>
          </p:cNvPr>
          <p:cNvSpPr txBox="1"/>
          <p:nvPr/>
        </p:nvSpPr>
        <p:spPr>
          <a:xfrm>
            <a:off x="9349433" y="310644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44CF15-67EB-05CE-0E59-FF92FAAFCDFE}"/>
              </a:ext>
            </a:extLst>
          </p:cNvPr>
          <p:cNvSpPr txBox="1"/>
          <p:nvPr/>
        </p:nvSpPr>
        <p:spPr>
          <a:xfrm>
            <a:off x="8899219" y="4142655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9579FD-6D2D-07DC-5AF5-6D5EE5F3A85B}"/>
              </a:ext>
            </a:extLst>
          </p:cNvPr>
          <p:cNvSpPr txBox="1"/>
          <p:nvPr/>
        </p:nvSpPr>
        <p:spPr>
          <a:xfrm>
            <a:off x="10434493" y="3475773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097E8D-B5F0-5801-04C8-6E466A9659A4}"/>
              </a:ext>
            </a:extLst>
          </p:cNvPr>
          <p:cNvSpPr txBox="1"/>
          <p:nvPr/>
        </p:nvSpPr>
        <p:spPr>
          <a:xfrm>
            <a:off x="10170542" y="462860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3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Spanning 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스패닝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트리는 어디에 써먹나요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3D09091-84D9-1B30-6C0D-DCA702F16733}"/>
              </a:ext>
            </a:extLst>
          </p:cNvPr>
          <p:cNvSpPr/>
          <p:nvPr/>
        </p:nvSpPr>
        <p:spPr>
          <a:xfrm>
            <a:off x="912940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A5F48D-5054-AE7B-8A2E-4772F289FBC6}"/>
              </a:ext>
            </a:extLst>
          </p:cNvPr>
          <p:cNvSpPr/>
          <p:nvPr/>
        </p:nvSpPr>
        <p:spPr>
          <a:xfrm>
            <a:off x="865806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97E33C-FDDE-A56C-D318-115C600A1DE0}"/>
              </a:ext>
            </a:extLst>
          </p:cNvPr>
          <p:cNvSpPr/>
          <p:nvPr/>
        </p:nvSpPr>
        <p:spPr>
          <a:xfrm>
            <a:off x="949873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0D3CB7-3EDE-2A6A-78D2-51DA36B49708}"/>
              </a:ext>
            </a:extLst>
          </p:cNvPr>
          <p:cNvSpPr/>
          <p:nvPr/>
        </p:nvSpPr>
        <p:spPr>
          <a:xfrm>
            <a:off x="828873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EF889B5-0153-7FAD-349B-848A3559122A}"/>
              </a:ext>
            </a:extLst>
          </p:cNvPr>
          <p:cNvSpPr/>
          <p:nvPr/>
        </p:nvSpPr>
        <p:spPr>
          <a:xfrm>
            <a:off x="912940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81C7FE-4396-20AF-0EEB-BD7031FC23ED}"/>
              </a:ext>
            </a:extLst>
          </p:cNvPr>
          <p:cNvSpPr/>
          <p:nvPr/>
        </p:nvSpPr>
        <p:spPr>
          <a:xfrm>
            <a:off x="1033940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8A3E197-D75F-B8FF-0D54-E3CDBCE39CF8}"/>
              </a:ext>
            </a:extLst>
          </p:cNvPr>
          <p:cNvSpPr/>
          <p:nvPr/>
        </p:nvSpPr>
        <p:spPr>
          <a:xfrm>
            <a:off x="997007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AC47BC5-5B2E-2896-EB4B-9C85CCDEF6E0}"/>
              </a:ext>
            </a:extLst>
          </p:cNvPr>
          <p:cNvSpPr/>
          <p:nvPr/>
        </p:nvSpPr>
        <p:spPr>
          <a:xfrm>
            <a:off x="1081074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9B94810-8AAE-AA3B-6D50-1F90A3A30E7E}"/>
              </a:ext>
            </a:extLst>
          </p:cNvPr>
          <p:cNvSpPr/>
          <p:nvPr/>
        </p:nvSpPr>
        <p:spPr>
          <a:xfrm>
            <a:off x="865806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83FF7BA-A02D-9241-6C71-A35182A1521B}"/>
              </a:ext>
            </a:extLst>
          </p:cNvPr>
          <p:cNvSpPr/>
          <p:nvPr/>
        </p:nvSpPr>
        <p:spPr>
          <a:xfrm>
            <a:off x="949873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3611063-6C41-D7F6-C6AF-F7F9F897A903}"/>
              </a:ext>
            </a:extLst>
          </p:cNvPr>
          <p:cNvCxnSpPr>
            <a:cxnSpLocks/>
            <a:stCxn id="8" idx="0"/>
            <a:endCxn id="2" idx="3"/>
          </p:cNvCxnSpPr>
          <p:nvPr/>
        </p:nvCxnSpPr>
        <p:spPr>
          <a:xfrm flipV="1">
            <a:off x="884272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CC0E602-945C-F8E0-16FB-7B0D6F82E07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902739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4A4547-36BF-49D6-173A-3B72F145BC57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847339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874D1B-8E18-164F-1FBC-FA36CE5E061F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897330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1697BC7-3B18-D45A-7F14-91D2F3D2A8CF}"/>
              </a:ext>
            </a:extLst>
          </p:cNvPr>
          <p:cNvCxnSpPr>
            <a:cxnSpLocks/>
            <a:stCxn id="16" idx="7"/>
            <a:endCxn id="13" idx="4"/>
          </p:cNvCxnSpPr>
          <p:nvPr/>
        </p:nvCxnSpPr>
        <p:spPr>
          <a:xfrm flipV="1">
            <a:off x="981398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482D50-BCC2-4BBB-B1BB-987D3AB5A640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981398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3C05586-6860-A96B-7CA2-67504BDFAB9D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33940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8B2915-04AF-5AA8-91C4-6C3FA2AB80A2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1065465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EFDA473-0380-CFE2-8A10-81A37F83C5F6}"/>
              </a:ext>
            </a:extLst>
          </p:cNvPr>
          <p:cNvCxnSpPr>
            <a:cxnSpLocks/>
            <a:stCxn id="15" idx="7"/>
            <a:endCxn id="11" idx="4"/>
          </p:cNvCxnSpPr>
          <p:nvPr/>
        </p:nvCxnSpPr>
        <p:spPr>
          <a:xfrm flipV="1">
            <a:off x="897330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6D1EE34-14F8-9298-11BF-AB069A5237DF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회사 내의 모든 전화기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가장 적은 수의 케이블을 사용하여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585BA77-BF18-A69B-6498-364644A5068C}"/>
              </a:ext>
            </a:extLst>
          </p:cNvPr>
          <p:cNvSpPr txBox="1"/>
          <p:nvPr/>
        </p:nvSpPr>
        <p:spPr>
          <a:xfrm>
            <a:off x="942387" y="24600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연결하고자 하는 경우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61B034B-162F-614D-B86C-E66621CE74E4}"/>
              </a:ext>
            </a:extLst>
          </p:cNvPr>
          <p:cNvSpPr txBox="1"/>
          <p:nvPr/>
        </p:nvSpPr>
        <p:spPr>
          <a:xfrm>
            <a:off x="942387" y="31895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스위치를 연결하는 통신 네트워크를 최소의 링크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이용하여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2C4AE5F-39F2-4EB7-77C8-F11AE1FD234A}"/>
              </a:ext>
            </a:extLst>
          </p:cNvPr>
          <p:cNvSpPr txBox="1"/>
          <p:nvPr/>
        </p:nvSpPr>
        <p:spPr>
          <a:xfrm>
            <a:off x="942387" y="354968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구축하고자 하는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 링크의 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개가 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98BCD7E-B2EE-EBE5-BB71-EFD8685BE857}"/>
              </a:ext>
            </a:extLst>
          </p:cNvPr>
          <p:cNvSpPr txBox="1"/>
          <p:nvPr/>
        </p:nvSpPr>
        <p:spPr>
          <a:xfrm>
            <a:off x="942387" y="391901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Spanning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Tree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가능해짐</a:t>
            </a:r>
          </a:p>
        </p:txBody>
      </p:sp>
    </p:spTree>
    <p:extLst>
      <p:ext uri="{BB962C8B-B14F-4D97-AF65-F5344CB8AC3E}">
        <p14:creationId xmlns:p14="http://schemas.microsoft.com/office/powerpoint/2010/main" val="269964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251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D1EE34-14F8-9298-11BF-AB069A5237DF}"/>
              </a:ext>
            </a:extLst>
          </p:cNvPr>
          <p:cNvSpPr txBox="1"/>
          <p:nvPr/>
        </p:nvSpPr>
        <p:spPr>
          <a:xfrm>
            <a:off x="942387" y="171217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신장 트리들 중 사용된 간선 가중치 합이 가장 작은 트리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116E1-23AA-45F3-130B-EA0B00C9C390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신장 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1B3BF1-B936-4293-848C-CCDE92861E7B}"/>
              </a:ext>
            </a:extLst>
          </p:cNvPr>
          <p:cNvSpPr/>
          <p:nvPr/>
        </p:nvSpPr>
        <p:spPr>
          <a:xfrm>
            <a:off x="1834960" y="32105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63A757A-F6B7-4A8E-B9E6-17400BADB9F9}"/>
              </a:ext>
            </a:extLst>
          </p:cNvPr>
          <p:cNvSpPr/>
          <p:nvPr/>
        </p:nvSpPr>
        <p:spPr>
          <a:xfrm>
            <a:off x="986820" y="382141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B4D7D0-09C1-4766-8C26-11393E2E17C7}"/>
              </a:ext>
            </a:extLst>
          </p:cNvPr>
          <p:cNvSpPr/>
          <p:nvPr/>
        </p:nvSpPr>
        <p:spPr>
          <a:xfrm>
            <a:off x="2677873" y="382141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18F3958-D298-47E1-B735-17EAC1CB9DE1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1171486" y="3395191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BB75464-95C3-408F-B7A1-1B0EB1CA48C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356152" y="4006082"/>
            <a:ext cx="132172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6A25179-8B27-48CD-956F-2F347CC74C1F}"/>
              </a:ext>
            </a:extLst>
          </p:cNvPr>
          <p:cNvSpPr/>
          <p:nvPr/>
        </p:nvSpPr>
        <p:spPr>
          <a:xfrm>
            <a:off x="1834960" y="443230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33CBAF-24B9-4C9C-AE7E-9B5199526FF6}"/>
              </a:ext>
            </a:extLst>
          </p:cNvPr>
          <p:cNvCxnSpPr>
            <a:cxnSpLocks/>
            <a:stCxn id="12" idx="0"/>
            <a:endCxn id="10" idx="6"/>
          </p:cNvCxnSpPr>
          <p:nvPr/>
        </p:nvCxnSpPr>
        <p:spPr>
          <a:xfrm flipH="1" flipV="1">
            <a:off x="2204292" y="3395191"/>
            <a:ext cx="658247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2E2155-26D7-4AC7-BD8C-3B38D20061C6}"/>
              </a:ext>
            </a:extLst>
          </p:cNvPr>
          <p:cNvCxnSpPr>
            <a:cxnSpLocks/>
            <a:stCxn id="15" idx="6"/>
            <a:endCxn id="12" idx="4"/>
          </p:cNvCxnSpPr>
          <p:nvPr/>
        </p:nvCxnSpPr>
        <p:spPr>
          <a:xfrm flipV="1">
            <a:off x="2204292" y="4190748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AF62506-D9B8-4DA3-8C74-1E4E34D9F216}"/>
              </a:ext>
            </a:extLst>
          </p:cNvPr>
          <p:cNvCxnSpPr>
            <a:cxnSpLocks/>
            <a:stCxn id="15" idx="2"/>
            <a:endCxn id="11" idx="4"/>
          </p:cNvCxnSpPr>
          <p:nvPr/>
        </p:nvCxnSpPr>
        <p:spPr>
          <a:xfrm flipH="1" flipV="1">
            <a:off x="1171486" y="4190748"/>
            <a:ext cx="663474" cy="42622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86E998-2050-4A50-88ED-21D5C31B91F8}"/>
              </a:ext>
            </a:extLst>
          </p:cNvPr>
          <p:cNvSpPr txBox="1"/>
          <p:nvPr/>
        </p:nvSpPr>
        <p:spPr>
          <a:xfrm>
            <a:off x="1171486" y="323897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0D4E79-01E4-43E4-98BB-6E40CF6408B4}"/>
              </a:ext>
            </a:extLst>
          </p:cNvPr>
          <p:cNvSpPr txBox="1"/>
          <p:nvPr/>
        </p:nvSpPr>
        <p:spPr>
          <a:xfrm>
            <a:off x="2433725" y="323897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6A4EF5-D58C-4F06-B062-2191C8B84833}"/>
              </a:ext>
            </a:extLst>
          </p:cNvPr>
          <p:cNvSpPr txBox="1"/>
          <p:nvPr/>
        </p:nvSpPr>
        <p:spPr>
          <a:xfrm>
            <a:off x="1758521" y="3662419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77B4E-0FE4-49A7-A114-05DA150095EA}"/>
              </a:ext>
            </a:extLst>
          </p:cNvPr>
          <p:cNvSpPr txBox="1"/>
          <p:nvPr/>
        </p:nvSpPr>
        <p:spPr>
          <a:xfrm>
            <a:off x="1171486" y="440386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B6F352-1D08-4A20-9B61-904A9E0D1006}"/>
              </a:ext>
            </a:extLst>
          </p:cNvPr>
          <p:cNvSpPr txBox="1"/>
          <p:nvPr/>
        </p:nvSpPr>
        <p:spPr>
          <a:xfrm>
            <a:off x="2433725" y="440386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556F0C3-0CEA-496B-AD14-3A16DDCA0C87}"/>
              </a:ext>
            </a:extLst>
          </p:cNvPr>
          <p:cNvSpPr/>
          <p:nvPr/>
        </p:nvSpPr>
        <p:spPr>
          <a:xfrm>
            <a:off x="5571582" y="32105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8074EC-8444-44F6-954D-57B6E3DE814F}"/>
              </a:ext>
            </a:extLst>
          </p:cNvPr>
          <p:cNvSpPr/>
          <p:nvPr/>
        </p:nvSpPr>
        <p:spPr>
          <a:xfrm>
            <a:off x="4723442" y="382141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600FE15-36D8-4DE9-8DD5-BAEC3623F033}"/>
              </a:ext>
            </a:extLst>
          </p:cNvPr>
          <p:cNvSpPr/>
          <p:nvPr/>
        </p:nvSpPr>
        <p:spPr>
          <a:xfrm>
            <a:off x="6414495" y="382141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A77F1F2-A79E-4387-9E07-81C8407279AC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4908108" y="3395191"/>
            <a:ext cx="663474" cy="426225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0D0438F8-67A7-4540-BF44-F1EC642AE1DC}"/>
              </a:ext>
            </a:extLst>
          </p:cNvPr>
          <p:cNvSpPr/>
          <p:nvPr/>
        </p:nvSpPr>
        <p:spPr>
          <a:xfrm>
            <a:off x="5571582" y="443230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3855E54-1CD5-4EF9-B6CB-A73F8CD054C0}"/>
              </a:ext>
            </a:extLst>
          </p:cNvPr>
          <p:cNvCxnSpPr>
            <a:cxnSpLocks/>
            <a:stCxn id="27" idx="0"/>
            <a:endCxn id="25" idx="6"/>
          </p:cNvCxnSpPr>
          <p:nvPr/>
        </p:nvCxnSpPr>
        <p:spPr>
          <a:xfrm flipH="1" flipV="1">
            <a:off x="5940914" y="3395191"/>
            <a:ext cx="658247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61151BF-7852-432C-817E-8361AC8DD33B}"/>
              </a:ext>
            </a:extLst>
          </p:cNvPr>
          <p:cNvCxnSpPr>
            <a:cxnSpLocks/>
            <a:stCxn id="30" idx="6"/>
            <a:endCxn id="27" idx="4"/>
          </p:cNvCxnSpPr>
          <p:nvPr/>
        </p:nvCxnSpPr>
        <p:spPr>
          <a:xfrm flipV="1">
            <a:off x="5940914" y="4190748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89477BC-5CBF-4CDE-903C-3AAD3E294DF9}"/>
              </a:ext>
            </a:extLst>
          </p:cNvPr>
          <p:cNvCxnSpPr>
            <a:cxnSpLocks/>
            <a:stCxn id="30" idx="2"/>
            <a:endCxn id="26" idx="4"/>
          </p:cNvCxnSpPr>
          <p:nvPr/>
        </p:nvCxnSpPr>
        <p:spPr>
          <a:xfrm flipH="1" flipV="1">
            <a:off x="4908108" y="4190748"/>
            <a:ext cx="663474" cy="42622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BAA68A-10FC-4D33-A518-49F4B153DA13}"/>
              </a:ext>
            </a:extLst>
          </p:cNvPr>
          <p:cNvSpPr txBox="1"/>
          <p:nvPr/>
        </p:nvSpPr>
        <p:spPr>
          <a:xfrm>
            <a:off x="4908108" y="323897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6F16F1-EE7D-4B9F-85AB-CAE3AADB0350}"/>
              </a:ext>
            </a:extLst>
          </p:cNvPr>
          <p:cNvSpPr txBox="1"/>
          <p:nvPr/>
        </p:nvSpPr>
        <p:spPr>
          <a:xfrm>
            <a:off x="6170347" y="323897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1085BF-7AC7-45C0-8F44-3B21E9CC4F60}"/>
              </a:ext>
            </a:extLst>
          </p:cNvPr>
          <p:cNvSpPr txBox="1"/>
          <p:nvPr/>
        </p:nvSpPr>
        <p:spPr>
          <a:xfrm>
            <a:off x="5495143" y="3662419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2B3514-4BDF-4A32-BE55-0DEBC62A17D6}"/>
              </a:ext>
            </a:extLst>
          </p:cNvPr>
          <p:cNvSpPr txBox="1"/>
          <p:nvPr/>
        </p:nvSpPr>
        <p:spPr>
          <a:xfrm>
            <a:off x="4908108" y="440386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3C16C8-E64C-4993-8585-0459BD7B58A3}"/>
              </a:ext>
            </a:extLst>
          </p:cNvPr>
          <p:cNvSpPr txBox="1"/>
          <p:nvPr/>
        </p:nvSpPr>
        <p:spPr>
          <a:xfrm>
            <a:off x="6170347" y="440386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AC0C8B-5823-4590-ACB9-6EBFD2DD862B}"/>
              </a:ext>
            </a:extLst>
          </p:cNvPr>
          <p:cNvSpPr txBox="1"/>
          <p:nvPr/>
        </p:nvSpPr>
        <p:spPr>
          <a:xfrm>
            <a:off x="942387" y="24613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셋 중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어느게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27869D1-3EDA-47CE-845B-E00F993BA0A6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>
            <a:off x="5092774" y="4006082"/>
            <a:ext cx="132172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0ED307C-2306-434E-94BA-3A530C5A783E}"/>
              </a:ext>
            </a:extLst>
          </p:cNvPr>
          <p:cNvSpPr/>
          <p:nvPr/>
        </p:nvSpPr>
        <p:spPr>
          <a:xfrm>
            <a:off x="9433940" y="32105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B6F8DD2-FF11-41F3-8E25-E3C8DFF58C06}"/>
              </a:ext>
            </a:extLst>
          </p:cNvPr>
          <p:cNvSpPr/>
          <p:nvPr/>
        </p:nvSpPr>
        <p:spPr>
          <a:xfrm>
            <a:off x="8585800" y="382141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A136AEA-4AA4-4ACB-B62F-4326993F943D}"/>
              </a:ext>
            </a:extLst>
          </p:cNvPr>
          <p:cNvSpPr/>
          <p:nvPr/>
        </p:nvSpPr>
        <p:spPr>
          <a:xfrm>
            <a:off x="10276853" y="382141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9990E90-D76A-44A5-A288-08FB0BA09399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8770466" y="3395191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A3A322D-AE8E-4629-8D32-EFFD329124EC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8955132" y="4006082"/>
            <a:ext cx="132172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E5A984E8-EDF6-44F1-B6BF-3C0B004BBD58}"/>
              </a:ext>
            </a:extLst>
          </p:cNvPr>
          <p:cNvSpPr/>
          <p:nvPr/>
        </p:nvSpPr>
        <p:spPr>
          <a:xfrm>
            <a:off x="9433940" y="443230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B2456B5-7C86-47AE-B8C1-79B9C04F06FC}"/>
              </a:ext>
            </a:extLst>
          </p:cNvPr>
          <p:cNvCxnSpPr>
            <a:cxnSpLocks/>
            <a:stCxn id="45" idx="0"/>
            <a:endCxn id="43" idx="6"/>
          </p:cNvCxnSpPr>
          <p:nvPr/>
        </p:nvCxnSpPr>
        <p:spPr>
          <a:xfrm flipH="1" flipV="1">
            <a:off x="9803272" y="3395191"/>
            <a:ext cx="658247" cy="4262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1AB8173-5AC1-464A-9FAA-E4032A69C3A0}"/>
              </a:ext>
            </a:extLst>
          </p:cNvPr>
          <p:cNvCxnSpPr>
            <a:cxnSpLocks/>
            <a:stCxn id="48" idx="6"/>
            <a:endCxn id="45" idx="4"/>
          </p:cNvCxnSpPr>
          <p:nvPr/>
        </p:nvCxnSpPr>
        <p:spPr>
          <a:xfrm flipV="1">
            <a:off x="9803272" y="4190748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D8EB051-7644-4EF0-82B6-14C04841D4F7}"/>
              </a:ext>
            </a:extLst>
          </p:cNvPr>
          <p:cNvCxnSpPr>
            <a:cxnSpLocks/>
            <a:stCxn id="48" idx="2"/>
            <a:endCxn id="44" idx="4"/>
          </p:cNvCxnSpPr>
          <p:nvPr/>
        </p:nvCxnSpPr>
        <p:spPr>
          <a:xfrm flipH="1" flipV="1">
            <a:off x="8770466" y="4190748"/>
            <a:ext cx="663474" cy="42622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165E9C-111E-460A-8D36-2117DD8775A5}"/>
              </a:ext>
            </a:extLst>
          </p:cNvPr>
          <p:cNvSpPr txBox="1"/>
          <p:nvPr/>
        </p:nvSpPr>
        <p:spPr>
          <a:xfrm>
            <a:off x="8770466" y="323897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4AEE3A-61EB-4B82-825E-2B0A5F060DA1}"/>
              </a:ext>
            </a:extLst>
          </p:cNvPr>
          <p:cNvSpPr txBox="1"/>
          <p:nvPr/>
        </p:nvSpPr>
        <p:spPr>
          <a:xfrm>
            <a:off x="10032705" y="323897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9D524A-147E-45D1-A0AA-0AC4E049E70B}"/>
              </a:ext>
            </a:extLst>
          </p:cNvPr>
          <p:cNvSpPr txBox="1"/>
          <p:nvPr/>
        </p:nvSpPr>
        <p:spPr>
          <a:xfrm>
            <a:off x="9357501" y="3662419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4EC45C-2861-47DF-88CF-F9E0A0E09100}"/>
              </a:ext>
            </a:extLst>
          </p:cNvPr>
          <p:cNvSpPr txBox="1"/>
          <p:nvPr/>
        </p:nvSpPr>
        <p:spPr>
          <a:xfrm>
            <a:off x="8770466" y="440386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FD9B77-149F-4B60-9537-C6B103A7B9E9}"/>
              </a:ext>
            </a:extLst>
          </p:cNvPr>
          <p:cNvSpPr txBox="1"/>
          <p:nvPr/>
        </p:nvSpPr>
        <p:spPr>
          <a:xfrm>
            <a:off x="10032705" y="440386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38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251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D1EE34-14F8-9298-11BF-AB069A5237DF}"/>
              </a:ext>
            </a:extLst>
          </p:cNvPr>
          <p:cNvSpPr txBox="1"/>
          <p:nvPr/>
        </p:nvSpPr>
        <p:spPr>
          <a:xfrm>
            <a:off x="942387" y="171217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신장 트리들 중 사용된 간선 가중치 합이 가장 작은 트리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585BA77-BF18-A69B-6498-364644A5068C}"/>
              </a:ext>
            </a:extLst>
          </p:cNvPr>
          <p:cNvSpPr txBox="1"/>
          <p:nvPr/>
        </p:nvSpPr>
        <p:spPr>
          <a:xfrm>
            <a:off x="942387" y="24600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사용 사례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61B034B-162F-614D-B86C-E66621CE74E4}"/>
              </a:ext>
            </a:extLst>
          </p:cNvPr>
          <p:cNvSpPr txBox="1"/>
          <p:nvPr/>
        </p:nvSpPr>
        <p:spPr>
          <a:xfrm>
            <a:off x="942387" y="2820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통신망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도로망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유통망 등에서 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구축 비용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전송 시간 등을 최소로 하려는 경우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116E1-23AA-45F3-130B-EA0B00C9C390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신장 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BF1AB-17C1-00FD-56AE-1E296BF1D07A}"/>
              </a:ext>
            </a:extLst>
          </p:cNvPr>
          <p:cNvSpPr txBox="1"/>
          <p:nvPr/>
        </p:nvSpPr>
        <p:spPr>
          <a:xfrm>
            <a:off x="942387" y="50553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최소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스패닝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트리는 어떻게 만들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E26632-6DD5-6642-3F43-875E68893217}"/>
              </a:ext>
            </a:extLst>
          </p:cNvPr>
          <p:cNvSpPr txBox="1"/>
          <p:nvPr/>
        </p:nvSpPr>
        <p:spPr>
          <a:xfrm>
            <a:off x="942387" y="542472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힌트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Disjoint Set, Greedy(Sorting))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48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8184</TotalTime>
  <Words>1137</Words>
  <Application>Microsoft Office PowerPoint</Application>
  <PresentationFormat>와이드스크린</PresentationFormat>
  <Paragraphs>326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4294</cp:revision>
  <dcterms:created xsi:type="dcterms:W3CDTF">2022-07-13T16:55:45Z</dcterms:created>
  <dcterms:modified xsi:type="dcterms:W3CDTF">2022-11-21T16:36:25Z</dcterms:modified>
</cp:coreProperties>
</file>