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85" r:id="rId21"/>
    <p:sldId id="276" r:id="rId22"/>
    <p:sldId id="279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Notation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효율적인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방법을 고민한다는 것 →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고민한다는 것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생각하는 훈련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250273"/>
            <a:ext cx="662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빅오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표기법은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최악의 경우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고려함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정도 시간까지 걸릴 수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2C6DFD-59CE-6D44-EE7C-06B98CF04933}"/>
              </a:ext>
            </a:extLst>
          </p:cNvPr>
          <p:cNvSpPr txBox="1"/>
          <p:nvPr/>
        </p:nvSpPr>
        <p:spPr>
          <a:xfrm>
            <a:off x="942387" y="342900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크기가 크다고 가정하고 생각해야 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80E8A-DB24-4164-2FC9-068A8332B751}"/>
              </a:ext>
            </a:extLst>
          </p:cNvPr>
          <p:cNvSpPr txBox="1"/>
          <p:nvPr/>
        </p:nvSpPr>
        <p:spPr>
          <a:xfrm>
            <a:off x="942387" y="4330728"/>
            <a:ext cx="8542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코드가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 = 1,000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때와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 = 1,000,000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때의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연산횟수 차이는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얼만큼에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비례할까요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79AA1C2-371A-8EA2-00B6-DA25B502F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87" y="5141456"/>
            <a:ext cx="3700461" cy="11983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1356FC6-D68E-D199-1009-41B43D286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359" y="5141456"/>
            <a:ext cx="3497258" cy="119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7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상수 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105581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크기와 관계없이 수행 시간이 일정함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EED14-831C-5DF9-88DD-5A033CBD7A51}"/>
              </a:ext>
            </a:extLst>
          </p:cNvPr>
          <p:cNvSpPr txBox="1"/>
          <p:nvPr/>
        </p:nvSpPr>
        <p:spPr>
          <a:xfrm>
            <a:off x="942387" y="2961409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코드들은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커짐에 따라 연산 횟수가 증가할까요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감소할까요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F9EDCE-B137-43E6-FF15-FCA4FC47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19" y="4633699"/>
            <a:ext cx="2735270" cy="7135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4CF23E-FD63-CFBC-7CBB-39F93D8B0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574" y="4633698"/>
            <a:ext cx="3022852" cy="7135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88245A-DE73-ADDC-5254-930A096E8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811" y="4633695"/>
            <a:ext cx="2804711" cy="7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2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1739791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복잡도를 구할 때는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최고차항만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신경쓰면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62AA96-76C2-1526-74EE-C784458CA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16" y="2695473"/>
            <a:ext cx="3763600" cy="306663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C0023E-6629-EEAA-23F3-4938C32A09FC}"/>
              </a:ext>
            </a:extLst>
          </p:cNvPr>
          <p:cNvCxnSpPr/>
          <p:nvPr/>
        </p:nvCxnSpPr>
        <p:spPr>
          <a:xfrm>
            <a:off x="4791807" y="3235569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CDD9AA-E2A2-FD02-34B3-5B5AC3A76CF7}"/>
              </a:ext>
            </a:extLst>
          </p:cNvPr>
          <p:cNvSpPr txBox="1"/>
          <p:nvPr/>
        </p:nvSpPr>
        <p:spPr>
          <a:xfrm>
            <a:off x="6414133" y="3050903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514B705-321A-E12A-0412-66DE17B5AB4C}"/>
              </a:ext>
            </a:extLst>
          </p:cNvPr>
          <p:cNvCxnSpPr/>
          <p:nvPr/>
        </p:nvCxnSpPr>
        <p:spPr>
          <a:xfrm>
            <a:off x="4791807" y="3604901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6E92F4-BAA7-DBE1-67B3-DFFC44BF2A71}"/>
              </a:ext>
            </a:extLst>
          </p:cNvPr>
          <p:cNvSpPr txBox="1"/>
          <p:nvPr/>
        </p:nvSpPr>
        <p:spPr>
          <a:xfrm>
            <a:off x="6414133" y="3420235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7326DFB-BFFC-A023-C8F5-79FD09FF53DD}"/>
              </a:ext>
            </a:extLst>
          </p:cNvPr>
          <p:cNvCxnSpPr/>
          <p:nvPr/>
        </p:nvCxnSpPr>
        <p:spPr>
          <a:xfrm>
            <a:off x="4791807" y="3974233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4E64DC-2C17-AEFB-D453-172C095BC312}"/>
              </a:ext>
            </a:extLst>
          </p:cNvPr>
          <p:cNvSpPr txBox="1"/>
          <p:nvPr/>
        </p:nvSpPr>
        <p:spPr>
          <a:xfrm>
            <a:off x="6414133" y="3789567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A2990C2-978F-A0B3-40EC-83539EC1B64C}"/>
              </a:ext>
            </a:extLst>
          </p:cNvPr>
          <p:cNvCxnSpPr/>
          <p:nvPr/>
        </p:nvCxnSpPr>
        <p:spPr>
          <a:xfrm>
            <a:off x="4791807" y="4362015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5906B8-C48B-6B7F-0E5B-3C50198809B1}"/>
              </a:ext>
            </a:extLst>
          </p:cNvPr>
          <p:cNvSpPr txBox="1"/>
          <p:nvPr/>
        </p:nvSpPr>
        <p:spPr>
          <a:xfrm>
            <a:off x="6414133" y="4177349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B1FC73A-A619-7847-23F1-A6E3A44ECACE}"/>
              </a:ext>
            </a:extLst>
          </p:cNvPr>
          <p:cNvCxnSpPr/>
          <p:nvPr/>
        </p:nvCxnSpPr>
        <p:spPr>
          <a:xfrm>
            <a:off x="4791807" y="4759620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5BF607-596B-8B34-3754-5A8D4F13196B}"/>
              </a:ext>
            </a:extLst>
          </p:cNvPr>
          <p:cNvSpPr txBox="1"/>
          <p:nvPr/>
        </p:nvSpPr>
        <p:spPr>
          <a:xfrm>
            <a:off x="6414133" y="4574954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24488BD-0A56-713C-31D2-22128A52F57E}"/>
              </a:ext>
            </a:extLst>
          </p:cNvPr>
          <p:cNvCxnSpPr/>
          <p:nvPr/>
        </p:nvCxnSpPr>
        <p:spPr>
          <a:xfrm>
            <a:off x="4791807" y="5128952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4CA080-3A2F-9AA3-CA1D-E14E9F3A4734}"/>
              </a:ext>
            </a:extLst>
          </p:cNvPr>
          <p:cNvSpPr txBox="1"/>
          <p:nvPr/>
        </p:nvSpPr>
        <p:spPr>
          <a:xfrm>
            <a:off x="6414133" y="4944286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389C47-F73D-320F-3762-969AF3A2C4F1}"/>
              </a:ext>
            </a:extLst>
          </p:cNvPr>
          <p:cNvSpPr txBox="1"/>
          <p:nvPr/>
        </p:nvSpPr>
        <p:spPr>
          <a:xfrm>
            <a:off x="8555407" y="4044126"/>
            <a:ext cx="267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 + 1 + 1 + 1 + 1 + 1)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3C0D83-63F9-45B8-E348-F93E576F742B}"/>
              </a:ext>
            </a:extLst>
          </p:cNvPr>
          <p:cNvSpPr txBox="1"/>
          <p:nvPr/>
        </p:nvSpPr>
        <p:spPr>
          <a:xfrm>
            <a:off x="9478353" y="4413458"/>
            <a:ext cx="82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O(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= O(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206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105581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크기가 증가함에 따라 수행 시간 또한 같은 비율로 증가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EED14-831C-5DF9-88DD-5A033CBD7A51}"/>
              </a:ext>
            </a:extLst>
          </p:cNvPr>
          <p:cNvSpPr txBox="1"/>
          <p:nvPr/>
        </p:nvSpPr>
        <p:spPr>
          <a:xfrm>
            <a:off x="942387" y="3057268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코드들은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커짐에 따라 연산 횟수가 증가할까요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9EF0A-22E5-33DA-806D-324C11F10EEF}"/>
              </a:ext>
            </a:extLst>
          </p:cNvPr>
          <p:cNvSpPr txBox="1"/>
          <p:nvPr/>
        </p:nvSpPr>
        <p:spPr>
          <a:xfrm>
            <a:off x="942387" y="2433812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대표적으로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367369-A0CB-61E1-6469-F5423428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64" y="4633694"/>
            <a:ext cx="2794724" cy="7135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373EAC4-C52A-BB86-7448-1E0C6A4BE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393" y="4637320"/>
            <a:ext cx="2827213" cy="70991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901F22F-61B1-9CD6-8CE3-6C70173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611" y="4633690"/>
            <a:ext cx="3096269" cy="7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7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4D2C4D-23CE-FD2C-1228-9D3F95B8B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57" y="2320258"/>
            <a:ext cx="5323162" cy="274411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6164706-4642-3AF8-EE31-B820D87EC096}"/>
              </a:ext>
            </a:extLst>
          </p:cNvPr>
          <p:cNvCxnSpPr/>
          <p:nvPr/>
        </p:nvCxnSpPr>
        <p:spPr>
          <a:xfrm>
            <a:off x="6427177" y="2504924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1D12D4-8CFF-4DB3-44F4-73DC25B3A860}"/>
              </a:ext>
            </a:extLst>
          </p:cNvPr>
          <p:cNvSpPr txBox="1"/>
          <p:nvPr/>
        </p:nvSpPr>
        <p:spPr>
          <a:xfrm>
            <a:off x="8049503" y="2320258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68413F9-FBEA-8720-D452-710CC6436E5D}"/>
              </a:ext>
            </a:extLst>
          </p:cNvPr>
          <p:cNvCxnSpPr/>
          <p:nvPr/>
        </p:nvCxnSpPr>
        <p:spPr>
          <a:xfrm>
            <a:off x="6427177" y="2874256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0A212A-0939-BF3D-0AA9-9FD8818F28A6}"/>
              </a:ext>
            </a:extLst>
          </p:cNvPr>
          <p:cNvSpPr txBox="1"/>
          <p:nvPr/>
        </p:nvSpPr>
        <p:spPr>
          <a:xfrm>
            <a:off x="8049503" y="2689590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917B61-F088-6C85-413B-FC9AC8B7A9FC}"/>
              </a:ext>
            </a:extLst>
          </p:cNvPr>
          <p:cNvCxnSpPr/>
          <p:nvPr/>
        </p:nvCxnSpPr>
        <p:spPr>
          <a:xfrm>
            <a:off x="6427177" y="3243588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F4D49B-C06B-4255-0386-89000B15B9FB}"/>
              </a:ext>
            </a:extLst>
          </p:cNvPr>
          <p:cNvSpPr txBox="1"/>
          <p:nvPr/>
        </p:nvSpPr>
        <p:spPr>
          <a:xfrm>
            <a:off x="8049503" y="3058922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DE7EB9A-8438-9657-E5DF-9D8429086A6F}"/>
              </a:ext>
            </a:extLst>
          </p:cNvPr>
          <p:cNvCxnSpPr/>
          <p:nvPr/>
        </p:nvCxnSpPr>
        <p:spPr>
          <a:xfrm>
            <a:off x="6875585" y="3621208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ADB326-47BB-384C-941B-1F9A8DE7B9E8}"/>
              </a:ext>
            </a:extLst>
          </p:cNvPr>
          <p:cNvSpPr txBox="1"/>
          <p:nvPr/>
        </p:nvSpPr>
        <p:spPr>
          <a:xfrm>
            <a:off x="8497911" y="3436542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3A9791F-B7CA-E8BF-7469-CB6B42C9919D}"/>
              </a:ext>
            </a:extLst>
          </p:cNvPr>
          <p:cNvCxnSpPr/>
          <p:nvPr/>
        </p:nvCxnSpPr>
        <p:spPr>
          <a:xfrm>
            <a:off x="7387809" y="3990540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40A86F-EC54-C9B8-9110-A949FA9D463F}"/>
              </a:ext>
            </a:extLst>
          </p:cNvPr>
          <p:cNvSpPr txBox="1"/>
          <p:nvPr/>
        </p:nvSpPr>
        <p:spPr>
          <a:xfrm>
            <a:off x="9010135" y="3805874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26EB46-52B4-093F-605E-F4C5DB7ED38A}"/>
              </a:ext>
            </a:extLst>
          </p:cNvPr>
          <p:cNvSpPr txBox="1"/>
          <p:nvPr/>
        </p:nvSpPr>
        <p:spPr>
          <a:xfrm>
            <a:off x="7988202" y="5423292"/>
            <a:ext cx="267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 + O(N) = O(N)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4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O(log N)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O(log N)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 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105581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해결하는데 필요한 단계들이 연산마다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줄어듬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EED14-831C-5DF9-88DD-5A033CBD7A51}"/>
              </a:ext>
            </a:extLst>
          </p:cNvPr>
          <p:cNvSpPr txBox="1"/>
          <p:nvPr/>
        </p:nvSpPr>
        <p:spPr>
          <a:xfrm>
            <a:off x="942387" y="247491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Binary Search, AVL Tree, RB Tree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FC034B-5DB5-74F5-5AE9-11300EF9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93" y="3327955"/>
            <a:ext cx="9039577" cy="954087"/>
          </a:xfrm>
          <a:prstGeom prst="rect">
            <a:avLst/>
          </a:prstGeom>
        </p:spPr>
      </p:pic>
      <p:pic>
        <p:nvPicPr>
          <p:cNvPr id="1026" name="Picture 2" descr="Binary Search - Algorithm - TO THE INNOVATION">
            <a:extLst>
              <a:ext uri="{FF2B5EF4-FFF2-40B4-BE49-F238E27FC236}">
                <a16:creationId xmlns:a16="http://schemas.microsoft.com/office/drawing/2014/main" id="{B5309005-B2D3-D47D-2467-3C658813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4693666"/>
            <a:ext cx="47815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92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O(N²)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O(N²) : Square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105581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 값이 증가함에 따라 시간이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N²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비율로 증가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EED14-831C-5DF9-88DD-5A033CBD7A51}"/>
              </a:ext>
            </a:extLst>
          </p:cNvPr>
          <p:cNvSpPr txBox="1"/>
          <p:nvPr/>
        </p:nvSpPr>
        <p:spPr>
          <a:xfrm>
            <a:off x="942387" y="247491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89E3C6-8B4A-F662-EF4B-7355F7A48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825" y="4431324"/>
            <a:ext cx="4376685" cy="11769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C697AF-8645-7134-24A2-F08ACEDE6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776" y="4431324"/>
            <a:ext cx="4347399" cy="11769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6AF4BC-D74A-A8B1-1D3F-B412E8E85A3E}"/>
              </a:ext>
            </a:extLst>
          </p:cNvPr>
          <p:cNvSpPr txBox="1"/>
          <p:nvPr/>
        </p:nvSpPr>
        <p:spPr>
          <a:xfrm>
            <a:off x="1944650" y="5785829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경우에는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O(NM)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으로도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3829754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O(N²)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93FBD9-3A9C-DF41-9EA3-72FCD053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00" y="1397976"/>
            <a:ext cx="6579388" cy="3059715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B3390E6-EF5C-87AE-9FA9-9B63D4440FFF}"/>
              </a:ext>
            </a:extLst>
          </p:cNvPr>
          <p:cNvCxnSpPr/>
          <p:nvPr/>
        </p:nvCxnSpPr>
        <p:spPr>
          <a:xfrm>
            <a:off x="7625788" y="1582642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91335-FFAC-7D03-65BC-441AD06B3011}"/>
              </a:ext>
            </a:extLst>
          </p:cNvPr>
          <p:cNvSpPr txBox="1"/>
          <p:nvPr/>
        </p:nvSpPr>
        <p:spPr>
          <a:xfrm>
            <a:off x="9248114" y="1397976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BCC5FA8-8948-23BE-258B-648FB869F787}"/>
              </a:ext>
            </a:extLst>
          </p:cNvPr>
          <p:cNvCxnSpPr/>
          <p:nvPr/>
        </p:nvCxnSpPr>
        <p:spPr>
          <a:xfrm>
            <a:off x="7625788" y="1951974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3F8CFD-4E7A-3801-D47E-4D6119298216}"/>
              </a:ext>
            </a:extLst>
          </p:cNvPr>
          <p:cNvSpPr txBox="1"/>
          <p:nvPr/>
        </p:nvSpPr>
        <p:spPr>
          <a:xfrm>
            <a:off x="9248114" y="1767308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F1EACFD-9472-7BDA-46F3-0EB640C664ED}"/>
              </a:ext>
            </a:extLst>
          </p:cNvPr>
          <p:cNvCxnSpPr/>
          <p:nvPr/>
        </p:nvCxnSpPr>
        <p:spPr>
          <a:xfrm>
            <a:off x="7625788" y="2321306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6A15809-CD03-2D76-C185-519BD4DB1DA9}"/>
              </a:ext>
            </a:extLst>
          </p:cNvPr>
          <p:cNvSpPr txBox="1"/>
          <p:nvPr/>
        </p:nvSpPr>
        <p:spPr>
          <a:xfrm>
            <a:off x="9248114" y="2136640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7501E51-0AC8-89BB-0DFB-D28592726E5E}"/>
              </a:ext>
            </a:extLst>
          </p:cNvPr>
          <p:cNvCxnSpPr/>
          <p:nvPr/>
        </p:nvCxnSpPr>
        <p:spPr>
          <a:xfrm>
            <a:off x="7625788" y="3059970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B5F34A-7B88-B839-9C95-9CAF1DEE8937}"/>
              </a:ext>
            </a:extLst>
          </p:cNvPr>
          <p:cNvSpPr txBox="1"/>
          <p:nvPr/>
        </p:nvSpPr>
        <p:spPr>
          <a:xfrm>
            <a:off x="9248114" y="2875304"/>
            <a:ext cx="73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O(N²)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01102CA-535A-24B0-3DE9-540D39B1F298}"/>
              </a:ext>
            </a:extLst>
          </p:cNvPr>
          <p:cNvCxnSpPr/>
          <p:nvPr/>
        </p:nvCxnSpPr>
        <p:spPr>
          <a:xfrm>
            <a:off x="7625788" y="4167966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FABF7B-C4F5-B951-1861-58D289399B05}"/>
              </a:ext>
            </a:extLst>
          </p:cNvPr>
          <p:cNvSpPr txBox="1"/>
          <p:nvPr/>
        </p:nvSpPr>
        <p:spPr>
          <a:xfrm>
            <a:off x="9248114" y="3983300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65A693-CAD5-4FC1-B0BC-4C3E1D0F7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6" y="4827022"/>
            <a:ext cx="6632872" cy="20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7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O(2ⁿ)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O(2ⁿ)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기하급수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)(exponential)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105581"/>
            <a:ext cx="730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용지를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접는다면 종이 두께는 지구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달 의 거리보다 더 두꺼워진다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F29729-D72A-33BB-FFAE-9CDB52D70B6B}"/>
              </a:ext>
            </a:extLst>
          </p:cNvPr>
          <p:cNvSpPr txBox="1"/>
          <p:nvPr/>
        </p:nvSpPr>
        <p:spPr>
          <a:xfrm>
            <a:off x="942387" y="2428594"/>
            <a:ext cx="730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위의 말에서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배의 위력을 잘 알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A522F-CBEE-031A-E59A-70AE1A35286F}"/>
              </a:ext>
            </a:extLst>
          </p:cNvPr>
          <p:cNvSpPr txBox="1"/>
          <p:nvPr/>
        </p:nvSpPr>
        <p:spPr>
          <a:xfrm>
            <a:off x="942387" y="3057327"/>
            <a:ext cx="730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따라서 연산 횟수가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배에 비례해 증가하는 시간 복잡도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FDEB11-7522-C791-F1B7-B633C45F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09" y="4031302"/>
            <a:ext cx="4686106" cy="2406379"/>
          </a:xfrm>
          <a:prstGeom prst="rect">
            <a:avLst/>
          </a:prstGeom>
        </p:spPr>
      </p:pic>
      <p:pic>
        <p:nvPicPr>
          <p:cNvPr id="1028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136919AD-668F-BD9E-A5D8-5580BFB5A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311" y="3624766"/>
            <a:ext cx="48482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995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974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 Complexity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12D97-FB04-E964-85B5-EF400758C174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코드는 어떤 시간 복잡도를 가질까요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56C15A-3BF8-DC12-907F-598121B9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317" y="2135732"/>
            <a:ext cx="7129059" cy="1609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6548E0-0A32-B58B-6690-123DFC57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317" y="4536480"/>
            <a:ext cx="7129059" cy="155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5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스터디장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80EA0-C74A-DBE5-35AD-15AF71718481}"/>
              </a:ext>
            </a:extLst>
          </p:cNvPr>
          <p:cNvSpPr txBox="1"/>
          <p:nvPr/>
        </p:nvSpPr>
        <p:spPr>
          <a:xfrm>
            <a:off x="1014104" y="5965158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acmicpc.net/user/jaehoo1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67C318-AC4B-874D-5610-B0B7C9A06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98" y="1194693"/>
            <a:ext cx="2162477" cy="10860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5315D9-6777-9310-DE59-E33CF548B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389" y="1289956"/>
            <a:ext cx="3162741" cy="8954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6BEDA09-DB68-1F1F-1B48-8E7044FDE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182" y="1289956"/>
            <a:ext cx="3162741" cy="8954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66DF33B-1408-93F5-2245-E97BCA0DF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992" y="1280991"/>
            <a:ext cx="3181794" cy="91452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A70C68F-E2B9-B97E-BB49-5FE56E92B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198" y="2326480"/>
            <a:ext cx="6935168" cy="5430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0661BE3-D49B-B735-145A-BD50A5BFF2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8" y="2740398"/>
            <a:ext cx="12192000" cy="30948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58BE2D-4814-34D4-AD08-49984C203D63}"/>
              </a:ext>
            </a:extLst>
          </p:cNvPr>
          <p:cNvSpPr txBox="1"/>
          <p:nvPr/>
        </p:nvSpPr>
        <p:spPr>
          <a:xfrm>
            <a:off x="1014104" y="6309366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github.com/jaehoo1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57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974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 Complexity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12D97-FB04-E964-85B5-EF400758C174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코드는 어떤 시간 복잡도를 가질까요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296223-BC92-26F5-F45A-805D48A82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03" y="2832861"/>
            <a:ext cx="5648594" cy="32469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C5C26F-93FC-2065-C1C7-86E291438FCE}"/>
              </a:ext>
            </a:extLst>
          </p:cNvPr>
          <p:cNvSpPr txBox="1"/>
          <p:nvPr/>
        </p:nvSpPr>
        <p:spPr>
          <a:xfrm>
            <a:off x="942387" y="2105581"/>
            <a:ext cx="730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함수의 시간 복잡도는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O(1), B()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함수의 시간 복잡도는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O(1),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함수의 시간 복잡도는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O(log 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 가정</a:t>
            </a:r>
          </a:p>
        </p:txBody>
      </p:sp>
    </p:spTree>
    <p:extLst>
      <p:ext uri="{BB962C8B-B14F-4D97-AF65-F5344CB8AC3E}">
        <p14:creationId xmlns:p14="http://schemas.microsoft.com/office/powerpoint/2010/main" val="2455786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12D97-FB04-E964-85B5-EF400758C174}"/>
              </a:ext>
            </a:extLst>
          </p:cNvPr>
          <p:cNvSpPr txBox="1"/>
          <p:nvPr/>
        </p:nvSpPr>
        <p:spPr>
          <a:xfrm>
            <a:off x="942387" y="1249753"/>
            <a:ext cx="774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백준 온라인 저지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(acmicpc.net)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가입하고 기초 구현 문제들을 풀어봅니다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1BD8E-FCBB-6312-95D4-1F75601A52A6}"/>
              </a:ext>
            </a:extLst>
          </p:cNvPr>
          <p:cNvSpPr txBox="1"/>
          <p:nvPr/>
        </p:nvSpPr>
        <p:spPr>
          <a:xfrm>
            <a:off x="942387" y="1981332"/>
            <a:ext cx="855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구현은 사실 알고리즘보단 구현 그 자체의 능력이 중시되는 경우가 많지만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코드를 어떻게 짜서 풀 것인지를 생각하는 것도 알고리즘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D14CF-1881-1E37-F066-781CAA04B39A}"/>
              </a:ext>
            </a:extLst>
          </p:cNvPr>
          <p:cNvSpPr txBox="1"/>
          <p:nvPr/>
        </p:nvSpPr>
        <p:spPr>
          <a:xfrm>
            <a:off x="942387" y="2989910"/>
            <a:ext cx="855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본인이 사용할 언어를 하나 고르고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IDE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환경을 구축하고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백준 온라인 저지 채점 시스템에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익숙해져봅니다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658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12D97-FB04-E964-85B5-EF400758C174}"/>
              </a:ext>
            </a:extLst>
          </p:cNvPr>
          <p:cNvSpPr txBox="1"/>
          <p:nvPr/>
        </p:nvSpPr>
        <p:spPr>
          <a:xfrm>
            <a:off x="942387" y="1249753"/>
            <a:ext cx="774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Tip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 에 가서 본인이 사용할 언어를 제일 위로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해놓으면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편합니다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96135D-58A4-50BD-C59B-0363E069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69" y="1619085"/>
            <a:ext cx="7830662" cy="51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66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6087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2557 Hello World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FA9500-D9EF-C9F0-51F5-5DFDB37C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74" y="938260"/>
            <a:ext cx="9292052" cy="591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6087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2557 Hello World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따로 설명할 필요가 없는 문제인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FFD7E-3223-6D5B-01EA-DFD8AA18ACF9}"/>
              </a:ext>
            </a:extLst>
          </p:cNvPr>
          <p:cNvSpPr txBox="1"/>
          <p:nvPr/>
        </p:nvSpPr>
        <p:spPr>
          <a:xfrm>
            <a:off x="942387" y="1805485"/>
            <a:ext cx="929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BOJ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채점 시스템은 표준 출력의 일치 여부를 확인하기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출력을 요구하지 않은 문자를 출력하거나 오타가 있거나 하면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틀렸습니다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받을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2A9B87-FD9D-C518-C1F5-18705FD95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50" y="3369795"/>
            <a:ext cx="3621926" cy="11967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2BB202-7871-B0C7-035C-CEB08D3B4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50" y="4743312"/>
            <a:ext cx="3621926" cy="2747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F1E3A0-85FF-C12D-1798-02F15ED73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738" y="3370758"/>
            <a:ext cx="4234221" cy="164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00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1000 A+B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B73F80-F909-AE6D-0DCB-43CE6DE5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52" y="932064"/>
            <a:ext cx="9341297" cy="592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62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00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1000 A+B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사용하는 언어의 기본 입출력 방법을 알고 있는가를 확인하는 문제입니다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2D4015-CAC6-76F2-E4D4-84DF5766C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54773"/>
            <a:ext cx="4220164" cy="1819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D50886-F8B7-0755-5C61-9129026BC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3969720"/>
            <a:ext cx="4216025" cy="21442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268561-AE6F-9491-916B-90B179B9E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459" y="1861874"/>
            <a:ext cx="4267796" cy="6954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15124F-3720-A2D2-072F-006156D0D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459" y="3334871"/>
            <a:ext cx="4268415" cy="279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97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763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10872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팩토리얼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8D62DA-C97B-583F-9BC7-8A0A3784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76" y="930352"/>
            <a:ext cx="7783849" cy="592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673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10872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팩토리얼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반복의 개념을 알고 있는가를 묻는 문제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C685F9-C4C1-317E-53F6-18F92D0DE23A}"/>
              </a:ext>
            </a:extLst>
          </p:cNvPr>
          <p:cNvSpPr txBox="1"/>
          <p:nvPr/>
        </p:nvSpPr>
        <p:spPr>
          <a:xfrm>
            <a:off x="942387" y="15756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Down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방식을 생각할 수 있음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682640-C083-C7F9-3EB5-56654CA9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23" y="2600498"/>
            <a:ext cx="3487895" cy="20905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3E51B3-947D-A6C6-F0FB-134905EB1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672" y="2600498"/>
            <a:ext cx="3067478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5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766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2441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찍기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- 4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E413AEB-9B78-DA78-E927-92374F69B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3" y="961536"/>
            <a:ext cx="11123054" cy="58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0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65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 방식 소개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54A78478-7AA1-4E2C-F32A-6607CF4C1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68" y="1339813"/>
            <a:ext cx="3436844" cy="78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B40804-5F84-4B51-A1E6-B20BF9686F21}"/>
              </a:ext>
            </a:extLst>
          </p:cNvPr>
          <p:cNvSpPr txBox="1"/>
          <p:nvPr/>
        </p:nvSpPr>
        <p:spPr>
          <a:xfrm>
            <a:off x="4549384" y="1537498"/>
            <a:ext cx="11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문제당</a:t>
            </a:r>
          </a:p>
        </p:txBody>
      </p:sp>
      <p:pic>
        <p:nvPicPr>
          <p:cNvPr id="3" name="그래픽 2" descr="아이디어 단색으로 채워진">
            <a:extLst>
              <a:ext uri="{FF2B5EF4-FFF2-40B4-BE49-F238E27FC236}">
                <a16:creationId xmlns:a16="http://schemas.microsoft.com/office/drawing/2014/main" id="{E2221011-103A-C67F-F2B0-0FFE864A6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1139" y="2333695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54B79F-6018-90CB-048E-3B8DE78EF4B0}"/>
              </a:ext>
            </a:extLst>
          </p:cNvPr>
          <p:cNvSpPr txBox="1"/>
          <p:nvPr/>
        </p:nvSpPr>
        <p:spPr>
          <a:xfrm>
            <a:off x="2496465" y="2606229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문제풀이 구상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max 1 hour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Code Editor - Compiler &amp; IDE - Apps on Google Play">
            <a:extLst>
              <a:ext uri="{FF2B5EF4-FFF2-40B4-BE49-F238E27FC236}">
                <a16:creationId xmlns:a16="http://schemas.microsoft.com/office/drawing/2014/main" id="{081D5A42-B3FB-393F-1E4E-F170E9F02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39" y="5312597"/>
            <a:ext cx="914400" cy="914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DD1B21-3748-ECC5-33BD-1CE5C9FB0BD4}"/>
              </a:ext>
            </a:extLst>
          </p:cNvPr>
          <p:cNvSpPr txBox="1"/>
          <p:nvPr/>
        </p:nvSpPr>
        <p:spPr>
          <a:xfrm>
            <a:off x="2496465" y="5585131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2F63CF-D19F-9F7A-C27F-387FD737A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0518" y="5645954"/>
            <a:ext cx="828791" cy="2476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F88B3D-8D5B-0E2B-3FC6-30928BA1F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3051" y="5631664"/>
            <a:ext cx="752580" cy="2762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0C51C4-5B5F-C232-25FC-5D087050ED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9373" y="5660243"/>
            <a:ext cx="628738" cy="219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7556810-7681-AE3C-742A-FB04DBA646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1853" y="5679296"/>
            <a:ext cx="781159" cy="200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1C04C3-FCD8-B2EF-D1C4-3FFE54B1E7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0318" y="3178895"/>
            <a:ext cx="9598045" cy="20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09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766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2442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찍기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- 5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B5F49B-25DF-493D-C147-56985807C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32" y="933906"/>
            <a:ext cx="11161336" cy="59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1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8552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2441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찍기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4, 2442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찍기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- 5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문제에서 규칙성을 찾고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구현할 수 있는가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1A79B-F5A4-3FC3-3D4C-71130A5EC508}"/>
              </a:ext>
            </a:extLst>
          </p:cNvPr>
          <p:cNvSpPr txBox="1"/>
          <p:nvPr/>
        </p:nvSpPr>
        <p:spPr>
          <a:xfrm>
            <a:off x="942387" y="155933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풀었든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반복문을 이용하여 풀었다면 정답이라고 생각합니다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FC69DB-049C-93C3-BD42-A63371FF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90" y="2550291"/>
            <a:ext cx="4265206" cy="28132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BC3539-F66B-5DCD-267C-59D615B2A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079" y="2549854"/>
            <a:ext cx="4109344" cy="281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05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54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2738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행렬 덧셈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A9B7A-C33F-AAE6-21B5-0898FB6E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50" y="927762"/>
            <a:ext cx="10489701" cy="59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93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54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2738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행렬 덧셈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2A8034-CFD9-6251-930B-F18C18F44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422" y="1535463"/>
            <a:ext cx="4647156" cy="5190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배열과 반복문을 활용할 수 있나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587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6090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11654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아스키 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92049-9E62-2CC7-93B0-0F3801B09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3" y="977565"/>
            <a:ext cx="7830534" cy="31306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735FE6-4C4B-867C-7E05-ACAD71AFC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0" y="4307494"/>
            <a:ext cx="1288330" cy="10333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D92BD6-EF6D-6C9B-5F65-C91EE605C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195" y="4307494"/>
            <a:ext cx="1215702" cy="10333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094BEA-CF0E-737D-9810-B1C7DB533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2" y="5416423"/>
            <a:ext cx="1262217" cy="10739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D17A0D-06C4-6EA3-1275-1A4EE88B1F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195" y="5416423"/>
            <a:ext cx="1273071" cy="107393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92A923-B07E-9388-D086-9D27CE90C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6757" y="4313956"/>
            <a:ext cx="1283606" cy="102688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8ACEDF5-7AAA-BBDF-344C-2C943F1491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0037" y="4310487"/>
            <a:ext cx="1235036" cy="103382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1D0070D-F348-B373-1870-C6115662AB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6757" y="5444321"/>
            <a:ext cx="1262216" cy="105067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0AE8B96-C1E4-788B-5C20-284F96CF86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6982" y="5418520"/>
            <a:ext cx="1262216" cy="105772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646692B-2F1B-81E4-BF48-3A5057039E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59732" y="4311752"/>
            <a:ext cx="1256209" cy="106566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A8324E4-989B-C1F3-DF4A-588E2F90EC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74442" y="4321278"/>
            <a:ext cx="1235036" cy="105154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876D75E-32AF-FCD6-D3E8-6A88C500A2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41063" y="5487359"/>
            <a:ext cx="1238303" cy="101128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5239B86-5EF6-8FDE-EF1A-7F77B72AEF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11288" y="5444321"/>
            <a:ext cx="1217665" cy="10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06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6090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11654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아스키 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언어의 기본 입출력 기능을 잘 활용하면 될 듯 합니다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75A982-7421-DC51-CADF-CD7099A6B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61874"/>
            <a:ext cx="5218727" cy="11182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5F93A7-B0E3-20AB-B354-2E456B575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772126"/>
            <a:ext cx="5218726" cy="14529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187DB7-FA33-7D18-2BA0-5C6A82A34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86" y="3456696"/>
            <a:ext cx="5218725" cy="8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26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54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1193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분수찾기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A7D873-7B63-4EB1-244B-CF53A35D6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4641"/>
            <a:ext cx="10586301" cy="6469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AF4F08-763C-3FBF-33D7-059C47785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81581"/>
            <a:ext cx="7513163" cy="52559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5AFF4F-8424-C1E6-A74E-08116C6CC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813" y="4974415"/>
            <a:ext cx="983160" cy="7886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C8DF4A-DF79-9B14-7D44-4B32E3CC5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241" y="4974415"/>
            <a:ext cx="921020" cy="78868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0B5D5D6-BA15-DA81-32D1-CAAE3A84C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3812" y="5970494"/>
            <a:ext cx="983160" cy="82674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C498849-13A1-E0C4-3FEC-D485B6E10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2011" y="5970494"/>
            <a:ext cx="931606" cy="78868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DAA8158-06EC-EC3E-7275-D948A65C31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1642" y="4974415"/>
            <a:ext cx="919266" cy="78868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EFA5001-C4DF-A381-FFDE-24D32065FC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2754" y="4974415"/>
            <a:ext cx="954103" cy="79865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B45A198-524B-E773-4A2B-65BA86A617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1642" y="5967003"/>
            <a:ext cx="931607" cy="78869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85F5A32-23C1-7A67-CBDE-06DBE3BE42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82753" y="5967003"/>
            <a:ext cx="962767" cy="79865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818A1BA-D376-9EB5-453E-2545314F9A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06449" y="4974415"/>
            <a:ext cx="943383" cy="79865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8F38E2B-337E-DFAF-8BC4-8A8285A1E2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61561" y="4984385"/>
            <a:ext cx="915726" cy="78868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109800C4-07FB-0B94-BE19-4F5E91EE07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06449" y="5956216"/>
            <a:ext cx="943383" cy="79947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2A60074-AC4D-2178-80A5-C55ECB76E7A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61561" y="5976973"/>
            <a:ext cx="946427" cy="78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14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B48206-DCA1-EF9A-DAF8-03B966957B07}"/>
              </a:ext>
            </a:extLst>
          </p:cNvPr>
          <p:cNvCxnSpPr>
            <a:cxnSpLocks/>
          </p:cNvCxnSpPr>
          <p:nvPr/>
        </p:nvCxnSpPr>
        <p:spPr>
          <a:xfrm flipH="1">
            <a:off x="331694" y="5505334"/>
            <a:ext cx="5588339" cy="0"/>
          </a:xfrm>
          <a:prstGeom prst="straightConnector1">
            <a:avLst/>
          </a:prstGeom>
          <a:ln w="190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24A2585-F632-8946-6C24-E07EC34678AB}"/>
              </a:ext>
            </a:extLst>
          </p:cNvPr>
          <p:cNvCxnSpPr>
            <a:cxnSpLocks/>
          </p:cNvCxnSpPr>
          <p:nvPr/>
        </p:nvCxnSpPr>
        <p:spPr>
          <a:xfrm>
            <a:off x="331694" y="4260996"/>
            <a:ext cx="5588339" cy="0"/>
          </a:xfrm>
          <a:prstGeom prst="straightConnector1">
            <a:avLst/>
          </a:prstGeom>
          <a:ln w="190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394574F-0035-E8B0-3814-17006FEE6C31}"/>
              </a:ext>
            </a:extLst>
          </p:cNvPr>
          <p:cNvCxnSpPr>
            <a:cxnSpLocks/>
          </p:cNvCxnSpPr>
          <p:nvPr/>
        </p:nvCxnSpPr>
        <p:spPr>
          <a:xfrm flipH="1">
            <a:off x="331694" y="3224047"/>
            <a:ext cx="5588339" cy="0"/>
          </a:xfrm>
          <a:prstGeom prst="straightConnector1">
            <a:avLst/>
          </a:prstGeom>
          <a:ln w="190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453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1193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분수찾기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 모양이 생기는 규칙을 찾으면 좀 더 수월해짐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DCC54A-77C9-48A3-F89E-8A4044BF7619}"/>
              </a:ext>
            </a:extLst>
          </p:cNvPr>
          <p:cNvCxnSpPr>
            <a:cxnSpLocks/>
          </p:cNvCxnSpPr>
          <p:nvPr/>
        </p:nvCxnSpPr>
        <p:spPr>
          <a:xfrm>
            <a:off x="331694" y="2262513"/>
            <a:ext cx="5588339" cy="0"/>
          </a:xfrm>
          <a:prstGeom prst="straightConnector1">
            <a:avLst/>
          </a:prstGeom>
          <a:ln w="190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CF0A273E-577B-AA19-308E-2EAC96B5BC54}"/>
              </a:ext>
            </a:extLst>
          </p:cNvPr>
          <p:cNvSpPr/>
          <p:nvPr/>
        </p:nvSpPr>
        <p:spPr>
          <a:xfrm>
            <a:off x="2657923" y="1861874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1/1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0520B4D-0490-3F37-AE06-028053F57F16}"/>
              </a:ext>
            </a:extLst>
          </p:cNvPr>
          <p:cNvSpPr/>
          <p:nvPr/>
        </p:nvSpPr>
        <p:spPr>
          <a:xfrm>
            <a:off x="1979193" y="2813981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2/1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0F054BB-1BFB-F956-23E9-D7183E6C10DA}"/>
              </a:ext>
            </a:extLst>
          </p:cNvPr>
          <p:cNvSpPr/>
          <p:nvPr/>
        </p:nvSpPr>
        <p:spPr>
          <a:xfrm>
            <a:off x="3355507" y="2813981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1/2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4C677AB-C10F-87C0-0978-7FE303D6FA22}"/>
              </a:ext>
            </a:extLst>
          </p:cNvPr>
          <p:cNvSpPr/>
          <p:nvPr/>
        </p:nvSpPr>
        <p:spPr>
          <a:xfrm>
            <a:off x="1281609" y="3862600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3/1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95B3DED-BC97-3418-0E49-30D96EB2D42E}"/>
              </a:ext>
            </a:extLst>
          </p:cNvPr>
          <p:cNvSpPr/>
          <p:nvPr/>
        </p:nvSpPr>
        <p:spPr>
          <a:xfrm>
            <a:off x="2657923" y="3862600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2/2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CA416FD-DA6E-5EC2-D2DD-F717CFA39D09}"/>
              </a:ext>
            </a:extLst>
          </p:cNvPr>
          <p:cNvSpPr/>
          <p:nvPr/>
        </p:nvSpPr>
        <p:spPr>
          <a:xfrm>
            <a:off x="4034237" y="3862600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1/3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72E768-313F-C935-74C9-992D1D3142B4}"/>
              </a:ext>
            </a:extLst>
          </p:cNvPr>
          <p:cNvSpPr/>
          <p:nvPr/>
        </p:nvSpPr>
        <p:spPr>
          <a:xfrm>
            <a:off x="602879" y="5127889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4/1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FC07C0B-6DA7-28D7-0F0B-038416759F5F}"/>
              </a:ext>
            </a:extLst>
          </p:cNvPr>
          <p:cNvSpPr/>
          <p:nvPr/>
        </p:nvSpPr>
        <p:spPr>
          <a:xfrm>
            <a:off x="1979193" y="5127889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3/2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B538019-638A-9E38-4EE7-29FC81A4FAAF}"/>
              </a:ext>
            </a:extLst>
          </p:cNvPr>
          <p:cNvSpPr/>
          <p:nvPr/>
        </p:nvSpPr>
        <p:spPr>
          <a:xfrm>
            <a:off x="3355507" y="5127889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2/3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93AD2CE-762B-0708-DC68-4349444FF4CA}"/>
              </a:ext>
            </a:extLst>
          </p:cNvPr>
          <p:cNvSpPr/>
          <p:nvPr/>
        </p:nvSpPr>
        <p:spPr>
          <a:xfrm>
            <a:off x="4731821" y="5127889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1/4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7AD3C5-36E7-AB52-AC84-0FDA44FD1452}"/>
              </a:ext>
            </a:extLst>
          </p:cNvPr>
          <p:cNvSpPr txBox="1"/>
          <p:nvPr/>
        </p:nvSpPr>
        <p:spPr>
          <a:xfrm>
            <a:off x="6096001" y="2077847"/>
            <a:ext cx="5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D250EB-EA15-6EE6-CB8B-6890C0FBB1B5}"/>
              </a:ext>
            </a:extLst>
          </p:cNvPr>
          <p:cNvSpPr txBox="1"/>
          <p:nvPr/>
        </p:nvSpPr>
        <p:spPr>
          <a:xfrm>
            <a:off x="6096001" y="3029954"/>
            <a:ext cx="5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365529-DC76-F909-3ECC-1989E7607554}"/>
              </a:ext>
            </a:extLst>
          </p:cNvPr>
          <p:cNvSpPr txBox="1"/>
          <p:nvPr/>
        </p:nvSpPr>
        <p:spPr>
          <a:xfrm>
            <a:off x="6096001" y="4076330"/>
            <a:ext cx="5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254807-5086-DAD8-45E2-21E3530FE607}"/>
              </a:ext>
            </a:extLst>
          </p:cNvPr>
          <p:cNvSpPr txBox="1"/>
          <p:nvPr/>
        </p:nvSpPr>
        <p:spPr>
          <a:xfrm>
            <a:off x="6096001" y="5320668"/>
            <a:ext cx="5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F1B16F-287B-A68E-83F3-BE5220ECDEC3}"/>
              </a:ext>
            </a:extLst>
          </p:cNvPr>
          <p:cNvSpPr txBox="1"/>
          <p:nvPr/>
        </p:nvSpPr>
        <p:spPr>
          <a:xfrm>
            <a:off x="2379832" y="1841266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1E285D-7A5F-60B6-F780-A0B4803DA002}"/>
              </a:ext>
            </a:extLst>
          </p:cNvPr>
          <p:cNvSpPr txBox="1"/>
          <p:nvPr/>
        </p:nvSpPr>
        <p:spPr>
          <a:xfrm>
            <a:off x="1682248" y="2810911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CA04E2-0509-88A1-AF56-1E664BA9211B}"/>
              </a:ext>
            </a:extLst>
          </p:cNvPr>
          <p:cNvSpPr txBox="1"/>
          <p:nvPr/>
        </p:nvSpPr>
        <p:spPr>
          <a:xfrm>
            <a:off x="3089416" y="2810911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1A5F21-AF5A-E001-AF4D-1F0971F7AE04}"/>
              </a:ext>
            </a:extLst>
          </p:cNvPr>
          <p:cNvSpPr txBox="1"/>
          <p:nvPr/>
        </p:nvSpPr>
        <p:spPr>
          <a:xfrm>
            <a:off x="1002732" y="3877001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08BC87-55C4-307D-64F0-02914975A512}"/>
              </a:ext>
            </a:extLst>
          </p:cNvPr>
          <p:cNvSpPr txBox="1"/>
          <p:nvPr/>
        </p:nvSpPr>
        <p:spPr>
          <a:xfrm>
            <a:off x="2372675" y="3877001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CA78E6-C765-4967-91B6-75695FD7FF87}"/>
              </a:ext>
            </a:extLst>
          </p:cNvPr>
          <p:cNvSpPr txBox="1"/>
          <p:nvPr/>
        </p:nvSpPr>
        <p:spPr>
          <a:xfrm>
            <a:off x="3740521" y="3877001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1B4E45-2364-18C4-C5CF-FDB08A772C25}"/>
              </a:ext>
            </a:extLst>
          </p:cNvPr>
          <p:cNvSpPr txBox="1"/>
          <p:nvPr/>
        </p:nvSpPr>
        <p:spPr>
          <a:xfrm>
            <a:off x="4476679" y="5147035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7578E7-AD38-5703-10FB-FBCE80844EE9}"/>
              </a:ext>
            </a:extLst>
          </p:cNvPr>
          <p:cNvSpPr txBox="1"/>
          <p:nvPr/>
        </p:nvSpPr>
        <p:spPr>
          <a:xfrm>
            <a:off x="3089416" y="5147035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958772-2D74-C33D-E8E3-D8F1A8BE0032}"/>
              </a:ext>
            </a:extLst>
          </p:cNvPr>
          <p:cNvSpPr txBox="1"/>
          <p:nvPr/>
        </p:nvSpPr>
        <p:spPr>
          <a:xfrm>
            <a:off x="1713102" y="5147035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17F477-D503-C706-6AE7-D2FD6C7AC1DC}"/>
              </a:ext>
            </a:extLst>
          </p:cNvPr>
          <p:cNvSpPr txBox="1"/>
          <p:nvPr/>
        </p:nvSpPr>
        <p:spPr>
          <a:xfrm>
            <a:off x="215945" y="5147035"/>
            <a:ext cx="4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83F932-D35E-A20F-683F-DC131849517D}"/>
              </a:ext>
            </a:extLst>
          </p:cNvPr>
          <p:cNvSpPr txBox="1"/>
          <p:nvPr/>
        </p:nvSpPr>
        <p:spPr>
          <a:xfrm>
            <a:off x="8035217" y="2583496"/>
            <a:ext cx="484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정점들이 존재함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231B7B-11FC-E046-C920-C4DCF16742E0}"/>
              </a:ext>
            </a:extLst>
          </p:cNvPr>
          <p:cNvSpPr txBox="1"/>
          <p:nvPr/>
        </p:nvSpPr>
        <p:spPr>
          <a:xfrm>
            <a:off x="8035217" y="2019553"/>
            <a:ext cx="484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알아낸 규칙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6FF9C9-7BCC-7235-5303-C284839C7190}"/>
              </a:ext>
            </a:extLst>
          </p:cNvPr>
          <p:cNvSpPr txBox="1"/>
          <p:nvPr/>
        </p:nvSpPr>
        <p:spPr>
          <a:xfrm>
            <a:off x="8035217" y="3039381"/>
            <a:ext cx="484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짝수층과 홀수층의 진행방향이 반대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06B0A3-AFD8-2379-81DB-B26A1467CBB9}"/>
              </a:ext>
            </a:extLst>
          </p:cNvPr>
          <p:cNvSpPr txBox="1"/>
          <p:nvPr/>
        </p:nvSpPr>
        <p:spPr>
          <a:xfrm>
            <a:off x="8035217" y="4943223"/>
            <a:ext cx="4848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번째 분수를 찾으려면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번째 분수가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번째 층에 있는지를 찾아서 진행방향을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구하면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될듯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BC1DC0-D823-0DC5-F8A1-AEFBC9C1BD23}"/>
              </a:ext>
            </a:extLst>
          </p:cNvPr>
          <p:cNvSpPr txBox="1"/>
          <p:nvPr/>
        </p:nvSpPr>
        <p:spPr>
          <a:xfrm>
            <a:off x="8035217" y="3495266"/>
            <a:ext cx="484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 분수의 분자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분모의 값은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 + 1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</a:t>
            </a:r>
          </a:p>
        </p:txBody>
      </p:sp>
    </p:spTree>
    <p:extLst>
      <p:ext uri="{BB962C8B-B14F-4D97-AF65-F5344CB8AC3E}">
        <p14:creationId xmlns:p14="http://schemas.microsoft.com/office/powerpoint/2010/main" val="3934177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453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1193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분수찾기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EE0D8E-6388-13D9-5393-620FCF5E0DE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구하려는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번째 정점이 몇 번째 층에 있는지 구함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443C39-A858-2BA6-AA88-95F8484B6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61874"/>
            <a:ext cx="7209522" cy="220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498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453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1193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분수찾기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EE0D8E-6388-13D9-5393-620FCF5E0DE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분자 변수를 층의 시작 정점의 분수로 초기화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C3986F-2C4A-EC2F-9B34-227B9BC3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7869"/>
            <a:ext cx="7277786" cy="256863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65D9820-9E7E-0A7E-A564-47ADC0D7E203}"/>
              </a:ext>
            </a:extLst>
          </p:cNvPr>
          <p:cNvCxnSpPr>
            <a:cxnSpLocks/>
          </p:cNvCxnSpPr>
          <p:nvPr/>
        </p:nvCxnSpPr>
        <p:spPr>
          <a:xfrm flipH="1">
            <a:off x="5392510" y="6256662"/>
            <a:ext cx="5588339" cy="0"/>
          </a:xfrm>
          <a:prstGeom prst="straightConnector1">
            <a:avLst/>
          </a:prstGeom>
          <a:ln w="190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9013ED3-1FE8-8C76-4D5A-1DDD17CE1418}"/>
              </a:ext>
            </a:extLst>
          </p:cNvPr>
          <p:cNvCxnSpPr>
            <a:cxnSpLocks/>
          </p:cNvCxnSpPr>
          <p:nvPr/>
        </p:nvCxnSpPr>
        <p:spPr>
          <a:xfrm>
            <a:off x="5392510" y="5012324"/>
            <a:ext cx="5588339" cy="0"/>
          </a:xfrm>
          <a:prstGeom prst="straightConnector1">
            <a:avLst/>
          </a:prstGeom>
          <a:ln w="190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619E41D4-124D-0AAA-F83C-22EC20356CC0}"/>
              </a:ext>
            </a:extLst>
          </p:cNvPr>
          <p:cNvSpPr/>
          <p:nvPr/>
        </p:nvSpPr>
        <p:spPr>
          <a:xfrm>
            <a:off x="6342425" y="4613928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3/1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38BDFF2-E380-6484-63DE-EFC27D97EE86}"/>
              </a:ext>
            </a:extLst>
          </p:cNvPr>
          <p:cNvSpPr/>
          <p:nvPr/>
        </p:nvSpPr>
        <p:spPr>
          <a:xfrm>
            <a:off x="7718739" y="4613928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2/2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D0D91C-2587-9A94-B0F3-DF42D07124A3}"/>
              </a:ext>
            </a:extLst>
          </p:cNvPr>
          <p:cNvSpPr/>
          <p:nvPr/>
        </p:nvSpPr>
        <p:spPr>
          <a:xfrm>
            <a:off x="9095053" y="4613928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1/3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8D9C382-D59C-021F-E5DE-4BAA44370F02}"/>
              </a:ext>
            </a:extLst>
          </p:cNvPr>
          <p:cNvSpPr/>
          <p:nvPr/>
        </p:nvSpPr>
        <p:spPr>
          <a:xfrm>
            <a:off x="5663695" y="5879217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4/1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472EB7E-1B01-8D52-6574-3A237CB37014}"/>
              </a:ext>
            </a:extLst>
          </p:cNvPr>
          <p:cNvSpPr/>
          <p:nvPr/>
        </p:nvSpPr>
        <p:spPr>
          <a:xfrm>
            <a:off x="7040009" y="5879217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3/2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C1FAD7A-416B-CE82-8E87-6A041255F6EB}"/>
              </a:ext>
            </a:extLst>
          </p:cNvPr>
          <p:cNvSpPr/>
          <p:nvPr/>
        </p:nvSpPr>
        <p:spPr>
          <a:xfrm>
            <a:off x="8416323" y="5879217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2/3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016C1F-3F4D-1ADE-5DA9-E1987DEDF28C}"/>
              </a:ext>
            </a:extLst>
          </p:cNvPr>
          <p:cNvSpPr/>
          <p:nvPr/>
        </p:nvSpPr>
        <p:spPr>
          <a:xfrm>
            <a:off x="9792637" y="5879217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1/4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64289-E0FD-EAB1-9F36-BB3098D48516}"/>
              </a:ext>
            </a:extLst>
          </p:cNvPr>
          <p:cNvSpPr txBox="1"/>
          <p:nvPr/>
        </p:nvSpPr>
        <p:spPr>
          <a:xfrm>
            <a:off x="11156817" y="4827658"/>
            <a:ext cx="5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5FF23-97A8-5EB2-3923-463A3CB77A28}"/>
              </a:ext>
            </a:extLst>
          </p:cNvPr>
          <p:cNvSpPr txBox="1"/>
          <p:nvPr/>
        </p:nvSpPr>
        <p:spPr>
          <a:xfrm>
            <a:off x="11156817" y="6071996"/>
            <a:ext cx="5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94153E-3497-D2CB-2BBE-C7A1A116CB2A}"/>
              </a:ext>
            </a:extLst>
          </p:cNvPr>
          <p:cNvSpPr txBox="1"/>
          <p:nvPr/>
        </p:nvSpPr>
        <p:spPr>
          <a:xfrm>
            <a:off x="6063548" y="4628329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FB3D1-59A0-7E55-D15C-231FB0B29D34}"/>
              </a:ext>
            </a:extLst>
          </p:cNvPr>
          <p:cNvSpPr txBox="1"/>
          <p:nvPr/>
        </p:nvSpPr>
        <p:spPr>
          <a:xfrm>
            <a:off x="7433491" y="4628329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BE4BF8-B695-E4A4-25BB-E074ABC352F9}"/>
              </a:ext>
            </a:extLst>
          </p:cNvPr>
          <p:cNvSpPr txBox="1"/>
          <p:nvPr/>
        </p:nvSpPr>
        <p:spPr>
          <a:xfrm>
            <a:off x="8801337" y="4628329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5CDF66-7F3F-285A-8A33-67CECDB947BA}"/>
              </a:ext>
            </a:extLst>
          </p:cNvPr>
          <p:cNvSpPr txBox="1"/>
          <p:nvPr/>
        </p:nvSpPr>
        <p:spPr>
          <a:xfrm>
            <a:off x="9537495" y="5898363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0B694F-5A7C-95A1-FF03-C1FC22D1338C}"/>
              </a:ext>
            </a:extLst>
          </p:cNvPr>
          <p:cNvSpPr txBox="1"/>
          <p:nvPr/>
        </p:nvSpPr>
        <p:spPr>
          <a:xfrm>
            <a:off x="8150232" y="5898363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D57638-D00C-A091-6C57-F0E67802FFDA}"/>
              </a:ext>
            </a:extLst>
          </p:cNvPr>
          <p:cNvSpPr txBox="1"/>
          <p:nvPr/>
        </p:nvSpPr>
        <p:spPr>
          <a:xfrm>
            <a:off x="6773918" y="5898363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2ECA4-800A-6C2A-1FE7-CF3D4344EFF4}"/>
              </a:ext>
            </a:extLst>
          </p:cNvPr>
          <p:cNvSpPr txBox="1"/>
          <p:nvPr/>
        </p:nvSpPr>
        <p:spPr>
          <a:xfrm>
            <a:off x="5276761" y="5898363"/>
            <a:ext cx="4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08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688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 Problem Solving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2" name="Picture 4" descr="번역) 알고리즘 쉽게 이해하기 : 시간 복잡도와 Big-O 표기 – Captain Pangyo">
            <a:extLst>
              <a:ext uri="{FF2B5EF4-FFF2-40B4-BE49-F238E27FC236}">
                <a16:creationId xmlns:a16="http://schemas.microsoft.com/office/drawing/2014/main" id="{5930AD99-7A96-6F1A-24E9-B7CF87A4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7" y="2031558"/>
            <a:ext cx="4912100" cy="36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0B2811-A2DD-59EB-400E-A2CB383F9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69821"/>
            <a:ext cx="4912100" cy="17633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6D9E2D-C8EF-E5FE-2C9E-D02DEB8E3C69}"/>
              </a:ext>
            </a:extLst>
          </p:cNvPr>
          <p:cNvSpPr txBox="1"/>
          <p:nvPr/>
        </p:nvSpPr>
        <p:spPr>
          <a:xfrm>
            <a:off x="6310628" y="2627599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코드의 시간 복잡도는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791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453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1193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분수찾기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EE0D8E-6388-13D9-5393-620FCF5E0DE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번째 정점이 해당 층에서 몇 번째에 있는지 구해 그 만큼 분모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분자에 증감연산을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3F9653-794E-DA14-664E-7B642614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61873"/>
            <a:ext cx="7344598" cy="2889236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EDA6828-48BC-550E-A1A9-CE68BD9B9E78}"/>
              </a:ext>
            </a:extLst>
          </p:cNvPr>
          <p:cNvCxnSpPr>
            <a:cxnSpLocks/>
          </p:cNvCxnSpPr>
          <p:nvPr/>
        </p:nvCxnSpPr>
        <p:spPr>
          <a:xfrm flipH="1">
            <a:off x="5392510" y="6393843"/>
            <a:ext cx="5588339" cy="0"/>
          </a:xfrm>
          <a:prstGeom prst="straightConnector1">
            <a:avLst/>
          </a:prstGeom>
          <a:ln w="190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222D0-4207-3123-0401-6A3D2B571B9E}"/>
              </a:ext>
            </a:extLst>
          </p:cNvPr>
          <p:cNvCxnSpPr>
            <a:cxnSpLocks/>
          </p:cNvCxnSpPr>
          <p:nvPr/>
        </p:nvCxnSpPr>
        <p:spPr>
          <a:xfrm>
            <a:off x="5392510" y="5149505"/>
            <a:ext cx="5588339" cy="0"/>
          </a:xfrm>
          <a:prstGeom prst="straightConnector1">
            <a:avLst/>
          </a:prstGeom>
          <a:ln w="190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A68A61C1-A2D1-0FD1-2E43-0ACCDDA28325}"/>
              </a:ext>
            </a:extLst>
          </p:cNvPr>
          <p:cNvSpPr/>
          <p:nvPr/>
        </p:nvSpPr>
        <p:spPr>
          <a:xfrm>
            <a:off x="6342425" y="4751109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3/1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C71DCCE-C541-3928-4996-43A143876B05}"/>
              </a:ext>
            </a:extLst>
          </p:cNvPr>
          <p:cNvSpPr/>
          <p:nvPr/>
        </p:nvSpPr>
        <p:spPr>
          <a:xfrm>
            <a:off x="7718739" y="4751109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2/2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DDDA043-9098-FA6A-32CA-6CA4339147B2}"/>
              </a:ext>
            </a:extLst>
          </p:cNvPr>
          <p:cNvSpPr/>
          <p:nvPr/>
        </p:nvSpPr>
        <p:spPr>
          <a:xfrm>
            <a:off x="9095053" y="4751109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1/3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DCB49FF-8912-4D5A-AA83-926CFD89E76A}"/>
              </a:ext>
            </a:extLst>
          </p:cNvPr>
          <p:cNvSpPr/>
          <p:nvPr/>
        </p:nvSpPr>
        <p:spPr>
          <a:xfrm>
            <a:off x="5663695" y="6016398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4/1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58BFD36-2D53-68D4-D3B4-195154FEF4E6}"/>
              </a:ext>
            </a:extLst>
          </p:cNvPr>
          <p:cNvSpPr/>
          <p:nvPr/>
        </p:nvSpPr>
        <p:spPr>
          <a:xfrm>
            <a:off x="7040009" y="6016398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3/2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5997ED9-2D1D-23F9-1FBA-E73B8866F573}"/>
              </a:ext>
            </a:extLst>
          </p:cNvPr>
          <p:cNvSpPr/>
          <p:nvPr/>
        </p:nvSpPr>
        <p:spPr>
          <a:xfrm>
            <a:off x="8416323" y="6016398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2/3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B1BAF21-8557-6131-E9DB-CE1687403BA9}"/>
              </a:ext>
            </a:extLst>
          </p:cNvPr>
          <p:cNvSpPr/>
          <p:nvPr/>
        </p:nvSpPr>
        <p:spPr>
          <a:xfrm>
            <a:off x="9792637" y="6016398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1/4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0021BA-F7B3-CEE3-10F5-E724CFC1308F}"/>
              </a:ext>
            </a:extLst>
          </p:cNvPr>
          <p:cNvSpPr txBox="1"/>
          <p:nvPr/>
        </p:nvSpPr>
        <p:spPr>
          <a:xfrm>
            <a:off x="11156817" y="4964839"/>
            <a:ext cx="5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30B9F8-1652-A5AF-F509-837003B1B364}"/>
              </a:ext>
            </a:extLst>
          </p:cNvPr>
          <p:cNvSpPr txBox="1"/>
          <p:nvPr/>
        </p:nvSpPr>
        <p:spPr>
          <a:xfrm>
            <a:off x="11156817" y="6209177"/>
            <a:ext cx="5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30E320-338B-0E5B-DC1A-B31AA0F22752}"/>
              </a:ext>
            </a:extLst>
          </p:cNvPr>
          <p:cNvSpPr txBox="1"/>
          <p:nvPr/>
        </p:nvSpPr>
        <p:spPr>
          <a:xfrm>
            <a:off x="6063548" y="4765510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3A2782-EEB6-1B9B-4F57-580B6100E39B}"/>
              </a:ext>
            </a:extLst>
          </p:cNvPr>
          <p:cNvSpPr txBox="1"/>
          <p:nvPr/>
        </p:nvSpPr>
        <p:spPr>
          <a:xfrm>
            <a:off x="7433491" y="4765510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56878-6126-D7D0-1561-35CF1F764B47}"/>
              </a:ext>
            </a:extLst>
          </p:cNvPr>
          <p:cNvSpPr txBox="1"/>
          <p:nvPr/>
        </p:nvSpPr>
        <p:spPr>
          <a:xfrm>
            <a:off x="8801337" y="4765510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76F5B6-75CA-7F31-AB8E-4C0D849A7513}"/>
              </a:ext>
            </a:extLst>
          </p:cNvPr>
          <p:cNvSpPr txBox="1"/>
          <p:nvPr/>
        </p:nvSpPr>
        <p:spPr>
          <a:xfrm>
            <a:off x="9537495" y="6035544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C049FE-D29A-2703-6976-0D7ADD6D0861}"/>
              </a:ext>
            </a:extLst>
          </p:cNvPr>
          <p:cNvSpPr txBox="1"/>
          <p:nvPr/>
        </p:nvSpPr>
        <p:spPr>
          <a:xfrm>
            <a:off x="8150232" y="6035544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BAF553-E349-1CEE-8512-C05BE864C31D}"/>
              </a:ext>
            </a:extLst>
          </p:cNvPr>
          <p:cNvSpPr txBox="1"/>
          <p:nvPr/>
        </p:nvSpPr>
        <p:spPr>
          <a:xfrm>
            <a:off x="6773918" y="6035544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F73E86-5E88-6D34-79FC-7309F2157329}"/>
              </a:ext>
            </a:extLst>
          </p:cNvPr>
          <p:cNvSpPr txBox="1"/>
          <p:nvPr/>
        </p:nvSpPr>
        <p:spPr>
          <a:xfrm>
            <a:off x="5276761" y="6035544"/>
            <a:ext cx="4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090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453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1193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분수찾기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EE0D8E-6388-13D9-5393-620FCF5E0DE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축약형 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E3799C-0CD9-55CC-4369-BDA2A301C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684713"/>
            <a:ext cx="7429574" cy="287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95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1. 2869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달팽이는 올라가고 싶다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2. 2292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벌집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F85ED-7134-2215-9938-70DE3E95B447}"/>
              </a:ext>
            </a:extLst>
          </p:cNvPr>
          <p:cNvSpPr txBox="1"/>
          <p:nvPr/>
        </p:nvSpPr>
        <p:spPr>
          <a:xfrm>
            <a:off x="942387" y="240002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3. 2566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최댓값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387734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본인이 사용하고 있는 언어에서 문자열을 어떻게 다루는지 학습하세요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439751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입출력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복사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붙여넣기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번째 글자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B2833-7EF4-C827-0142-BDA3ABD4538F}"/>
              </a:ext>
            </a:extLst>
          </p:cNvPr>
          <p:cNvSpPr txBox="1"/>
          <p:nvPr/>
        </p:nvSpPr>
        <p:spPr>
          <a:xfrm>
            <a:off x="942387" y="276935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4. 2484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주사위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네개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77024A-51CB-AC51-CC0A-126B85DD9449}"/>
              </a:ext>
            </a:extLst>
          </p:cNvPr>
          <p:cNvSpPr txBox="1"/>
          <p:nvPr/>
        </p:nvSpPr>
        <p:spPr>
          <a:xfrm>
            <a:off x="942387" y="3138688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5. 23805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골뱅이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찍기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돌아간 ㄹ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94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Structure Library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C9B1A-0FE6-8C3A-6638-D9E9F05DC5D1}"/>
              </a:ext>
            </a:extLst>
          </p:cNvPr>
          <p:cNvSpPr txBox="1"/>
          <p:nvPr/>
        </p:nvSpPr>
        <p:spPr>
          <a:xfrm>
            <a:off x="776511" y="2107646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DED89-FB75-5D07-4B3A-B1F5E61587B9}"/>
              </a:ext>
            </a:extLst>
          </p:cNvPr>
          <p:cNvSpPr txBox="1"/>
          <p:nvPr/>
        </p:nvSpPr>
        <p:spPr>
          <a:xfrm>
            <a:off x="2076394" y="1348769"/>
            <a:ext cx="190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Queue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F50A34-B721-EF5D-AD37-7FD33D225B0E}"/>
              </a:ext>
            </a:extLst>
          </p:cNvPr>
          <p:cNvCxnSpPr>
            <a:cxnSpLocks/>
          </p:cNvCxnSpPr>
          <p:nvPr/>
        </p:nvCxnSpPr>
        <p:spPr>
          <a:xfrm flipV="1">
            <a:off x="6096000" y="1348769"/>
            <a:ext cx="0" cy="5091954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F4235F-C523-92FE-1F32-0AB60BF4D7E2}"/>
              </a:ext>
            </a:extLst>
          </p:cNvPr>
          <p:cNvSpPr txBox="1"/>
          <p:nvPr/>
        </p:nvSpPr>
        <p:spPr>
          <a:xfrm>
            <a:off x="8211671" y="1348769"/>
            <a:ext cx="190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Sorting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4B5D31-C293-2966-4753-459186A294BE}"/>
              </a:ext>
            </a:extLst>
          </p:cNvPr>
          <p:cNvSpPr txBox="1"/>
          <p:nvPr/>
        </p:nvSpPr>
        <p:spPr>
          <a:xfrm>
            <a:off x="1309940" y="2477918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include &lt;queue&gt;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queue&lt;int&gt; q;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72644-14CA-659D-ED07-84AEB2852433}"/>
              </a:ext>
            </a:extLst>
          </p:cNvPr>
          <p:cNvSpPr txBox="1"/>
          <p:nvPr/>
        </p:nvSpPr>
        <p:spPr>
          <a:xfrm>
            <a:off x="776511" y="3429000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781CE8-9712-D32B-5E1D-155F6A2397CF}"/>
              </a:ext>
            </a:extLst>
          </p:cNvPr>
          <p:cNvSpPr txBox="1"/>
          <p:nvPr/>
        </p:nvSpPr>
        <p:spPr>
          <a:xfrm>
            <a:off x="1309940" y="3798332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from collections import deque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 = deque()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749245-AEFB-4566-BE0F-FFA49B8F30E2}"/>
              </a:ext>
            </a:extLst>
          </p:cNvPr>
          <p:cNvSpPr txBox="1"/>
          <p:nvPr/>
        </p:nvSpPr>
        <p:spPr>
          <a:xfrm>
            <a:off x="776511" y="4813995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C08058-0415-8C8E-FAB9-A178D3ACD649}"/>
              </a:ext>
            </a:extLst>
          </p:cNvPr>
          <p:cNvSpPr txBox="1"/>
          <p:nvPr/>
        </p:nvSpPr>
        <p:spPr>
          <a:xfrm>
            <a:off x="1309940" y="5183327"/>
            <a:ext cx="3436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java.util.Queue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java.util.LinkedList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Queue&lt;Integer&gt; queue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= new LinkedList&lt;&gt;();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F043D3-EA26-91E2-424F-BD2BC7DB4038}"/>
              </a:ext>
            </a:extLst>
          </p:cNvPr>
          <p:cNvSpPr txBox="1"/>
          <p:nvPr/>
        </p:nvSpPr>
        <p:spPr>
          <a:xfrm>
            <a:off x="6911789" y="2107646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26DEB4-E873-BAFD-3778-921CB67E4699}"/>
              </a:ext>
            </a:extLst>
          </p:cNvPr>
          <p:cNvSpPr txBox="1"/>
          <p:nvPr/>
        </p:nvSpPr>
        <p:spPr>
          <a:xfrm>
            <a:off x="7445218" y="2477918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include &lt;algorithm&gt;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sort(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N);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6FBAD8-156B-8111-B162-B0A6203D468F}"/>
              </a:ext>
            </a:extLst>
          </p:cNvPr>
          <p:cNvSpPr txBox="1"/>
          <p:nvPr/>
        </p:nvSpPr>
        <p:spPr>
          <a:xfrm>
            <a:off x="6947647" y="3429000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3C4549-52DA-CF65-3EA7-7BCB7858A6D0}"/>
              </a:ext>
            </a:extLst>
          </p:cNvPr>
          <p:cNvSpPr txBox="1"/>
          <p:nvPr/>
        </p:nvSpPr>
        <p:spPr>
          <a:xfrm>
            <a:off x="7481076" y="3798332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arr.sort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29CDB0-4CE9-392B-05EB-E0DA09869D96}"/>
              </a:ext>
            </a:extLst>
          </p:cNvPr>
          <p:cNvSpPr txBox="1"/>
          <p:nvPr/>
        </p:nvSpPr>
        <p:spPr>
          <a:xfrm>
            <a:off x="6947647" y="4813995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E3E247-CDB1-B1F8-3130-F8D0AA8B4B7F}"/>
              </a:ext>
            </a:extLst>
          </p:cNvPr>
          <p:cNvSpPr txBox="1"/>
          <p:nvPr/>
        </p:nvSpPr>
        <p:spPr>
          <a:xfrm>
            <a:off x="7481076" y="5183327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java.util.Arrays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16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015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Baekjoon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Online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Judge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EE184D-DCF9-5D2A-9B4D-17B4CC65B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924" y="1162470"/>
            <a:ext cx="8794152" cy="559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6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 선택</a:t>
            </a:r>
          </a:p>
        </p:txBody>
      </p:sp>
      <p:pic>
        <p:nvPicPr>
          <p:cNvPr id="2052" name="Picture 4" descr="Hire Talented C/C++ Developers in Ukraine with Daxx">
            <a:extLst>
              <a:ext uri="{FF2B5EF4-FFF2-40B4-BE49-F238E27FC236}">
                <a16:creationId xmlns:a16="http://schemas.microsoft.com/office/drawing/2014/main" id="{26722BC1-F044-D599-A966-EDB5BD38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95" y="1564689"/>
            <a:ext cx="1638591" cy="163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4FB883-8BB4-F91D-9F9B-7A4C3F25DED8}"/>
              </a:ext>
            </a:extLst>
          </p:cNvPr>
          <p:cNvSpPr txBox="1"/>
          <p:nvPr/>
        </p:nvSpPr>
        <p:spPr>
          <a:xfrm>
            <a:off x="275588" y="1922320"/>
            <a:ext cx="1638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응시 가능 언어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14A7BA3-1293-53E0-5CE9-CFEF86802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403" y="1989885"/>
            <a:ext cx="2617694" cy="77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 Stack과 Queue">
            <a:extLst>
              <a:ext uri="{FF2B5EF4-FFF2-40B4-BE49-F238E27FC236}">
                <a16:creationId xmlns:a16="http://schemas.microsoft.com/office/drawing/2014/main" id="{FFAFB243-CF88-091B-E842-8346E18CB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414" y="1622024"/>
            <a:ext cx="1638592" cy="109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44132D-22F2-20E9-A1D2-97B0DD54987D}"/>
              </a:ext>
            </a:extLst>
          </p:cNvPr>
          <p:cNvSpPr txBox="1"/>
          <p:nvPr/>
        </p:nvSpPr>
        <p:spPr>
          <a:xfrm>
            <a:off x="275588" y="3659203"/>
            <a:ext cx="3108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프론트엔드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코딩테스트의 경우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예외적으로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사용하는 경우도 있음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8" name="Picture 10" descr="자바스크립트(JavaScript) 공부하자">
            <a:extLst>
              <a:ext uri="{FF2B5EF4-FFF2-40B4-BE49-F238E27FC236}">
                <a16:creationId xmlns:a16="http://schemas.microsoft.com/office/drawing/2014/main" id="{7D030612-AD0E-8172-4562-171B72F9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745" y="3628174"/>
            <a:ext cx="986380" cy="9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Node.js 노드 개념 이해하기 자바스크립트 JavaScript 런타임 이벤트">
            <a:extLst>
              <a:ext uri="{FF2B5EF4-FFF2-40B4-BE49-F238E27FC236}">
                <a16:creationId xmlns:a16="http://schemas.microsoft.com/office/drawing/2014/main" id="{F6EB9FCC-9515-B008-6D1F-09075B681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664" y="3378658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931E04-DB1A-9AED-9663-B2ABC10456E6}"/>
              </a:ext>
            </a:extLst>
          </p:cNvPr>
          <p:cNvSpPr txBox="1"/>
          <p:nvPr/>
        </p:nvSpPr>
        <p:spPr>
          <a:xfrm>
            <a:off x="170592" y="5293311"/>
            <a:ext cx="1848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비추천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비주류이긴 하나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편하면 사용 가능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62" name="Picture 14" descr="C#에 대한 모든 특징, The features of C#">
            <a:extLst>
              <a:ext uri="{FF2B5EF4-FFF2-40B4-BE49-F238E27FC236}">
                <a16:creationId xmlns:a16="http://schemas.microsoft.com/office/drawing/2014/main" id="{068003AF-974A-D042-76B7-04927DD8A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832" y="5293311"/>
            <a:ext cx="1739916" cy="97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Kotlin in Action - 4장">
            <a:extLst>
              <a:ext uri="{FF2B5EF4-FFF2-40B4-BE49-F238E27FC236}">
                <a16:creationId xmlns:a16="http://schemas.microsoft.com/office/drawing/2014/main" id="{B56DA3AC-3DB7-D948-0881-545CC5F3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356" y="5280638"/>
            <a:ext cx="2008094" cy="100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wift] 제네릭에 대해 알아보자!">
            <a:extLst>
              <a:ext uri="{FF2B5EF4-FFF2-40B4-BE49-F238E27FC236}">
                <a16:creationId xmlns:a16="http://schemas.microsoft.com/office/drawing/2014/main" id="{9C4D2109-59DF-1F13-95DB-ADF32CCAC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181" y="5175004"/>
            <a:ext cx="1739916" cy="115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o 언어 소개">
            <a:extLst>
              <a:ext uri="{FF2B5EF4-FFF2-40B4-BE49-F238E27FC236}">
                <a16:creationId xmlns:a16="http://schemas.microsoft.com/office/drawing/2014/main" id="{53B27D93-9038-CB25-6F85-0ECE4074C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097" y="5421098"/>
            <a:ext cx="1647927" cy="72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96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974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 Complexity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What's the Difference Between Big O, Big Omega, and Big Theta? |  jarednielsen.com">
            <a:extLst>
              <a:ext uri="{FF2B5EF4-FFF2-40B4-BE49-F238E27FC236}">
                <a16:creationId xmlns:a16="http://schemas.microsoft.com/office/drawing/2014/main" id="{4D113D8F-EC29-4799-02A6-670C2C158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59" y="1684447"/>
            <a:ext cx="7243482" cy="40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7A52C12-AF79-1E0F-3323-1C98915A0B59}"/>
              </a:ext>
            </a:extLst>
          </p:cNvPr>
          <p:cNvSpPr txBox="1"/>
          <p:nvPr/>
        </p:nvSpPr>
        <p:spPr>
          <a:xfrm>
            <a:off x="4058379" y="4804221"/>
            <a:ext cx="92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omega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32C8AA-706E-514D-D3B8-B33B726AEA40}"/>
              </a:ext>
            </a:extLst>
          </p:cNvPr>
          <p:cNvSpPr txBox="1"/>
          <p:nvPr/>
        </p:nvSpPr>
        <p:spPr>
          <a:xfrm>
            <a:off x="5806003" y="480422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theta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3F3F7A-9A38-B8E4-3FD1-E98B432B8FE1}"/>
              </a:ext>
            </a:extLst>
          </p:cNvPr>
          <p:cNvSpPr txBox="1"/>
          <p:nvPr/>
        </p:nvSpPr>
        <p:spPr>
          <a:xfrm>
            <a:off x="7587785" y="480422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7BE285-C377-FC4F-3659-4E7E3581DD52}"/>
              </a:ext>
            </a:extLst>
          </p:cNvPr>
          <p:cNvSpPr txBox="1"/>
          <p:nvPr/>
        </p:nvSpPr>
        <p:spPr>
          <a:xfrm>
            <a:off x="4217076" y="527710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01BBBC-79BC-E0B8-D071-4A87DDE0D993}"/>
              </a:ext>
            </a:extLst>
          </p:cNvPr>
          <p:cNvSpPr txBox="1"/>
          <p:nvPr/>
        </p:nvSpPr>
        <p:spPr>
          <a:xfrm>
            <a:off x="5777950" y="527710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8E7889-6235-3EE2-290E-E7449BED89A3}"/>
              </a:ext>
            </a:extLst>
          </p:cNvPr>
          <p:cNvSpPr txBox="1"/>
          <p:nvPr/>
        </p:nvSpPr>
        <p:spPr>
          <a:xfrm>
            <a:off x="7459545" y="527710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상한</a:t>
            </a:r>
          </a:p>
        </p:txBody>
      </p:sp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1173</Words>
  <Application>Microsoft Office PowerPoint</Application>
  <PresentationFormat>와이드스크린</PresentationFormat>
  <Paragraphs>256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335</cp:revision>
  <dcterms:created xsi:type="dcterms:W3CDTF">2022-07-13T16:55:45Z</dcterms:created>
  <dcterms:modified xsi:type="dcterms:W3CDTF">2022-08-08T16:19:03Z</dcterms:modified>
</cp:coreProperties>
</file>