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423" r:id="rId4"/>
    <p:sldId id="531" r:id="rId5"/>
    <p:sldId id="530" r:id="rId6"/>
    <p:sldId id="532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491" r:id="rId16"/>
    <p:sldId id="518" r:id="rId17"/>
    <p:sldId id="519" r:id="rId18"/>
    <p:sldId id="487" r:id="rId19"/>
    <p:sldId id="517" r:id="rId20"/>
    <p:sldId id="488" r:id="rId21"/>
    <p:sldId id="521" r:id="rId22"/>
    <p:sldId id="522" r:id="rId23"/>
    <p:sldId id="523" r:id="rId24"/>
    <p:sldId id="493" r:id="rId25"/>
    <p:sldId id="495" r:id="rId26"/>
    <p:sldId id="524" r:id="rId27"/>
    <p:sldId id="528" r:id="rId28"/>
    <p:sldId id="525" r:id="rId29"/>
    <p:sldId id="526" r:id="rId30"/>
    <p:sldId id="529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FAADC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xlhe46/%EC%95%8C%EA%B3%A0%EB%A6%AC%EC%A6%98-%EB%8B%A4%EC%9D%B5%EC%8A%A4%ED%8A%B8%EB%9D%BC-%EC%95%8C%EA%B3%A0%EB%A6%AC%EC%A6%9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44302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7011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549238-2330-AAE5-10C4-E4252289DD84}"/>
              </a:ext>
            </a:extLst>
          </p:cNvPr>
          <p:cNvSpPr txBox="1"/>
          <p:nvPr/>
        </p:nvSpPr>
        <p:spPr>
          <a:xfrm>
            <a:off x="6725510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947809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5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44142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07402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947809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1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87615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00084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7635624" y="4567044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8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8500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92398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 + 5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10378824" y="4567044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75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93393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82236"/>
              </p:ext>
            </p:extLst>
          </p:nvPr>
        </p:nvGraphicFramePr>
        <p:xfrm>
          <a:off x="7073155" y="1983803"/>
          <a:ext cx="4106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86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단계마다 가장 비용이 작은 정점을 찾아 다음 단계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CF60-5921-D08C-9C57-6EBF1D07AD4F}"/>
              </a:ext>
            </a:extLst>
          </p:cNvPr>
          <p:cNvSpPr txBox="1"/>
          <p:nvPr/>
        </p:nvSpPr>
        <p:spPr>
          <a:xfrm>
            <a:off x="942387" y="20934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단계마다 가장 비용이 작은 정점은 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6F257-5FDE-9E2E-F467-D448790EE35B}"/>
              </a:ext>
            </a:extLst>
          </p:cNvPr>
          <p:cNvSpPr txBox="1"/>
          <p:nvPr/>
        </p:nvSpPr>
        <p:spPr>
          <a:xfrm>
            <a:off x="942387" y="24627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선형 탐색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821BF-FE3B-3062-2C7B-A683F90E8E88}"/>
              </a:ext>
            </a:extLst>
          </p:cNvPr>
          <p:cNvSpPr txBox="1"/>
          <p:nvPr/>
        </p:nvSpPr>
        <p:spPr>
          <a:xfrm>
            <a:off x="6641228" y="2769459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3410AB-EE1B-F9D3-2907-4C2427A15D4A}"/>
              </a:ext>
            </a:extLst>
          </p:cNvPr>
          <p:cNvCxnSpPr>
            <a:cxnSpLocks/>
          </p:cNvCxnSpPr>
          <p:nvPr/>
        </p:nvCxnSpPr>
        <p:spPr>
          <a:xfrm>
            <a:off x="2105891" y="2974109"/>
            <a:ext cx="2623127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41">
            <a:extLst>
              <a:ext uri="{FF2B5EF4-FFF2-40B4-BE49-F238E27FC236}">
                <a16:creationId xmlns:a16="http://schemas.microsoft.com/office/drawing/2014/main" id="{700BE293-0942-8AE5-B92B-33194433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28868"/>
              </p:ext>
            </p:extLst>
          </p:nvPr>
        </p:nvGraphicFramePr>
        <p:xfrm>
          <a:off x="1011919" y="3201406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1DBE8C-79D3-5049-9112-2AAFA61185EA}"/>
                  </a:ext>
                </a:extLst>
              </p:cNvPr>
              <p:cNvSpPr txBox="1"/>
              <p:nvPr/>
            </p:nvSpPr>
            <p:spPr>
              <a:xfrm>
                <a:off x="942387" y="417038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선형 탐색으로 최소 비용 정점을 찾을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한 번의 선형 탐색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1DBE8C-79D3-5049-9112-2AAFA611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170382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1262A2E-BD57-24B0-DBEC-2EC8B90669D4}"/>
              </a:ext>
            </a:extLst>
          </p:cNvPr>
          <p:cNvSpPr txBox="1"/>
          <p:nvPr/>
        </p:nvSpPr>
        <p:spPr>
          <a:xfrm>
            <a:off x="942387" y="45397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각 정점을 방문할 때 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해야하기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단계마다 최소 비용 정점을 찾는데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EB1EC-F1BA-A47C-CE8D-65058F44B94E}"/>
                  </a:ext>
                </a:extLst>
              </p:cNvPr>
              <p:cNvSpPr txBox="1"/>
              <p:nvPr/>
            </p:nvSpPr>
            <p:spPr>
              <a:xfrm>
                <a:off x="942387" y="490904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다익스트라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알고리즘은 적용하지도 않았는데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EB1EC-F1BA-A47C-CE8D-65058F44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90904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32EC019-1FC4-DBA4-C997-F190EBD38F58}"/>
              </a:ext>
            </a:extLst>
          </p:cNvPr>
          <p:cNvSpPr txBox="1"/>
          <p:nvPr/>
        </p:nvSpPr>
        <p:spPr>
          <a:xfrm>
            <a:off x="942387" y="52783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개수가 조금만 많아져도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피할 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없어보이네요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11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FA2B72-46B2-D83C-8236-FD750E8C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1" y="1030413"/>
            <a:ext cx="11832705" cy="32343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C56128-F8D7-2583-658F-10AF544029DC}"/>
              </a:ext>
            </a:extLst>
          </p:cNvPr>
          <p:cNvSpPr/>
          <p:nvPr/>
        </p:nvSpPr>
        <p:spPr>
          <a:xfrm>
            <a:off x="563419" y="2287386"/>
            <a:ext cx="8940800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0D490-A67E-9DCA-122D-6E81898220FF}"/>
              </a:ext>
            </a:extLst>
          </p:cNvPr>
          <p:cNvSpPr txBox="1"/>
          <p:nvPr/>
        </p:nvSpPr>
        <p:spPr>
          <a:xfrm>
            <a:off x="942387" y="45332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단계에서 최소 비용 정점을 빠르게 구할 수 있는 방법이 필요합니다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10DD6E-11AB-4404-4FFE-F186D5B6E551}"/>
                  </a:ext>
                </a:extLst>
              </p:cNvPr>
              <p:cNvSpPr txBox="1"/>
              <p:nvPr/>
            </p:nvSpPr>
            <p:spPr>
              <a:xfrm>
                <a:off x="942387" y="490257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개의 원소가 들어있는 자료구조에서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최소값을 구해야 함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10DD6E-11AB-4404-4FFE-F186D5B6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90257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E43F4CE-73CA-0E57-CD79-B85E8C21517A}"/>
              </a:ext>
            </a:extLst>
          </p:cNvPr>
          <p:cNvSpPr txBox="1"/>
          <p:nvPr/>
        </p:nvSpPr>
        <p:spPr>
          <a:xfrm>
            <a:off x="942387" y="52719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방법을 이용할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82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이용하면 선형탐색 보다 더 빠르게 최소값을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539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Priority Queue, Max / Min Heap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641DC-C6CF-F837-7141-873359AFEA31}"/>
              </a:ext>
            </a:extLst>
          </p:cNvPr>
          <p:cNvSpPr txBox="1"/>
          <p:nvPr/>
        </p:nvSpPr>
        <p:spPr>
          <a:xfrm>
            <a:off x="942387" y="20934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트리구조인데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데이터를 넣을 때 마다 트리의 루트에 항상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최소값이 오게끔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7A778-E4D4-6866-114B-E51F59DBA5B2}"/>
              </a:ext>
            </a:extLst>
          </p:cNvPr>
          <p:cNvSpPr txBox="1"/>
          <p:nvPr/>
        </p:nvSpPr>
        <p:spPr>
          <a:xfrm>
            <a:off x="942387" y="24627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스스로 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DA91D-D5B9-2D04-21E5-4EE0CE7FA269}"/>
                  </a:ext>
                </a:extLst>
              </p:cNvPr>
              <p:cNvSpPr txBox="1"/>
              <p:nvPr/>
            </p:nvSpPr>
            <p:spPr>
              <a:xfrm>
                <a:off x="942387" y="32014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힙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(PQ)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이용한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다익스트라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알고리즘의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시간복잡도는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𝐸𝑙𝑜𝑔𝑉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가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DA91D-D5B9-2D04-21E5-4EE0CE7F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20140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D0E1-9EDC-C8EA-FC60-59CE9D35F266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31931B-71D9-E435-A471-A9C626FD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616"/>
            <a:ext cx="10907647" cy="4344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602369-77DE-7869-18EE-2D406A46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D0E1-9EDC-C8EA-FC60-59CE9D35F266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27607-BD42-C494-F144-B4A76C1E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4588"/>
            <a:ext cx="1419423" cy="3429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BA6E3-0337-3D68-E5EA-46D58254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22" y="984588"/>
            <a:ext cx="1362265" cy="99073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B35B99D-AA7E-15C1-81D0-F867F25FF60C}"/>
              </a:ext>
            </a:extLst>
          </p:cNvPr>
          <p:cNvSpPr/>
          <p:nvPr/>
        </p:nvSpPr>
        <p:spPr>
          <a:xfrm>
            <a:off x="7806435" y="127693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DA717C-7264-2FD3-70F5-540FC859C197}"/>
              </a:ext>
            </a:extLst>
          </p:cNvPr>
          <p:cNvSpPr/>
          <p:nvPr/>
        </p:nvSpPr>
        <p:spPr>
          <a:xfrm>
            <a:off x="5072431" y="21931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9BBD8F-87FA-65C3-3F91-A8434219BCF9}"/>
              </a:ext>
            </a:extLst>
          </p:cNvPr>
          <p:cNvSpPr/>
          <p:nvPr/>
        </p:nvSpPr>
        <p:spPr>
          <a:xfrm>
            <a:off x="9268794" y="5915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6A1F50-D6EC-ACBB-47DB-331BF3E067D6}"/>
              </a:ext>
            </a:extLst>
          </p:cNvPr>
          <p:cNvSpPr/>
          <p:nvPr/>
        </p:nvSpPr>
        <p:spPr>
          <a:xfrm>
            <a:off x="5445412" y="574006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428FF8-ADB1-B1C0-68CB-ED4A3153AA3B}"/>
              </a:ext>
            </a:extLst>
          </p:cNvPr>
          <p:cNvSpPr/>
          <p:nvPr/>
        </p:nvSpPr>
        <p:spPr>
          <a:xfrm>
            <a:off x="9868362" y="305521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301252-999A-B411-692C-8D4F4318C9F8}"/>
              </a:ext>
            </a:extLst>
          </p:cNvPr>
          <p:cNvCxnSpPr>
            <a:cxnSpLocks/>
            <a:stCxn id="11" idx="7"/>
            <a:endCxn id="9" idx="2"/>
          </p:cNvCxnSpPr>
          <p:nvPr/>
        </p:nvCxnSpPr>
        <p:spPr>
          <a:xfrm flipV="1">
            <a:off x="5387676" y="1461603"/>
            <a:ext cx="2418759" cy="785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26D885-FC1A-E01E-212C-34725A25B727}"/>
              </a:ext>
            </a:extLst>
          </p:cNvPr>
          <p:cNvSpPr txBox="1"/>
          <p:nvPr/>
        </p:nvSpPr>
        <p:spPr>
          <a:xfrm>
            <a:off x="6441258" y="1701994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BBB67BD-C986-9896-B1EB-F74538EC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9ACCB4-C31F-CE67-EFF3-3B203B5DB2AC}"/>
              </a:ext>
            </a:extLst>
          </p:cNvPr>
          <p:cNvCxnSpPr>
            <a:cxnSpLocks/>
            <a:stCxn id="11" idx="6"/>
            <a:endCxn id="36" idx="1"/>
          </p:cNvCxnSpPr>
          <p:nvPr/>
        </p:nvCxnSpPr>
        <p:spPr>
          <a:xfrm>
            <a:off x="5441763" y="2377861"/>
            <a:ext cx="4480686" cy="731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61D972-8ABB-787E-074C-B6608F2B8420}"/>
              </a:ext>
            </a:extLst>
          </p:cNvPr>
          <p:cNvSpPr txBox="1"/>
          <p:nvPr/>
        </p:nvSpPr>
        <p:spPr>
          <a:xfrm>
            <a:off x="6673598" y="237482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51400C-B079-92CB-DE15-BB796C21F007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387676" y="2508440"/>
            <a:ext cx="3935205" cy="3460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8191E7A-C563-FF13-EBAB-1AD0E5691DBF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5257097" y="2562527"/>
            <a:ext cx="372981" cy="31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E7D4EB-3166-FF51-5464-87D00A7618A5}"/>
              </a:ext>
            </a:extLst>
          </p:cNvPr>
          <p:cNvSpPr txBox="1"/>
          <p:nvPr/>
        </p:nvSpPr>
        <p:spPr>
          <a:xfrm>
            <a:off x="5163606" y="4055353"/>
            <a:ext cx="476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DA82BC-7CAA-D466-4D97-480A79873C89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7991101" y="1646269"/>
            <a:ext cx="1462359" cy="426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4B07A2-8384-9780-B78A-D6B85B68D4B3}"/>
              </a:ext>
            </a:extLst>
          </p:cNvPr>
          <p:cNvSpPr txBox="1"/>
          <p:nvPr/>
        </p:nvSpPr>
        <p:spPr>
          <a:xfrm>
            <a:off x="8445281" y="3286896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8ED0381-AF7D-96EE-382B-E64CB2C0EC1A}"/>
              </a:ext>
            </a:extLst>
          </p:cNvPr>
          <p:cNvCxnSpPr>
            <a:cxnSpLocks/>
            <a:stCxn id="36" idx="4"/>
            <a:endCxn id="13" idx="7"/>
          </p:cNvCxnSpPr>
          <p:nvPr/>
        </p:nvCxnSpPr>
        <p:spPr>
          <a:xfrm flipH="1">
            <a:off x="9584039" y="3424547"/>
            <a:ext cx="468989" cy="2544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339D5F-CA16-BB3F-FCD7-04CE9485D155}"/>
              </a:ext>
            </a:extLst>
          </p:cNvPr>
          <p:cNvCxnSpPr>
            <a:cxnSpLocks/>
            <a:stCxn id="36" idx="2"/>
            <a:endCxn id="17" idx="7"/>
          </p:cNvCxnSpPr>
          <p:nvPr/>
        </p:nvCxnSpPr>
        <p:spPr>
          <a:xfrm flipH="1">
            <a:off x="5760657" y="3239881"/>
            <a:ext cx="4107705" cy="255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2661BC-3BE6-F63C-A39E-9C60E2611A3D}"/>
              </a:ext>
            </a:extLst>
          </p:cNvPr>
          <p:cNvSpPr txBox="1"/>
          <p:nvPr/>
        </p:nvSpPr>
        <p:spPr>
          <a:xfrm>
            <a:off x="6578249" y="3471562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255B460-45B8-221C-349A-C13141C2B549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flipH="1" flipV="1">
            <a:off x="5814744" y="5924734"/>
            <a:ext cx="3454050" cy="175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6BFD4B-FF7A-3FF9-2A05-24B2B1F62D3A}"/>
              </a:ext>
            </a:extLst>
          </p:cNvPr>
          <p:cNvSpPr txBox="1"/>
          <p:nvPr/>
        </p:nvSpPr>
        <p:spPr>
          <a:xfrm>
            <a:off x="7562130" y="58453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16F964-B700-FCE9-0889-1E556B84370F}"/>
              </a:ext>
            </a:extLst>
          </p:cNvPr>
          <p:cNvSpPr txBox="1"/>
          <p:nvPr/>
        </p:nvSpPr>
        <p:spPr>
          <a:xfrm>
            <a:off x="9638126" y="405535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AB3B9D-B7F1-1CC4-F684-CB1092FCDA12}"/>
              </a:ext>
            </a:extLst>
          </p:cNvPr>
          <p:cNvSpPr txBox="1"/>
          <p:nvPr/>
        </p:nvSpPr>
        <p:spPr>
          <a:xfrm>
            <a:off x="6963624" y="4779976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8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기술한 방법대로 최소비용을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FAE08-07F3-C04A-D1D4-B0D3B7CBAA82}"/>
              </a:ext>
            </a:extLst>
          </p:cNvPr>
          <p:cNvSpPr txBox="1"/>
          <p:nvPr/>
        </p:nvSpPr>
        <p:spPr>
          <a:xfrm>
            <a:off x="942387" y="209069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리스트 형태로 저장할 것인데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간선에 담아야 할 데이터는 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출발지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도착지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FBC60-C7BC-200C-9EE5-DA47B1864C59}"/>
              </a:ext>
            </a:extLst>
          </p:cNvPr>
          <p:cNvSpPr txBox="1"/>
          <p:nvPr/>
        </p:nvSpPr>
        <p:spPr>
          <a:xfrm>
            <a:off x="942387" y="246318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pair&lt;int, int&gt;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타입의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(vector&lt;&gt;)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15189F7-7D8B-BB97-8775-4817CE13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201998"/>
            <a:ext cx="6816158" cy="33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거리배열과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초기화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8D5134-18E7-D032-4E6A-D68466901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15"/>
          <a:stretch/>
        </p:blipFill>
        <p:spPr>
          <a:xfrm>
            <a:off x="942387" y="2069388"/>
            <a:ext cx="10237694" cy="22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8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정점을 방문하며 최단비용들을 갱신하고 가장 비용이 작은 정점순으로 방문한다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CF0E0-089F-699C-83F1-88754C5B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6589608" cy="49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출발지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목적지를 알면 목적지에 도달하는 비용을 구할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87308-D5CB-990C-501E-161D0223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185893"/>
            <a:ext cx="4247288" cy="7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636DBA-2941-F16A-9CB0-6110141E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289AFF-4163-653A-6411-969D89E6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69536"/>
            <a:ext cx="10237694" cy="58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수빈이가 걷거나 순간이동 하는 경우와 위치의 관계를 간선으로 나타내어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82FA7-81DC-9500-C966-056F16EAB44F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자료구조로 나타낼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132F8-1858-505D-2681-CC465703901C}"/>
              </a:ext>
            </a:extLst>
          </p:cNvPr>
          <p:cNvSpPr txBox="1"/>
          <p:nvPr/>
        </p:nvSpPr>
        <p:spPr>
          <a:xfrm>
            <a:off x="942387" y="24710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가중치가 동일했다면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푸는 것이 정해일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F85F2-D20E-FD54-E2FD-1B108CB609BD}"/>
              </a:ext>
            </a:extLst>
          </p:cNvPr>
          <p:cNvSpPr txBox="1"/>
          <p:nvPr/>
        </p:nvSpPr>
        <p:spPr>
          <a:xfrm>
            <a:off x="942387" y="28403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 문제는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풀립니다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8C54A-AAC3-BCF4-6A13-FA69196F98FB}"/>
              </a:ext>
            </a:extLst>
          </p:cNvPr>
          <p:cNvSpPr/>
          <p:nvPr/>
        </p:nvSpPr>
        <p:spPr>
          <a:xfrm>
            <a:off x="2645885" y="5806115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X+1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5644AB-A01F-221C-82DF-12CE621ADACD}"/>
              </a:ext>
            </a:extLst>
          </p:cNvPr>
          <p:cNvSpPr/>
          <p:nvPr/>
        </p:nvSpPr>
        <p:spPr>
          <a:xfrm>
            <a:off x="719781" y="4678776"/>
            <a:ext cx="816168" cy="8161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X-1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3CD45E-7F22-E1BF-46B2-5F71C33D82D0}"/>
              </a:ext>
            </a:extLst>
          </p:cNvPr>
          <p:cNvSpPr/>
          <p:nvPr/>
        </p:nvSpPr>
        <p:spPr>
          <a:xfrm>
            <a:off x="2645885" y="3440848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ED7319-8B07-D6E3-F1B7-D5D133FA8A36}"/>
              </a:ext>
            </a:extLst>
          </p:cNvPr>
          <p:cNvCxnSpPr>
            <a:cxnSpLocks/>
            <a:stCxn id="28" idx="4"/>
            <a:endCxn id="20" idx="0"/>
          </p:cNvCxnSpPr>
          <p:nvPr/>
        </p:nvCxnSpPr>
        <p:spPr>
          <a:xfrm>
            <a:off x="3054485" y="4258048"/>
            <a:ext cx="0" cy="154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2754744-DF81-9F6F-1CBE-C9B3D824EF04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1416424" y="4138372"/>
            <a:ext cx="1349137" cy="659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5C62E5-53E4-8D2E-8CCD-6398B10FD3F9}"/>
              </a:ext>
            </a:extLst>
          </p:cNvPr>
          <p:cNvSpPr txBox="1"/>
          <p:nvPr/>
        </p:nvSpPr>
        <p:spPr>
          <a:xfrm>
            <a:off x="1857006" y="43428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AFA4F3D-EA0F-BB75-1C2E-DB57AE15279E}"/>
              </a:ext>
            </a:extLst>
          </p:cNvPr>
          <p:cNvSpPr/>
          <p:nvPr/>
        </p:nvSpPr>
        <p:spPr>
          <a:xfrm>
            <a:off x="4451450" y="4678776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2*X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6B19599-0360-10A3-8F7C-EAD271B69F31}"/>
              </a:ext>
            </a:extLst>
          </p:cNvPr>
          <p:cNvCxnSpPr>
            <a:cxnSpLocks/>
            <a:stCxn id="28" idx="5"/>
            <a:endCxn id="71" idx="1"/>
          </p:cNvCxnSpPr>
          <p:nvPr/>
        </p:nvCxnSpPr>
        <p:spPr>
          <a:xfrm>
            <a:off x="3343409" y="4138372"/>
            <a:ext cx="1227717" cy="66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C776D6-7400-121F-F3BB-3B54302E0EB8}"/>
              </a:ext>
            </a:extLst>
          </p:cNvPr>
          <p:cNvSpPr txBox="1"/>
          <p:nvPr/>
        </p:nvSpPr>
        <p:spPr>
          <a:xfrm>
            <a:off x="2893959" y="4821950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8CDCCE-C714-7D55-5E6A-FD4BB2F6BEC8}"/>
              </a:ext>
            </a:extLst>
          </p:cNvPr>
          <p:cNvSpPr txBox="1"/>
          <p:nvPr/>
        </p:nvSpPr>
        <p:spPr>
          <a:xfrm>
            <a:off x="3796741" y="43428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65863E-9ADD-D6C3-68D4-52B318D9B4C3}"/>
              </a:ext>
            </a:extLst>
          </p:cNvPr>
          <p:cNvSpPr txBox="1"/>
          <p:nvPr/>
        </p:nvSpPr>
        <p:spPr>
          <a:xfrm>
            <a:off x="6096000" y="3579048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가중치가 다르고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A2C5A8-6658-6EB4-56F1-21EF0883CFFE}"/>
              </a:ext>
            </a:extLst>
          </p:cNvPr>
          <p:cNvSpPr txBox="1"/>
          <p:nvPr/>
        </p:nvSpPr>
        <p:spPr>
          <a:xfrm>
            <a:off x="6096000" y="3948380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그래프에서 최단 경로를 구해야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6FFB3A-3F98-E5DD-636C-13D613EAE959}"/>
              </a:ext>
            </a:extLst>
          </p:cNvPr>
          <p:cNvSpPr txBox="1"/>
          <p:nvPr/>
        </p:nvSpPr>
        <p:spPr>
          <a:xfrm>
            <a:off x="6096000" y="4687044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정점에서 다른 정점으로 최단 경로를 구하는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18B66B-B545-B9D6-466C-4383F59290B3}"/>
              </a:ext>
            </a:extLst>
          </p:cNvPr>
          <p:cNvSpPr txBox="1"/>
          <p:nvPr/>
        </p:nvSpPr>
        <p:spPr>
          <a:xfrm>
            <a:off x="6096000" y="5056376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이용하여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A50F47-7A50-81C6-384B-96CEB8021DB6}"/>
              </a:ext>
            </a:extLst>
          </p:cNvPr>
          <p:cNvSpPr txBox="1"/>
          <p:nvPr/>
        </p:nvSpPr>
        <p:spPr>
          <a:xfrm>
            <a:off x="6096000" y="5425708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3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B813CD-9ED8-24FC-0DF0-B83F7986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2" y="1144455"/>
            <a:ext cx="4325374" cy="55360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16D937-80AC-14C3-FBBE-E5784E123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50" y="1144455"/>
            <a:ext cx="4259338" cy="44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57C853-2732-14D6-20AE-65951D67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5" y="1135534"/>
            <a:ext cx="4528356" cy="2404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39CE3-C01D-1D6A-BA97-8B44705E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3726860"/>
            <a:ext cx="4528356" cy="19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47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6B6209-8E2C-821E-3B7D-1EC4B56D8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74286"/>
            <a:ext cx="10077588" cy="55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AE64C7-8388-7479-1643-B5B34D78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56533"/>
            <a:ext cx="8180710" cy="57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2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정점을 모두 포함하는 트리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251F-2E56-E6D5-13D9-64CE482F7E29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그래프의 최소 연결 부분 그래프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 수가 가장 적음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5D1710-9E15-4FC5-1111-8C71FCFF3AD3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같은 그래프가 있을 경우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E2A363-2AE2-2D39-B27C-5BF166D3C5FD}"/>
              </a:ext>
            </a:extLst>
          </p:cNvPr>
          <p:cNvSpPr/>
          <p:nvPr/>
        </p:nvSpPr>
        <p:spPr>
          <a:xfrm>
            <a:off x="1563473" y="337739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0524BA-A1D3-E258-DF94-6B59BE35E01C}"/>
              </a:ext>
            </a:extLst>
          </p:cNvPr>
          <p:cNvSpPr/>
          <p:nvPr/>
        </p:nvSpPr>
        <p:spPr>
          <a:xfrm>
            <a:off x="1092132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CC6C2EB-CB2D-BA17-F6DD-50CA37F5F5E4}"/>
              </a:ext>
            </a:extLst>
          </p:cNvPr>
          <p:cNvSpPr/>
          <p:nvPr/>
        </p:nvSpPr>
        <p:spPr>
          <a:xfrm>
            <a:off x="1932805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12E7FCA-0A1C-28B5-D4D2-76056FB23CE0}"/>
              </a:ext>
            </a:extLst>
          </p:cNvPr>
          <p:cNvSpPr/>
          <p:nvPr/>
        </p:nvSpPr>
        <p:spPr>
          <a:xfrm>
            <a:off x="722800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79F041E-CF8E-6848-E514-592DCB481218}"/>
              </a:ext>
            </a:extLst>
          </p:cNvPr>
          <p:cNvSpPr/>
          <p:nvPr/>
        </p:nvSpPr>
        <p:spPr>
          <a:xfrm>
            <a:off x="1563473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F65503-ECFC-606F-B101-77CCC87C80CF}"/>
              </a:ext>
            </a:extLst>
          </p:cNvPr>
          <p:cNvSpPr/>
          <p:nvPr/>
        </p:nvSpPr>
        <p:spPr>
          <a:xfrm>
            <a:off x="2773478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AD7896A-6EFD-6FEC-438F-31AC01E253BA}"/>
              </a:ext>
            </a:extLst>
          </p:cNvPr>
          <p:cNvSpPr/>
          <p:nvPr/>
        </p:nvSpPr>
        <p:spPr>
          <a:xfrm>
            <a:off x="2404146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0BF596-6543-CC59-C964-15DE7FA0D6B3}"/>
              </a:ext>
            </a:extLst>
          </p:cNvPr>
          <p:cNvSpPr/>
          <p:nvPr/>
        </p:nvSpPr>
        <p:spPr>
          <a:xfrm>
            <a:off x="3244819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B61C65-181D-4DA3-222C-1D349D709296}"/>
              </a:ext>
            </a:extLst>
          </p:cNvPr>
          <p:cNvSpPr/>
          <p:nvPr/>
        </p:nvSpPr>
        <p:spPr>
          <a:xfrm>
            <a:off x="1092132" y="64102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FF48CD4-5EEC-DA89-5486-AC67F5414A8D}"/>
              </a:ext>
            </a:extLst>
          </p:cNvPr>
          <p:cNvSpPr/>
          <p:nvPr/>
        </p:nvSpPr>
        <p:spPr>
          <a:xfrm>
            <a:off x="1932805" y="64102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3C8706-0F27-B592-E57F-53B9029494DC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flipV="1">
            <a:off x="1276798" y="3692636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2CBC732-C63E-AB93-92D8-59B0A8268266}"/>
              </a:ext>
            </a:extLst>
          </p:cNvPr>
          <p:cNvCxnSpPr>
            <a:cxnSpLocks/>
            <a:stCxn id="41" idx="0"/>
            <a:endCxn id="39" idx="5"/>
          </p:cNvCxnSpPr>
          <p:nvPr/>
        </p:nvCxnSpPr>
        <p:spPr>
          <a:xfrm flipH="1" flipV="1">
            <a:off x="1878718" y="3692636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EAD935-1841-F5C1-6C16-5F73AB84146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1461464" y="4572213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617A91-D40F-7A02-0398-09EF4A3F5AD2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flipV="1">
            <a:off x="907466" y="4702792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33607C0-EBD9-91B1-0482-87BB66F32D83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1407377" y="4702792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A82AF12-5651-284D-3D41-B7AB42AF25A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2248050" y="5767035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C40CBD-9B3D-D71C-DC6B-955FDB03679C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1932805" y="5582369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572F262-26DE-F40A-634E-CB79D3897A7E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2248050" y="4702792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4C6C2D-52AD-5E22-F27C-A500D0F00329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773478" y="5582369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D6543C7-9FB9-8EA9-A771-508F2E86EF25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3088723" y="4702792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9C641F8-81AE-AB39-C7F2-910ECCE7E098}"/>
              </a:ext>
            </a:extLst>
          </p:cNvPr>
          <p:cNvCxnSpPr>
            <a:cxnSpLocks/>
            <a:stCxn id="49" idx="7"/>
            <a:endCxn id="43" idx="4"/>
          </p:cNvCxnSpPr>
          <p:nvPr/>
        </p:nvCxnSpPr>
        <p:spPr>
          <a:xfrm flipV="1">
            <a:off x="1407377" y="5767035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099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최단경로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B6FC8-7635-3D55-BFBB-DD6D0554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07" y="296220"/>
            <a:ext cx="238158" cy="285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E9559A-0384-892F-2FD5-B178AB95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81798"/>
            <a:ext cx="9929470" cy="58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18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1. 1238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2. 1504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특정한 최단 경로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122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3. 1261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알고스팟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알고리즘은 한 정점에서 다른 모든 정점으로의 최소 비용을 구할 때 사용할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모든 정점에서 모든 정점으로의 최소 비용을 구해야 한다면 어떻게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정점 개수 만큼 돌려도 되겠지만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이보다는 빨리 구하고 싶음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1384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5. 11779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최소비용 구하기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74EA5B-6989-AB66-DA3F-697A83F7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69" y="1715643"/>
            <a:ext cx="228632" cy="2667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38E605-4B33-B720-1CBB-0E1DC23C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02" y="2062758"/>
            <a:ext cx="23815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C2A1EB-1A48-0DD9-6D16-4DA74E2C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8" y="2421844"/>
            <a:ext cx="238158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276974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4. 14938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서강그라운드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46A7BA-67CE-3E98-219B-2654B971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36" y="2785965"/>
            <a:ext cx="238158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5B16D7-8E6C-39C7-31D8-0387AADA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68" y="3187788"/>
            <a:ext cx="22863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트리의 예시는 다음과 같음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D09091-84D9-1B30-6C0D-DCA702F16733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F48D-5054-AE7B-8A2E-4772F289FBC6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97E33C-FDDE-A56C-D318-115C600A1DE0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0D3CB7-3EDE-2A6A-78D2-51DA36B49708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F889B5-0153-7FAD-349B-848A3559122A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81C7FE-4396-20AF-0EEB-BD7031FC23E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A3E197-D75F-B8FF-0D54-E3CDBCE39CF8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C47BC5-5B2E-2896-EB4B-9C85CCDEF6E0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94810-8AAE-AA3B-6D50-1F90A3A30E7E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3FF7BA-A02D-9241-6C71-A35182A1521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611063-6C41-D7F6-C6AF-F7F9F897A903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0E602-945C-F8E0-16FB-7B0D6F82E07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4A4547-36BF-49D6-173A-3B72F145BC57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874D1B-8E18-164F-1FBC-FA36CE5E061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697BC7-3B18-D45A-7F14-91D2F3D2A8CF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482D50-BCC2-4BBB-B1BB-987D3AB5A6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C05586-6860-A96B-7CA2-67504BDFAB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2915-04AF-5AA8-91C4-6C3FA2AB80A2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FDA473-0380-CFE2-8A10-81A37F83C5F6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E23BB3D-6059-52D7-37DD-C9829C73F673}"/>
              </a:ext>
            </a:extLst>
          </p:cNvPr>
          <p:cNvSpPr/>
          <p:nvPr/>
        </p:nvSpPr>
        <p:spPr>
          <a:xfrm>
            <a:off x="5267255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63D381C-D7BC-621F-B356-A7F308BECF6A}"/>
              </a:ext>
            </a:extLst>
          </p:cNvPr>
          <p:cNvSpPr/>
          <p:nvPr/>
        </p:nvSpPr>
        <p:spPr>
          <a:xfrm>
            <a:off x="4795914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D553F52-8C2A-4ABE-38A8-066B43DF5BA9}"/>
              </a:ext>
            </a:extLst>
          </p:cNvPr>
          <p:cNvSpPr/>
          <p:nvPr/>
        </p:nvSpPr>
        <p:spPr>
          <a:xfrm>
            <a:off x="5636587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74D74C4-170E-B0C7-1AE8-AB7BAC70DF0B}"/>
              </a:ext>
            </a:extLst>
          </p:cNvPr>
          <p:cNvSpPr/>
          <p:nvPr/>
        </p:nvSpPr>
        <p:spPr>
          <a:xfrm>
            <a:off x="4426582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4DDA52-62BE-AB79-86CD-953579B04AB4}"/>
              </a:ext>
            </a:extLst>
          </p:cNvPr>
          <p:cNvSpPr/>
          <p:nvPr/>
        </p:nvSpPr>
        <p:spPr>
          <a:xfrm>
            <a:off x="5267255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543E831-E3D5-C331-E6CB-DF63CE59BC97}"/>
              </a:ext>
            </a:extLst>
          </p:cNvPr>
          <p:cNvSpPr/>
          <p:nvPr/>
        </p:nvSpPr>
        <p:spPr>
          <a:xfrm>
            <a:off x="6477260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C3DDC85-AE66-5F41-CF36-34B31BBFF566}"/>
              </a:ext>
            </a:extLst>
          </p:cNvPr>
          <p:cNvSpPr/>
          <p:nvPr/>
        </p:nvSpPr>
        <p:spPr>
          <a:xfrm>
            <a:off x="6107928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2C72499-E127-AEE4-CC85-4B56AB9F0AAD}"/>
              </a:ext>
            </a:extLst>
          </p:cNvPr>
          <p:cNvSpPr/>
          <p:nvPr/>
        </p:nvSpPr>
        <p:spPr>
          <a:xfrm>
            <a:off x="6948601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A797A1E-AEC3-0348-D2D9-88F69CF26937}"/>
              </a:ext>
            </a:extLst>
          </p:cNvPr>
          <p:cNvSpPr/>
          <p:nvPr/>
        </p:nvSpPr>
        <p:spPr>
          <a:xfrm>
            <a:off x="4795914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778631-4F91-E1F3-B2FC-7B1AEC09F68A}"/>
              </a:ext>
            </a:extLst>
          </p:cNvPr>
          <p:cNvSpPr/>
          <p:nvPr/>
        </p:nvSpPr>
        <p:spPr>
          <a:xfrm>
            <a:off x="5636587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6CECF96-1D1E-2608-8189-462BDAAF3A24}"/>
              </a:ext>
            </a:extLst>
          </p:cNvPr>
          <p:cNvCxnSpPr>
            <a:cxnSpLocks/>
            <a:stCxn id="54" idx="0"/>
            <a:endCxn id="52" idx="5"/>
          </p:cNvCxnSpPr>
          <p:nvPr/>
        </p:nvCxnSpPr>
        <p:spPr>
          <a:xfrm flipH="1" flipV="1">
            <a:off x="5582500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D51EE97-75F9-3C9C-8AF9-81FC621DF184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5165246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2069053-AE28-9134-03B3-FD6E8CC0BA36}"/>
              </a:ext>
            </a:extLst>
          </p:cNvPr>
          <p:cNvCxnSpPr>
            <a:cxnSpLocks/>
            <a:stCxn id="55" idx="0"/>
            <a:endCxn id="53" idx="3"/>
          </p:cNvCxnSpPr>
          <p:nvPr/>
        </p:nvCxnSpPr>
        <p:spPr>
          <a:xfrm flipV="1">
            <a:off x="4611248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82A59A3-12AA-6DC3-C02C-78A3745E4EB5}"/>
              </a:ext>
            </a:extLst>
          </p:cNvPr>
          <p:cNvCxnSpPr>
            <a:cxnSpLocks/>
            <a:stCxn id="61" idx="7"/>
            <a:endCxn id="58" idx="4"/>
          </p:cNvCxnSpPr>
          <p:nvPr/>
        </p:nvCxnSpPr>
        <p:spPr>
          <a:xfrm flipV="1">
            <a:off x="5951832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73DD75-630D-1172-B6AC-848CB58B573A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>
            <a:off x="5636587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7D7A887-DACF-CE8E-AA40-7366FFAAA9EC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>
          <a:xfrm>
            <a:off x="5951832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9F3A1DD-E1AF-E0B4-7693-AFC9E15FF3FC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6477260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5373A-AA5E-DE1F-F4D7-DC43A66554F6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6792505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FFD193-24C2-9917-285A-2E40934EF92C}"/>
              </a:ext>
            </a:extLst>
          </p:cNvPr>
          <p:cNvCxnSpPr>
            <a:cxnSpLocks/>
            <a:stCxn id="60" idx="7"/>
            <a:endCxn id="56" idx="4"/>
          </p:cNvCxnSpPr>
          <p:nvPr/>
        </p:nvCxnSpPr>
        <p:spPr>
          <a:xfrm flipV="1">
            <a:off x="5111159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A3EBB97-43D3-73E5-035C-C5F283CE809F}"/>
              </a:ext>
            </a:extLst>
          </p:cNvPr>
          <p:cNvSpPr/>
          <p:nvPr/>
        </p:nvSpPr>
        <p:spPr>
          <a:xfrm>
            <a:off x="9049190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EC256D8-E8E7-27A8-F747-C42CF9A91F36}"/>
              </a:ext>
            </a:extLst>
          </p:cNvPr>
          <p:cNvSpPr/>
          <p:nvPr/>
        </p:nvSpPr>
        <p:spPr>
          <a:xfrm>
            <a:off x="8577849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58E37AD-F2EC-BB33-D4E6-040234ABA5A6}"/>
              </a:ext>
            </a:extLst>
          </p:cNvPr>
          <p:cNvSpPr/>
          <p:nvPr/>
        </p:nvSpPr>
        <p:spPr>
          <a:xfrm>
            <a:off x="941852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816C43-7C3F-873D-D9B0-F87BE9B06957}"/>
              </a:ext>
            </a:extLst>
          </p:cNvPr>
          <p:cNvSpPr/>
          <p:nvPr/>
        </p:nvSpPr>
        <p:spPr>
          <a:xfrm>
            <a:off x="8208517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33D406C-52B3-7DE6-E369-1263BAC6EEA5}"/>
              </a:ext>
            </a:extLst>
          </p:cNvPr>
          <p:cNvSpPr/>
          <p:nvPr/>
        </p:nvSpPr>
        <p:spPr>
          <a:xfrm>
            <a:off x="904919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7C070EC-FEC3-E912-5CDD-513BF23972E9}"/>
              </a:ext>
            </a:extLst>
          </p:cNvPr>
          <p:cNvSpPr/>
          <p:nvPr/>
        </p:nvSpPr>
        <p:spPr>
          <a:xfrm>
            <a:off x="1025919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3038134-8FF9-2876-6160-714041047B23}"/>
              </a:ext>
            </a:extLst>
          </p:cNvPr>
          <p:cNvSpPr/>
          <p:nvPr/>
        </p:nvSpPr>
        <p:spPr>
          <a:xfrm>
            <a:off x="988986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0DDC4F7-85C3-AC3E-BC04-81A565111BD8}"/>
              </a:ext>
            </a:extLst>
          </p:cNvPr>
          <p:cNvSpPr/>
          <p:nvPr/>
        </p:nvSpPr>
        <p:spPr>
          <a:xfrm>
            <a:off x="1073053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59C2E3B-082D-41E4-819D-F056988CC020}"/>
              </a:ext>
            </a:extLst>
          </p:cNvPr>
          <p:cNvSpPr/>
          <p:nvPr/>
        </p:nvSpPr>
        <p:spPr>
          <a:xfrm>
            <a:off x="8577849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1EA9802-77FF-0916-3832-733AAAD613BE}"/>
              </a:ext>
            </a:extLst>
          </p:cNvPr>
          <p:cNvSpPr/>
          <p:nvPr/>
        </p:nvSpPr>
        <p:spPr>
          <a:xfrm>
            <a:off x="941852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C6B48B-03A3-FA51-F0EB-5D63C8957733}"/>
              </a:ext>
            </a:extLst>
          </p:cNvPr>
          <p:cNvCxnSpPr>
            <a:cxnSpLocks/>
            <a:stCxn id="74" idx="0"/>
            <a:endCxn id="73" idx="3"/>
          </p:cNvCxnSpPr>
          <p:nvPr/>
        </p:nvCxnSpPr>
        <p:spPr>
          <a:xfrm flipV="1">
            <a:off x="8762515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FAF8FF-13CD-C99B-C018-44DE9E5B0268}"/>
              </a:ext>
            </a:extLst>
          </p:cNvPr>
          <p:cNvCxnSpPr>
            <a:cxnSpLocks/>
            <a:stCxn id="75" idx="0"/>
            <a:endCxn id="73" idx="5"/>
          </p:cNvCxnSpPr>
          <p:nvPr/>
        </p:nvCxnSpPr>
        <p:spPr>
          <a:xfrm flipH="1" flipV="1">
            <a:off x="9364435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12868BD-F3CC-D6CD-A588-1A01E0E94D78}"/>
              </a:ext>
            </a:extLst>
          </p:cNvPr>
          <p:cNvCxnSpPr>
            <a:cxnSpLocks/>
            <a:stCxn id="76" idx="0"/>
            <a:endCxn id="74" idx="3"/>
          </p:cNvCxnSpPr>
          <p:nvPr/>
        </p:nvCxnSpPr>
        <p:spPr>
          <a:xfrm flipV="1">
            <a:off x="8393183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88A8650-016C-B0D4-BFE0-778442C862B7}"/>
              </a:ext>
            </a:extLst>
          </p:cNvPr>
          <p:cNvCxnSpPr>
            <a:cxnSpLocks/>
            <a:stCxn id="82" idx="7"/>
            <a:endCxn id="79" idx="4"/>
          </p:cNvCxnSpPr>
          <p:nvPr/>
        </p:nvCxnSpPr>
        <p:spPr>
          <a:xfrm flipV="1">
            <a:off x="973376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61D4872-59BA-407E-0F24-EA49C71D1806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8893094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3A4075-4EBE-AC6F-4E1E-D8BC0E2EF724}"/>
              </a:ext>
            </a:extLst>
          </p:cNvPr>
          <p:cNvCxnSpPr>
            <a:cxnSpLocks/>
            <a:stCxn id="75" idx="5"/>
            <a:endCxn id="79" idx="1"/>
          </p:cNvCxnSpPr>
          <p:nvPr/>
        </p:nvCxnSpPr>
        <p:spPr>
          <a:xfrm>
            <a:off x="973376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7270217-F5C5-404E-7873-BAC75E1AAD61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1025919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6241B49-AB9D-8FCA-D7F6-B81193833CF4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10574440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EE28DD8-246A-4202-339A-63C0300A0885}"/>
              </a:ext>
            </a:extLst>
          </p:cNvPr>
          <p:cNvCxnSpPr>
            <a:cxnSpLocks/>
            <a:stCxn id="81" idx="7"/>
            <a:endCxn id="77" idx="4"/>
          </p:cNvCxnSpPr>
          <p:nvPr/>
        </p:nvCxnSpPr>
        <p:spPr>
          <a:xfrm flipV="1">
            <a:off x="8893094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어디에 써먹나요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D09091-84D9-1B30-6C0D-DCA702F16733}"/>
              </a:ext>
            </a:extLst>
          </p:cNvPr>
          <p:cNvSpPr/>
          <p:nvPr/>
        </p:nvSpPr>
        <p:spPr>
          <a:xfrm>
            <a:off x="912940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F48D-5054-AE7B-8A2E-4772F289FBC6}"/>
              </a:ext>
            </a:extLst>
          </p:cNvPr>
          <p:cNvSpPr/>
          <p:nvPr/>
        </p:nvSpPr>
        <p:spPr>
          <a:xfrm>
            <a:off x="865806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97E33C-FDDE-A56C-D318-115C600A1DE0}"/>
              </a:ext>
            </a:extLst>
          </p:cNvPr>
          <p:cNvSpPr/>
          <p:nvPr/>
        </p:nvSpPr>
        <p:spPr>
          <a:xfrm>
            <a:off x="949873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0D3CB7-3EDE-2A6A-78D2-51DA36B49708}"/>
              </a:ext>
            </a:extLst>
          </p:cNvPr>
          <p:cNvSpPr/>
          <p:nvPr/>
        </p:nvSpPr>
        <p:spPr>
          <a:xfrm>
            <a:off x="828873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F889B5-0153-7FAD-349B-848A3559122A}"/>
              </a:ext>
            </a:extLst>
          </p:cNvPr>
          <p:cNvSpPr/>
          <p:nvPr/>
        </p:nvSpPr>
        <p:spPr>
          <a:xfrm>
            <a:off x="912940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81C7FE-4396-20AF-0EEB-BD7031FC23ED}"/>
              </a:ext>
            </a:extLst>
          </p:cNvPr>
          <p:cNvSpPr/>
          <p:nvPr/>
        </p:nvSpPr>
        <p:spPr>
          <a:xfrm>
            <a:off x="1033940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A3E197-D75F-B8FF-0D54-E3CDBCE39CF8}"/>
              </a:ext>
            </a:extLst>
          </p:cNvPr>
          <p:cNvSpPr/>
          <p:nvPr/>
        </p:nvSpPr>
        <p:spPr>
          <a:xfrm>
            <a:off x="997007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C47BC5-5B2E-2896-EB4B-9C85CCDEF6E0}"/>
              </a:ext>
            </a:extLst>
          </p:cNvPr>
          <p:cNvSpPr/>
          <p:nvPr/>
        </p:nvSpPr>
        <p:spPr>
          <a:xfrm>
            <a:off x="1081074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94810-8AAE-AA3B-6D50-1F90A3A30E7E}"/>
              </a:ext>
            </a:extLst>
          </p:cNvPr>
          <p:cNvSpPr/>
          <p:nvPr/>
        </p:nvSpPr>
        <p:spPr>
          <a:xfrm>
            <a:off x="865806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3FF7BA-A02D-9241-6C71-A35182A1521B}"/>
              </a:ext>
            </a:extLst>
          </p:cNvPr>
          <p:cNvSpPr/>
          <p:nvPr/>
        </p:nvSpPr>
        <p:spPr>
          <a:xfrm>
            <a:off x="949873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611063-6C41-D7F6-C6AF-F7F9F897A903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V="1">
            <a:off x="884272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0E602-945C-F8E0-16FB-7B0D6F82E07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02739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4A4547-36BF-49D6-173A-3B72F145BC57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47339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874D1B-8E18-164F-1FBC-FA36CE5E061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897330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697BC7-3B18-D45A-7F14-91D2F3D2A8CF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981398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482D50-BCC2-4BBB-B1BB-987D3AB5A6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981398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C05586-6860-A96B-7CA2-67504BDFAB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33940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2915-04AF-5AA8-91C4-6C3FA2AB80A2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065465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FDA473-0380-CFE2-8A10-81A37F83C5F6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897330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 내의 모든 전화기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가장 적은 수의 케이블을 사용하여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연결하고자 하는 경우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3189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스위치를 연결하는 통신 네트워크를 최소의 링크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C4AE5F-39F2-4EB7-77C8-F11AE1FD234A}"/>
              </a:ext>
            </a:extLst>
          </p:cNvPr>
          <p:cNvSpPr txBox="1"/>
          <p:nvPr/>
        </p:nvSpPr>
        <p:spPr>
          <a:xfrm>
            <a:off x="942387" y="354968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구축하고자 하는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링크의 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8BCD7E-B2EE-EBE5-BB71-EFD8685BE857}"/>
              </a:ext>
            </a:extLst>
          </p:cNvPr>
          <p:cNvSpPr txBox="1"/>
          <p:nvPr/>
        </p:nvSpPr>
        <p:spPr>
          <a:xfrm>
            <a:off x="942387" y="39190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Spanning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Tree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가능해짐</a:t>
            </a:r>
          </a:p>
        </p:txBody>
      </p:sp>
    </p:spTree>
    <p:extLst>
      <p:ext uri="{BB962C8B-B14F-4D97-AF65-F5344CB8AC3E}">
        <p14:creationId xmlns:p14="http://schemas.microsoft.com/office/powerpoint/2010/main" val="269964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신장 트리들 중 사용된 간선 가중치 합이 가장 작은 트리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사용 사례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2820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도로망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유통망 등에서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 비용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 시간 등을 최소로 하려는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116E1-23AA-45F3-130B-EA0B00C9C390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BF1AB-17C1-00FD-56AE-1E296BF1D07A}"/>
              </a:ext>
            </a:extLst>
          </p:cNvPr>
          <p:cNvSpPr txBox="1"/>
          <p:nvPr/>
        </p:nvSpPr>
        <p:spPr>
          <a:xfrm>
            <a:off x="942387" y="50553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어떻게 만들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26632-6DD5-6642-3F43-875E68893217}"/>
              </a:ext>
            </a:extLst>
          </p:cNvPr>
          <p:cNvSpPr txBox="1"/>
          <p:nvPr/>
        </p:nvSpPr>
        <p:spPr>
          <a:xfrm>
            <a:off x="942387" y="54247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Disjoint Set, Greedy(Sorting))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8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A6A31-9DBF-D4EC-2B63-26CCA20D05E9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크루스칼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1A094-8861-D45B-70B6-ABF664368585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그래프의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시작하여 모든 정점으로의 최단 거리를 구해봅니다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7F4A3-4859-D8B3-E47E-0B2184FDC506}"/>
              </a:ext>
            </a:extLst>
          </p:cNvPr>
          <p:cNvSpPr txBox="1"/>
          <p:nvPr/>
        </p:nvSpPr>
        <p:spPr>
          <a:xfrm>
            <a:off x="942387" y="62103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참고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>
                <a:hlinkClick r:id="rId2"/>
              </a:rPr>
              <a:t>[</a:t>
            </a:r>
            <a:r>
              <a:rPr lang="ko-KR" altLang="en-US" dirty="0" err="1">
                <a:hlinkClick r:id="rId2"/>
              </a:rPr>
              <a:t>그리디</a:t>
            </a:r>
            <a:r>
              <a:rPr lang="en-US" altLang="ko-KR" dirty="0">
                <a:hlinkClick r:id="rId2"/>
              </a:rPr>
              <a:t>] </a:t>
            </a:r>
            <a:r>
              <a:rPr lang="ko-KR" altLang="en-US" dirty="0" err="1">
                <a:hlinkClick r:id="rId2"/>
              </a:rPr>
              <a:t>다익스트라</a:t>
            </a:r>
            <a:r>
              <a:rPr lang="ko-KR" altLang="en-US" dirty="0">
                <a:hlinkClick r:id="rId2"/>
              </a:rPr>
              <a:t> 알고리즘 </a:t>
            </a:r>
            <a:r>
              <a:rPr lang="en-US" altLang="ko-KR" dirty="0">
                <a:hlinkClick r:id="rId2"/>
              </a:rPr>
              <a:t>(velog.io)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A3E7CC7A-89DF-313B-4542-EBCFCC37D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79338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5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26168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50794"/>
              </p:ext>
            </p:extLst>
          </p:nvPr>
        </p:nvGraphicFramePr>
        <p:xfrm>
          <a:off x="7073155" y="1983803"/>
          <a:ext cx="41069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490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549238-2330-AAE5-10C4-E4252289DD84}"/>
              </a:ext>
            </a:extLst>
          </p:cNvPr>
          <p:cNvSpPr txBox="1"/>
          <p:nvPr/>
        </p:nvSpPr>
        <p:spPr>
          <a:xfrm>
            <a:off x="856063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1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1219</Words>
  <Application>Microsoft Office PowerPoint</Application>
  <PresentationFormat>와이드스크린</PresentationFormat>
  <Paragraphs>503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4076</cp:revision>
  <dcterms:created xsi:type="dcterms:W3CDTF">2022-07-13T16:55:45Z</dcterms:created>
  <dcterms:modified xsi:type="dcterms:W3CDTF">2022-11-16T14:09:41Z</dcterms:modified>
</cp:coreProperties>
</file>