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360" r:id="rId5"/>
    <p:sldId id="361" r:id="rId6"/>
    <p:sldId id="362" r:id="rId7"/>
    <p:sldId id="399" r:id="rId8"/>
    <p:sldId id="282" r:id="rId9"/>
    <p:sldId id="363" r:id="rId10"/>
    <p:sldId id="365" r:id="rId11"/>
    <p:sldId id="366" r:id="rId12"/>
    <p:sldId id="277" r:id="rId13"/>
    <p:sldId id="278" r:id="rId14"/>
    <p:sldId id="367" r:id="rId15"/>
    <p:sldId id="368" r:id="rId16"/>
    <p:sldId id="370" r:id="rId17"/>
    <p:sldId id="371" r:id="rId18"/>
    <p:sldId id="372" r:id="rId19"/>
    <p:sldId id="373" r:id="rId20"/>
    <p:sldId id="374" r:id="rId21"/>
    <p:sldId id="375" r:id="rId22"/>
    <p:sldId id="298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A6A6"/>
    <a:srgbClr val="40404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214" autoAdjust="0"/>
  </p:normalViewPr>
  <p:slideViewPr>
    <p:cSldViewPr snapToGrid="0">
      <p:cViewPr varScale="1">
        <p:scale>
          <a:sx n="104" d="100"/>
          <a:sy n="104" d="100"/>
        </p:scale>
        <p:origin x="870" y="102"/>
      </p:cViewPr>
      <p:guideLst/>
    </p:cSldViewPr>
  </p:slideViewPr>
  <p:outlineViewPr>
    <p:cViewPr>
      <p:scale>
        <a:sx n="33" d="100"/>
        <a:sy n="33" d="100"/>
      </p:scale>
      <p:origin x="0" y="-198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053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AD244B-3228-3ADB-7E78-10B85468D8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F501B80-0A86-63D8-7A98-1379173A3C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42E1EA-48AD-B0D6-92B8-DEBF62B0B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2022-09-21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77EFAF-7EE0-27E8-B394-ED0D7CD8D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FB29B7-A08F-D461-E2E6-FB2EE4983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1538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9B3338-7C64-BFBD-602F-27112BAAA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5ADF73C-32D0-2C75-1610-03B774D2AE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49F8B8-FE12-72E1-7D94-000B4D8B3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2022-09-21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AC6D32-E4F2-112E-767B-B5451BDE2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5FAA50-434E-5DC9-8833-DA60EA8D6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7715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3A0EC39-D4A1-5055-B7E6-855A96188F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5DAA9E1-87FB-319E-F52F-CA00259D4C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EA339A-8203-C426-6BC7-13601A2CA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2022-09-21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6C38DB-924B-3CA3-A2FD-E699678D0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5392A5-7CDD-1BCE-D9D4-FF4B9B55B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0371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FBE943-A683-E327-C909-4810F7AE1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6DC3DC-7C24-DE97-1E26-050C7AEF6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99AF55-C33D-E6CE-7260-611F0B3C1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2022-09-21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741E7D-0C72-E11C-8D0B-852BE3884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576862-F5D7-DC88-3630-B904E868E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931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14C7C6-DA2B-7178-A710-FC7382063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589AF1-B0CB-2F0E-8A1D-CC464D5E28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57E83A-4344-84E1-9A9A-BF4193B00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2022-09-21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9D7E88-9C24-4DFE-3F03-552F59653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E02A91-B590-F424-4662-E2997E9A3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09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7DBA10-D3CC-A351-5C72-78A51BCC5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659DFF-A62D-48C1-C5FE-76F81EAE3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66845F7-E61F-ED1A-A12F-DF3734A361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A5A9214-F2BD-6E29-C7E6-1E5319EAA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2022-09-21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232DA3-9C3D-1E50-2106-EA536824F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B93F854-6D43-B935-7917-0DEFD4355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8219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AA8DB2-86C1-175A-9311-56932A4E1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F24585-4B64-B5FC-9F99-CA42533A34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809BB61-AD8B-B3F9-3FB6-5063CE267C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B7B4949-C77A-2127-9480-C0C3BE28F4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321CF81-0A5A-C055-C17A-ECAD0514C3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B180BB8-4526-1661-EC73-5F4A8FAE4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2022-09-21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EE1DD43-2233-DF4C-CC42-C3FC404B7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977B9E5-E445-CC14-4706-68257D80F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6389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7D8CEF-C9FA-E388-AAE1-EECC65634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70937F2-CE1C-F1D6-D902-4F0A73938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2022-09-21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D995A43-DD4B-A208-CA06-2239ECA80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9924D8C-1130-3FCB-BD17-767C8FD55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4697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279CFB9-8E21-BD92-F654-4BE321E53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2022-09-21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982AB60-499F-5EBC-3CBC-1782E7C07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6255E6C-D600-E446-40D2-80554A8B4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0594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2B9219-49AC-41B9-D1F3-5D73A699D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A35798-7FEA-4F0E-31C4-938F3BAD4D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B73488D-83E9-E300-9354-906DE1433C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06DFCD5-356E-04EA-BA37-6F17E3B4F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2022-09-21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AEF660-26BA-F4E1-9698-9C5D5ED19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05BD61-1C70-BAFB-9E9F-C6FCFE6B5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6284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D072D6-D580-4120-5B62-6014D6B47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37E5D59-FEAF-3516-266B-8DE93FEA4F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99EF20C-B810-AE9B-A589-516ACB3DB0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9459978-400F-6207-612D-9D6705C32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2022-09-21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9E16BF7-C6C9-F07A-FD9B-402C17187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DC210B-E4D3-A192-2CF7-5EC8C7696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5681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B53FB77-6BBD-7207-FC64-E10802166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680AF3-39A8-8B2C-B4D9-93CC036DEE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0C0262-4DFB-C98B-44A8-90A474687A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C37291-AA83-40C0-9297-8F7F3693F6CC}" type="datetimeFigureOut">
              <a:rPr lang="ko-KR" altLang="en-US" smtClean="0"/>
              <a:t>2022-09-21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54A4F0-C482-0522-8F9D-AFBF490083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BF8B6F-CE8A-0D8A-07CA-1974E3C33F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880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omputer Algorithm Science Problem Solving Process with Programming  Language Code Concept Light Bulb and Gear Stock Vector - Illustration of  gear, light: 74283033">
            <a:extLst>
              <a:ext uri="{FF2B5EF4-FFF2-40B4-BE49-F238E27FC236}">
                <a16:creationId xmlns:a16="http://schemas.microsoft.com/office/drawing/2014/main" id="{98C6B32B-65FF-49EB-681E-1F17229A18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6238"/>
            <a:ext cx="12192000" cy="5227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7522D58-089F-486F-DA54-37BFA535A872}"/>
              </a:ext>
            </a:extLst>
          </p:cNvPr>
          <p:cNvSpPr txBox="1"/>
          <p:nvPr/>
        </p:nvSpPr>
        <p:spPr>
          <a:xfrm>
            <a:off x="573741" y="5896987"/>
            <a:ext cx="67901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Algorithm Problem Solving Study</a:t>
            </a:r>
            <a:endParaRPr lang="ko-KR" altLang="en-US" sz="3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7A50D4-123A-B621-A994-A2BD707303FF}"/>
              </a:ext>
            </a:extLst>
          </p:cNvPr>
          <p:cNvSpPr txBox="1"/>
          <p:nvPr/>
        </p:nvSpPr>
        <p:spPr>
          <a:xfrm>
            <a:off x="8758518" y="6297096"/>
            <a:ext cx="3291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컴퓨터공학과 전재호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@jaehoo1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705187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46A4227-C27D-50F4-7699-BBE332703F0D}"/>
              </a:ext>
            </a:extLst>
          </p:cNvPr>
          <p:cNvSpPr txBox="1"/>
          <p:nvPr/>
        </p:nvSpPr>
        <p:spPr>
          <a:xfrm>
            <a:off x="331694" y="177505"/>
            <a:ext cx="26068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DS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9012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괄호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A234312-CBA7-C8BF-C299-52C5CAA4A0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94" y="939848"/>
            <a:ext cx="8959751" cy="5918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5336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ED99750-0EE1-C88D-2F22-1EE36DBD23B3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올바른 괄호 문자열인지 판별하는 문제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8D39D5A-64F9-9DF0-96C3-E9A433FB9C19}"/>
              </a:ext>
            </a:extLst>
          </p:cNvPr>
          <p:cNvSpPr txBox="1"/>
          <p:nvPr/>
        </p:nvSpPr>
        <p:spPr>
          <a:xfrm>
            <a:off x="331694" y="177505"/>
            <a:ext cx="26068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DS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9012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괄호</a:t>
            </a:r>
          </a:p>
        </p:txBody>
      </p:sp>
    </p:spTree>
    <p:extLst>
      <p:ext uri="{BB962C8B-B14F-4D97-AF65-F5344CB8AC3E}">
        <p14:creationId xmlns:p14="http://schemas.microsoft.com/office/powerpoint/2010/main" val="25837831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A9F668B-4598-7703-B5DB-B80899A1C734}"/>
              </a:ext>
            </a:extLst>
          </p:cNvPr>
          <p:cNvSpPr txBox="1"/>
          <p:nvPr/>
        </p:nvSpPr>
        <p:spPr>
          <a:xfrm>
            <a:off x="331694" y="177505"/>
            <a:ext cx="24994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DS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10845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큐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A7E89D0-EC5B-949F-2F86-BB48EDA301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94" y="998873"/>
            <a:ext cx="10869542" cy="5525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0669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929977D-4B28-4A77-BFAA-69E6FF174D27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스택과 마찬가지로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구현해본 큐를 채점할 수 있는 문제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C1A2188-D131-F96B-08B1-C61DDBFCF482}"/>
              </a:ext>
            </a:extLst>
          </p:cNvPr>
          <p:cNvSpPr txBox="1"/>
          <p:nvPr/>
        </p:nvSpPr>
        <p:spPr>
          <a:xfrm>
            <a:off x="331694" y="177505"/>
            <a:ext cx="24994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DS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10845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큐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838BC7-EF0F-5B81-2952-60BCF736A512}"/>
              </a:ext>
            </a:extLst>
          </p:cNvPr>
          <p:cNvSpPr txBox="1"/>
          <p:nvPr/>
        </p:nvSpPr>
        <p:spPr>
          <a:xfrm>
            <a:off x="942387" y="155935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직접 구현을 해봤다면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라이브러리를 사용</a:t>
            </a:r>
          </a:p>
        </p:txBody>
      </p:sp>
    </p:spTree>
    <p:extLst>
      <p:ext uri="{BB962C8B-B14F-4D97-AF65-F5344CB8AC3E}">
        <p14:creationId xmlns:p14="http://schemas.microsoft.com/office/powerpoint/2010/main" val="369715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D81AF7D-5258-8E15-FF02-E90D5EDB63A3}"/>
              </a:ext>
            </a:extLst>
          </p:cNvPr>
          <p:cNvSpPr txBox="1"/>
          <p:nvPr/>
        </p:nvSpPr>
        <p:spPr>
          <a:xfrm>
            <a:off x="331694" y="177505"/>
            <a:ext cx="46078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Greedy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2864 5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차이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0EFE020-B054-8B5A-6EEC-A1C3D30CAF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94" y="986479"/>
            <a:ext cx="10897386" cy="381059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C854AD4-CA17-4C2F-D554-5D0DF78A55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694" y="5088194"/>
            <a:ext cx="1338436" cy="97547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874EC50-3ED4-0898-9D24-CA2CC1E996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2072" y="5088194"/>
            <a:ext cx="1338436" cy="99426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39A82E04-062E-89C9-A60F-07E1CE30F3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52989" y="5088194"/>
            <a:ext cx="1415837" cy="994267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89CD5639-F39D-75A4-A70C-60E25CE236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94520" y="5088193"/>
            <a:ext cx="1373925" cy="1000663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88034E11-583C-EB4C-DD86-E5D5C2BB330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91415" y="5114117"/>
            <a:ext cx="1435378" cy="1000663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74A0D0A7-521C-E7BB-8E7F-C20AEE070B9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60760" y="5109278"/>
            <a:ext cx="1412228" cy="1000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5986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D81AF7D-5258-8E15-FF02-E90D5EDB63A3}"/>
              </a:ext>
            </a:extLst>
          </p:cNvPr>
          <p:cNvSpPr txBox="1"/>
          <p:nvPr/>
        </p:nvSpPr>
        <p:spPr>
          <a:xfrm>
            <a:off x="331694" y="177505"/>
            <a:ext cx="46078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Greedy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2864 5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차이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2E9E24-F263-5FE2-A044-DC8692C463F8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값을 최대화 할 땐 숫자의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5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또는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6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을 전부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6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으로 바꿔야함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DDEF5F-C352-C7C8-3221-673D9CB18F39}"/>
              </a:ext>
            </a:extLst>
          </p:cNvPr>
          <p:cNvSpPr txBox="1"/>
          <p:nvPr/>
        </p:nvSpPr>
        <p:spPr>
          <a:xfrm>
            <a:off x="942387" y="155935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최소화 할 땐 숫자의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5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또는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6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을 전부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5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로 바꾸면 수가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작아짐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25289C-FF61-4F4C-C8C9-BC45955A3175}"/>
              </a:ext>
            </a:extLst>
          </p:cNvPr>
          <p:cNvSpPr txBox="1"/>
          <p:nvPr/>
        </p:nvSpPr>
        <p:spPr>
          <a:xfrm>
            <a:off x="942387" y="2298020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수 중간중간의 숫자들을 바꾸니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문자열로 다루는 게 편할 듯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(Implement,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String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관점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6920FB3-CCDA-A581-5C1C-C2CB95CFB3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7" y="2667352"/>
            <a:ext cx="6966398" cy="392198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AA938F4-4857-834F-3BB2-891524DCE994}"/>
              </a:ext>
            </a:extLst>
          </p:cNvPr>
          <p:cNvSpPr txBox="1"/>
          <p:nvPr/>
        </p:nvSpPr>
        <p:spPr>
          <a:xfrm>
            <a:off x="8050491" y="3705014"/>
            <a:ext cx="3129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정말 다양한 구현 방식의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3CE99E-C0BC-B780-60B2-9504EAAD090E}"/>
              </a:ext>
            </a:extLst>
          </p:cNvPr>
          <p:cNvSpPr txBox="1"/>
          <p:nvPr/>
        </p:nvSpPr>
        <p:spPr>
          <a:xfrm>
            <a:off x="8050491" y="4066886"/>
            <a:ext cx="3129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코드가 나올 </a:t>
            </a:r>
            <a:r>
              <a:rPr lang="ko-KR" altLang="en-US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수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있을법한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문제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B26BED-2E8C-B366-ED73-9A4C5ECC378E}"/>
              </a:ext>
            </a:extLst>
          </p:cNvPr>
          <p:cNvSpPr txBox="1"/>
          <p:nvPr/>
        </p:nvSpPr>
        <p:spPr>
          <a:xfrm>
            <a:off x="8050491" y="4742676"/>
            <a:ext cx="3129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 코드가 정해는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DDD5EC7-EF07-A56A-317B-8A3276050D30}"/>
              </a:ext>
            </a:extLst>
          </p:cNvPr>
          <p:cNvSpPr txBox="1"/>
          <p:nvPr/>
        </p:nvSpPr>
        <p:spPr>
          <a:xfrm>
            <a:off x="8050491" y="5113978"/>
            <a:ext cx="3129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절대 아닙니다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995110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D81AF7D-5258-8E15-FF02-E90D5EDB63A3}"/>
              </a:ext>
            </a:extLst>
          </p:cNvPr>
          <p:cNvSpPr txBox="1"/>
          <p:nvPr/>
        </p:nvSpPr>
        <p:spPr>
          <a:xfrm>
            <a:off x="331694" y="177505"/>
            <a:ext cx="48274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Greedy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16435 </a:t>
            </a:r>
            <a:r>
              <a:rPr lang="ko-KR" altLang="en-US" sz="28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스네이크버드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A589C46-CD63-5AC6-8332-ABB2E4C406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94" y="1007277"/>
            <a:ext cx="7195942" cy="493950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B39361B-96FC-AED7-0117-C2247189F3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7449" y="5007753"/>
            <a:ext cx="1371791" cy="125747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7B61A6F2-563B-9EB0-FDE9-71C29B084B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3451" y="5026808"/>
            <a:ext cx="1390844" cy="962159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15810030-2028-54BF-A319-92C2E28410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03186" y="5026808"/>
            <a:ext cx="1933845" cy="1190791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E672CC38-A8B9-36FD-E0BA-9BEDE6F718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57304" y="5026808"/>
            <a:ext cx="1362265" cy="990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0864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D81AF7D-5258-8E15-FF02-E90D5EDB63A3}"/>
              </a:ext>
            </a:extLst>
          </p:cNvPr>
          <p:cNvSpPr txBox="1"/>
          <p:nvPr/>
        </p:nvSpPr>
        <p:spPr>
          <a:xfrm>
            <a:off x="331694" y="177505"/>
            <a:ext cx="48274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Greedy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16435 </a:t>
            </a:r>
            <a:r>
              <a:rPr lang="ko-KR" altLang="en-US" sz="28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스네이크버드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9D022C-128B-C352-D829-441470D0CF4E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높은 곳에 있던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낮은 곳에 있던 어느 과일이든 먹으면 이득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늘어나는 길이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로 동일합니다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C2BEC7-2F14-A09C-A717-39FC82979DC5}"/>
              </a:ext>
            </a:extLst>
          </p:cNvPr>
          <p:cNvSpPr txBox="1"/>
          <p:nvPr/>
        </p:nvSpPr>
        <p:spPr>
          <a:xfrm>
            <a:off x="942387" y="155935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그러면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먹을 수 있는 과일부터 먹는게 이득임을 알 수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2981FD-0889-E0F2-A051-3E294CEB712F}"/>
              </a:ext>
            </a:extLst>
          </p:cNvPr>
          <p:cNvSpPr txBox="1"/>
          <p:nvPr/>
        </p:nvSpPr>
        <p:spPr>
          <a:xfrm>
            <a:off x="942387" y="2667352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먹을 수 있는 과일 순 →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높이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오름차순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E50A58-E52B-6FEC-3A29-9FE46CB3E6CD}"/>
              </a:ext>
            </a:extLst>
          </p:cNvPr>
          <p:cNvSpPr txBox="1"/>
          <p:nvPr/>
        </p:nvSpPr>
        <p:spPr>
          <a:xfrm>
            <a:off x="942387" y="303668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오름차순으로 과일을 먹을 수 있을 때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과일 높이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&lt;=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자신의 길이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까지 먹으며 길이를 늘리면 됨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0FA7187-E6CF-B9FC-FA14-2AD1F3EF83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7" y="3637459"/>
            <a:ext cx="5910995" cy="270920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A97E298-0399-B9DB-BF15-512FCE0D9262}"/>
              </a:ext>
            </a:extLst>
          </p:cNvPr>
          <p:cNvSpPr txBox="1"/>
          <p:nvPr/>
        </p:nvSpPr>
        <p:spPr>
          <a:xfrm>
            <a:off x="7245213" y="4807396"/>
            <a:ext cx="3934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 코드의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Big O Notation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은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?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D5D7D09-740C-F075-0A71-D06A7C93CCFE}"/>
              </a:ext>
            </a:extLst>
          </p:cNvPr>
          <p:cNvSpPr txBox="1"/>
          <p:nvPr/>
        </p:nvSpPr>
        <p:spPr>
          <a:xfrm>
            <a:off x="942387" y="1928688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그래야 자신의 길이가 늘어나서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먹을 수 있는 과일이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많아짐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973714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D81AF7D-5258-8E15-FF02-E90D5EDB63A3}"/>
              </a:ext>
            </a:extLst>
          </p:cNvPr>
          <p:cNvSpPr txBox="1"/>
          <p:nvPr/>
        </p:nvSpPr>
        <p:spPr>
          <a:xfrm>
            <a:off x="331694" y="177505"/>
            <a:ext cx="3339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Greedy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10610 30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B17A089-70BD-B367-C9B0-3854B43DC1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94" y="989475"/>
            <a:ext cx="10888595" cy="371526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5875BBB-EEAD-DA01-5D3B-33A819757F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0088" y="3993912"/>
            <a:ext cx="1371791" cy="90500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5AF062B-F2A0-F720-BA21-C890110957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73844" y="3993912"/>
            <a:ext cx="1381318" cy="962159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FA1763DD-E4AC-7A13-5578-9DD2C406EA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1694" y="5349921"/>
            <a:ext cx="1428949" cy="981212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FF53EC66-1092-0B5A-4B90-B5EB247D4F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77341" y="5359447"/>
            <a:ext cx="1362265" cy="971686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4DC2FF39-D22B-9568-84E1-680FB1EA928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14233" y="5359447"/>
            <a:ext cx="1352739" cy="981212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32FB14B3-879E-4F0B-A5F7-3EA08E5B4F9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93196" y="5377919"/>
            <a:ext cx="1362265" cy="981212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5E517BE0-A5B6-2D0B-20FC-84C065EA954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230088" y="5359447"/>
            <a:ext cx="1381318" cy="981212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E420FEA5-BF7A-8828-A455-F391CBA59C5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673844" y="5373736"/>
            <a:ext cx="1362265" cy="95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5441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D81AF7D-5258-8E15-FF02-E90D5EDB63A3}"/>
              </a:ext>
            </a:extLst>
          </p:cNvPr>
          <p:cNvSpPr txBox="1"/>
          <p:nvPr/>
        </p:nvSpPr>
        <p:spPr>
          <a:xfrm>
            <a:off x="331694" y="177505"/>
            <a:ext cx="3339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Greedy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10610 30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2E1765-B8F0-DDCE-604D-2FC685B68C9A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아주 조금은 수학적인 개념이 들어간 문제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10D629-B1C8-6A9F-0483-C82E01E76AE8}"/>
              </a:ext>
            </a:extLst>
          </p:cNvPr>
          <p:cNvSpPr txBox="1"/>
          <p:nvPr/>
        </p:nvSpPr>
        <p:spPr>
          <a:xfrm>
            <a:off x="942387" y="186187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수가 그냥 적당한 자료형 범위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(unsigned long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long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int)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안에 있다면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7C2ACC-4AD6-A547-1F1C-823D2556DF77}"/>
              </a:ext>
            </a:extLst>
          </p:cNvPr>
          <p:cNvSpPr txBox="1"/>
          <p:nvPr/>
        </p:nvSpPr>
        <p:spPr>
          <a:xfrm>
            <a:off x="942387" y="223120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30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배수를 판별하는 것은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%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연산자를 이용하여 굉장히 쉽게 구현할 수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EF68817-B154-34CB-E976-24B7A35A8791}"/>
                  </a:ext>
                </a:extLst>
              </p:cNvPr>
              <p:cNvSpPr txBox="1"/>
              <p:nvPr/>
            </p:nvSpPr>
            <p:spPr>
              <a:xfrm>
                <a:off x="942387" y="3815160"/>
                <a:ext cx="10237694" cy="3724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그런데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, </a:t>
                </a:r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이 문제의 경우는 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N</a:t>
                </a:r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의 범위가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나눔스퀘어 Light" panose="020B0600000101010101" pitchFamily="50" charset="-127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스퀘어 Light" panose="020B0600000101010101" pitchFamily="50" charset="-127"/>
                          </a:rPr>
                          <m:t>10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스퀘어 Light" panose="020B0600000101010101" pitchFamily="50" charset="-127"/>
                          </a:rPr>
                          <m:t>5</m:t>
                        </m:r>
                      </m:sup>
                    </m:sSup>
                    <m:r>
                      <a:rPr lang="ko-KR" altLang="en-US" i="1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가</m:t>
                    </m:r>
                  </m:oMath>
                </a14:m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 아니라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, N</a:t>
                </a:r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을 이루는 자리수가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  <a:ea typeface="나눔스퀘어 Light" panose="020B0600000101010101" pitchFamily="50" charset="-127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나눔스퀘어 Light" panose="020B0600000101010101" pitchFamily="50" charset="-127"/>
                          </a:rPr>
                          <m:t>10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ea typeface="나눔스퀘어 Light" panose="020B0600000101010101" pitchFamily="50" charset="-127"/>
                          </a:rPr>
                          <m:t>5</m:t>
                        </m:r>
                      </m:sup>
                    </m:sSup>
                    <m:r>
                      <a:rPr lang="ko-KR" altLang="en-US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개</m:t>
                    </m:r>
                  </m:oMath>
                </a14:m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나 되는 것을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EF68817-B154-34CB-E976-24B7A35A87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387" y="3815160"/>
                <a:ext cx="10237694" cy="372410"/>
              </a:xfrm>
              <a:prstGeom prst="rect">
                <a:avLst/>
              </a:prstGeom>
              <a:blipFill>
                <a:blip r:embed="rId2"/>
                <a:stretch>
                  <a:fillRect l="-536" t="-6557" b="-278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552FAED1-A1BB-4658-0EAE-2032F0896015}"/>
              </a:ext>
            </a:extLst>
          </p:cNvPr>
          <p:cNvSpPr txBox="1"/>
          <p:nvPr/>
        </p:nvSpPr>
        <p:spPr>
          <a:xfrm>
            <a:off x="942387" y="4184492"/>
            <a:ext cx="10237694" cy="372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알아두셔야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즉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매우 큰 수가 들어옵니다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1F6E944-9175-AFDA-1C89-40FBF7C237C1}"/>
              </a:ext>
            </a:extLst>
          </p:cNvPr>
          <p:cNvSpPr txBox="1"/>
          <p:nvPr/>
        </p:nvSpPr>
        <p:spPr>
          <a:xfrm>
            <a:off x="942387" y="4926234"/>
            <a:ext cx="10237694" cy="372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Python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경우에는 이런 큰 수를 입력 받고 사칙연산을 하는데 지장이 없지만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C8C961E-95C6-C996-B762-E323156F23BE}"/>
              </a:ext>
            </a:extLst>
          </p:cNvPr>
          <p:cNvSpPr txBox="1"/>
          <p:nvPr/>
        </p:nvSpPr>
        <p:spPr>
          <a:xfrm>
            <a:off x="942387" y="5295566"/>
            <a:ext cx="10237694" cy="372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나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Java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경우는 기본 자료형으로는 어림도 없습니다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(Overflow)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82004F3A-DFDB-2D0F-0885-5C1D0637DC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387" y="2969870"/>
            <a:ext cx="4635107" cy="36933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9371E96-2C91-B377-4D9F-3DE0C8EA35C8}"/>
              </a:ext>
            </a:extLst>
          </p:cNvPr>
          <p:cNvSpPr txBox="1"/>
          <p:nvPr/>
        </p:nvSpPr>
        <p:spPr>
          <a:xfrm>
            <a:off x="942387" y="6037308"/>
            <a:ext cx="10237694" cy="372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그렇기에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문자열로 입력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받아야겠네요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07572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20425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Algorithms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EFE9A5D-244C-E6A7-90FE-3C30E3148266}"/>
              </a:ext>
            </a:extLst>
          </p:cNvPr>
          <p:cNvSpPr txBox="1"/>
          <p:nvPr/>
        </p:nvSpPr>
        <p:spPr>
          <a:xfrm>
            <a:off x="825846" y="1222858"/>
            <a:ext cx="4588833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OT, Time Complexity, Implementation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100B0E38-0160-E905-796D-0474F7C2251B}"/>
              </a:ext>
            </a:extLst>
          </p:cNvPr>
          <p:cNvSpPr/>
          <p:nvPr/>
        </p:nvSpPr>
        <p:spPr>
          <a:xfrm>
            <a:off x="571179" y="1152856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A96EE5-5E9E-C664-DEF7-7AC51EB38296}"/>
              </a:ext>
            </a:extLst>
          </p:cNvPr>
          <p:cNvSpPr txBox="1"/>
          <p:nvPr/>
        </p:nvSpPr>
        <p:spPr>
          <a:xfrm>
            <a:off x="825846" y="1927542"/>
            <a:ext cx="4588833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Implementation, String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AF37E2EE-7FCD-F981-8A4E-36566F1F4CB1}"/>
              </a:ext>
            </a:extLst>
          </p:cNvPr>
          <p:cNvSpPr/>
          <p:nvPr/>
        </p:nvSpPr>
        <p:spPr>
          <a:xfrm>
            <a:off x="571179" y="1857540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A4A385F-FAE4-2C58-E1D6-42F48B7C737D}"/>
              </a:ext>
            </a:extLst>
          </p:cNvPr>
          <p:cNvSpPr txBox="1"/>
          <p:nvPr/>
        </p:nvSpPr>
        <p:spPr>
          <a:xfrm>
            <a:off x="825846" y="2702228"/>
            <a:ext cx="4588833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Brute Force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593A391F-9296-A2D1-7B5B-3E15CD1E4EA2}"/>
              </a:ext>
            </a:extLst>
          </p:cNvPr>
          <p:cNvSpPr/>
          <p:nvPr/>
        </p:nvSpPr>
        <p:spPr>
          <a:xfrm>
            <a:off x="571179" y="2632226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07B2A6F-5F8C-8788-DAFE-2E0658976A1B}"/>
              </a:ext>
            </a:extLst>
          </p:cNvPr>
          <p:cNvSpPr txBox="1"/>
          <p:nvPr/>
        </p:nvSpPr>
        <p:spPr>
          <a:xfrm>
            <a:off x="825846" y="3476914"/>
            <a:ext cx="4588833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Sorting, Binary Search</a:t>
            </a: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51A04E28-1751-6DDB-2366-B37AE849AAF7}"/>
              </a:ext>
            </a:extLst>
          </p:cNvPr>
          <p:cNvSpPr/>
          <p:nvPr/>
        </p:nvSpPr>
        <p:spPr>
          <a:xfrm>
            <a:off x="571179" y="3406912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7E2E624-F70C-49A8-81AF-294C1B0CDABF}"/>
              </a:ext>
            </a:extLst>
          </p:cNvPr>
          <p:cNvSpPr txBox="1"/>
          <p:nvPr/>
        </p:nvSpPr>
        <p:spPr>
          <a:xfrm>
            <a:off x="825846" y="4251600"/>
            <a:ext cx="4588833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Dynamic Programming</a:t>
            </a: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8FCB8656-8143-D567-A494-BD34EBD4F7EC}"/>
              </a:ext>
            </a:extLst>
          </p:cNvPr>
          <p:cNvSpPr/>
          <p:nvPr/>
        </p:nvSpPr>
        <p:spPr>
          <a:xfrm>
            <a:off x="571179" y="4181598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48C6A89-8FC6-CB1C-C1CC-0BBC59DA54F7}"/>
              </a:ext>
            </a:extLst>
          </p:cNvPr>
          <p:cNvSpPr txBox="1"/>
          <p:nvPr/>
        </p:nvSpPr>
        <p:spPr>
          <a:xfrm>
            <a:off x="825847" y="5026286"/>
            <a:ext cx="4588834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Greedy</a:t>
            </a: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FADE7B7D-D2C7-69DE-B481-82B201504AF4}"/>
              </a:ext>
            </a:extLst>
          </p:cNvPr>
          <p:cNvSpPr/>
          <p:nvPr/>
        </p:nvSpPr>
        <p:spPr>
          <a:xfrm>
            <a:off x="571179" y="4956284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4238929-BF8B-1312-0A62-5C1FAF2B6179}"/>
              </a:ext>
            </a:extLst>
          </p:cNvPr>
          <p:cNvSpPr txBox="1"/>
          <p:nvPr/>
        </p:nvSpPr>
        <p:spPr>
          <a:xfrm>
            <a:off x="825846" y="5730970"/>
            <a:ext cx="4588835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Linear Data Structure - Stack, Queue, List</a:t>
            </a: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A3811F85-9E4C-612C-A524-9B7B78328172}"/>
              </a:ext>
            </a:extLst>
          </p:cNvPr>
          <p:cNvSpPr/>
          <p:nvPr/>
        </p:nvSpPr>
        <p:spPr>
          <a:xfrm>
            <a:off x="571179" y="5660968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15B605B-5089-FA75-2E0A-20F22C9E6FC6}"/>
              </a:ext>
            </a:extLst>
          </p:cNvPr>
          <p:cNvSpPr txBox="1"/>
          <p:nvPr/>
        </p:nvSpPr>
        <p:spPr>
          <a:xfrm>
            <a:off x="825846" y="6435654"/>
            <a:ext cx="6561072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Data Structure - Tree, Graph, Graph Theory, Graph Traversal</a:t>
            </a: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E2D4E03B-68ED-30A0-B6D9-83A80AEB2A2D}"/>
              </a:ext>
            </a:extLst>
          </p:cNvPr>
          <p:cNvSpPr/>
          <p:nvPr/>
        </p:nvSpPr>
        <p:spPr>
          <a:xfrm>
            <a:off x="571179" y="6365652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F25CEFC-EE42-EDBA-1CFD-798486316D09}"/>
              </a:ext>
            </a:extLst>
          </p:cNvPr>
          <p:cNvSpPr txBox="1"/>
          <p:nvPr/>
        </p:nvSpPr>
        <p:spPr>
          <a:xfrm>
            <a:off x="6350667" y="1222858"/>
            <a:ext cx="4469731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Graph Theory, Graph Traversal</a:t>
            </a: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D354B117-BD79-720B-7881-5920177E5E3B}"/>
              </a:ext>
            </a:extLst>
          </p:cNvPr>
          <p:cNvSpPr/>
          <p:nvPr/>
        </p:nvSpPr>
        <p:spPr>
          <a:xfrm>
            <a:off x="6096000" y="1152856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D1C79EE-0858-CD6F-B387-7234755955A3}"/>
              </a:ext>
            </a:extLst>
          </p:cNvPr>
          <p:cNvSpPr txBox="1"/>
          <p:nvPr/>
        </p:nvSpPr>
        <p:spPr>
          <a:xfrm>
            <a:off x="6350668" y="1927542"/>
            <a:ext cx="4469732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Data Structure - Disjoint Set, Union Find</a:t>
            </a: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0B74C2A5-94EB-349A-51AA-6FF01A717FC4}"/>
              </a:ext>
            </a:extLst>
          </p:cNvPr>
          <p:cNvSpPr/>
          <p:nvPr/>
        </p:nvSpPr>
        <p:spPr>
          <a:xfrm>
            <a:off x="6096000" y="1857540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</a:t>
            </a:r>
            <a:endParaRPr lang="ko-KR" altLang="en-US" sz="11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D398107-DE7E-CF10-8CA1-FE0D92A8234B}"/>
              </a:ext>
            </a:extLst>
          </p:cNvPr>
          <p:cNvSpPr txBox="1"/>
          <p:nvPr/>
        </p:nvSpPr>
        <p:spPr>
          <a:xfrm>
            <a:off x="6350667" y="2702228"/>
            <a:ext cx="4469731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Recursion, Backtracking</a:t>
            </a: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906E82F1-0955-B214-F49B-210E21551D06}"/>
              </a:ext>
            </a:extLst>
          </p:cNvPr>
          <p:cNvSpPr/>
          <p:nvPr/>
        </p:nvSpPr>
        <p:spPr>
          <a:xfrm>
            <a:off x="6096000" y="2632226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11</a:t>
            </a:r>
            <a:endParaRPr lang="ko-KR" altLang="en-US" sz="11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E791045-794C-BB4C-CCD7-C25D199D9DFC}"/>
              </a:ext>
            </a:extLst>
          </p:cNvPr>
          <p:cNvSpPr txBox="1"/>
          <p:nvPr/>
        </p:nvSpPr>
        <p:spPr>
          <a:xfrm>
            <a:off x="6350667" y="3476914"/>
            <a:ext cx="4469731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Shortest Path - Dijkstra</a:t>
            </a: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DAC8DE0D-F8E2-9280-BDEB-DFFC78883649}"/>
              </a:ext>
            </a:extLst>
          </p:cNvPr>
          <p:cNvSpPr/>
          <p:nvPr/>
        </p:nvSpPr>
        <p:spPr>
          <a:xfrm>
            <a:off x="6096000" y="3406912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12</a:t>
            </a:r>
            <a:endParaRPr lang="ko-KR" altLang="en-US" sz="11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0216435-AAFE-1FD0-BA2D-6F145212F481}"/>
              </a:ext>
            </a:extLst>
          </p:cNvPr>
          <p:cNvSpPr txBox="1"/>
          <p:nvPr/>
        </p:nvSpPr>
        <p:spPr>
          <a:xfrm>
            <a:off x="6350667" y="4251600"/>
            <a:ext cx="4469731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Shortest Path - Floyd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Warshall</a:t>
            </a:r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0D401A36-95FF-0A8C-9A63-94300098828B}"/>
              </a:ext>
            </a:extLst>
          </p:cNvPr>
          <p:cNvSpPr/>
          <p:nvPr/>
        </p:nvSpPr>
        <p:spPr>
          <a:xfrm>
            <a:off x="6096000" y="4181598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13</a:t>
            </a:r>
            <a:endParaRPr lang="ko-KR" altLang="en-US" sz="11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C8D8A86-AC0F-7F9A-A724-D65F3C759E7B}"/>
              </a:ext>
            </a:extLst>
          </p:cNvPr>
          <p:cNvSpPr txBox="1"/>
          <p:nvPr/>
        </p:nvSpPr>
        <p:spPr>
          <a:xfrm>
            <a:off x="6350667" y="5026286"/>
            <a:ext cx="4469731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Minimum Spanning Tree - Kruskal</a:t>
            </a: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7B4D1071-6636-7A46-295B-A4B41317D24C}"/>
              </a:ext>
            </a:extLst>
          </p:cNvPr>
          <p:cNvSpPr/>
          <p:nvPr/>
        </p:nvSpPr>
        <p:spPr>
          <a:xfrm>
            <a:off x="6096000" y="4956284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14</a:t>
            </a:r>
            <a:endParaRPr lang="ko-KR" altLang="en-US" sz="11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DA5057F-A12D-B9AD-CB5F-3EA7C12E68DF}"/>
              </a:ext>
            </a:extLst>
          </p:cNvPr>
          <p:cNvSpPr txBox="1"/>
          <p:nvPr/>
        </p:nvSpPr>
        <p:spPr>
          <a:xfrm>
            <a:off x="6350667" y="5730970"/>
            <a:ext cx="4469731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Hash Set, Hash Map</a:t>
            </a: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4FC0D9BD-B8DD-7742-6871-7B32F1F4472B}"/>
              </a:ext>
            </a:extLst>
          </p:cNvPr>
          <p:cNvSpPr/>
          <p:nvPr/>
        </p:nvSpPr>
        <p:spPr>
          <a:xfrm>
            <a:off x="6096000" y="5660968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15</a:t>
            </a:r>
            <a:endParaRPr lang="ko-KR" altLang="en-US" sz="11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19505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D81AF7D-5258-8E15-FF02-E90D5EDB63A3}"/>
              </a:ext>
            </a:extLst>
          </p:cNvPr>
          <p:cNvSpPr txBox="1"/>
          <p:nvPr/>
        </p:nvSpPr>
        <p:spPr>
          <a:xfrm>
            <a:off x="331694" y="177505"/>
            <a:ext cx="3339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Greedy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10610 30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B2E1765-B8F0-DDCE-604D-2FC685B68C9A}"/>
                  </a:ext>
                </a:extLst>
              </p:cNvPr>
              <p:cNvSpPr txBox="1"/>
              <p:nvPr/>
            </p:nvSpPr>
            <p:spPr>
              <a:xfrm>
                <a:off x="942387" y="1190024"/>
                <a:ext cx="102376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+++ TMI : C</a:t>
                </a:r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에서 기본 자료형으로 출력할 수 있는 최대값은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나눔스퀘어 Light" panose="020B0600000101010101" pitchFamily="50" charset="-127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스퀘어 Light" panose="020B0600000101010101" pitchFamily="50" charset="-127"/>
                          </a:rPr>
                          <m:t>2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스퀘어 Light" panose="020B0600000101010101" pitchFamily="50" charset="-127"/>
                          </a:rPr>
                          <m:t>64</m:t>
                        </m:r>
                      </m:sup>
                    </m:sSup>
                  </m:oMath>
                </a14:m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 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- 1 </a:t>
                </a:r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입니다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.</a:t>
                </a:r>
                <a:endParaRPr lang="ko-KR" altLang="en-US" dirty="0">
                  <a:latin typeface="나눔스퀘어 Light" panose="020B0600000101010101" pitchFamily="50" charset="-127"/>
                  <a:ea typeface="나눔스퀘어 Light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B2E1765-B8F0-DDCE-604D-2FC685B68C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387" y="1190024"/>
                <a:ext cx="10237694" cy="369332"/>
              </a:xfrm>
              <a:prstGeom prst="rect">
                <a:avLst/>
              </a:prstGeom>
              <a:blipFill>
                <a:blip r:embed="rId2"/>
                <a:stretch>
                  <a:fillRect l="-536" t="-6557" b="-262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그림 12">
            <a:extLst>
              <a:ext uri="{FF2B5EF4-FFF2-40B4-BE49-F238E27FC236}">
                <a16:creationId xmlns:a16="http://schemas.microsoft.com/office/drawing/2014/main" id="{18101AB5-388D-7F85-AC01-19F9F541C0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387" y="1559356"/>
            <a:ext cx="6010897" cy="228230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60E92FA-BD28-3EC7-066D-11110C376B7D}"/>
              </a:ext>
            </a:extLst>
          </p:cNvPr>
          <p:cNvSpPr txBox="1"/>
          <p:nvPr/>
        </p:nvSpPr>
        <p:spPr>
          <a:xfrm>
            <a:off x="942387" y="4210990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어떤 수가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3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배수인지를 판별하는 방법은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각 자리의 숫자를 더했을 때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3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배수인지를 확인하면 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2741E3-ACD1-FAC1-E424-1DC5AEAA5A60}"/>
              </a:ext>
            </a:extLst>
          </p:cNvPr>
          <p:cNvSpPr txBox="1"/>
          <p:nvPr/>
        </p:nvSpPr>
        <p:spPr>
          <a:xfrm>
            <a:off x="942387" y="4580322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ex : 12345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는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1+2+3+4+5 = 15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15 % 3 == 0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이기 때문에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3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배수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A1F1E1-6E15-1D3E-B72F-91D134F77CD1}"/>
              </a:ext>
            </a:extLst>
          </p:cNvPr>
          <p:cNvSpPr txBox="1"/>
          <p:nvPr/>
        </p:nvSpPr>
        <p:spPr>
          <a:xfrm>
            <a:off x="942387" y="4929312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ex : 1235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는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1+2+3+5 = 11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11 % 3 != 0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이기 때문에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3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배수가 아님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2A8C84-A6ED-DC82-C3E0-F839C99DECAF}"/>
              </a:ext>
            </a:extLst>
          </p:cNvPr>
          <p:cNvSpPr txBox="1"/>
          <p:nvPr/>
        </p:nvSpPr>
        <p:spPr>
          <a:xfrm>
            <a:off x="942387" y="564763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30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배수는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3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배수에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0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 뒤에 붙기만 하면 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A32883B-54B3-7771-96B7-7022C3A162AD}"/>
              </a:ext>
            </a:extLst>
          </p:cNvPr>
          <p:cNvSpPr txBox="1"/>
          <p:nvPr/>
        </p:nvSpPr>
        <p:spPr>
          <a:xfrm>
            <a:off x="942387" y="6019190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ex : 123450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은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3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배수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12350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은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3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배수가 아님</a:t>
            </a:r>
          </a:p>
        </p:txBody>
      </p:sp>
    </p:spTree>
    <p:extLst>
      <p:ext uri="{BB962C8B-B14F-4D97-AF65-F5344CB8AC3E}">
        <p14:creationId xmlns:p14="http://schemas.microsoft.com/office/powerpoint/2010/main" val="18293546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D81AF7D-5258-8E15-FF02-E90D5EDB63A3}"/>
              </a:ext>
            </a:extLst>
          </p:cNvPr>
          <p:cNvSpPr txBox="1"/>
          <p:nvPr/>
        </p:nvSpPr>
        <p:spPr>
          <a:xfrm>
            <a:off x="331694" y="177505"/>
            <a:ext cx="3339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Greedy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10610 30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2E1765-B8F0-DDCE-604D-2FC685B68C9A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30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배수의 판별법은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해결됬으니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이제 수를 크게 만들기만 하면 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DB2B74-A1C5-43D0-6227-B0350E62B2F8}"/>
              </a:ext>
            </a:extLst>
          </p:cNvPr>
          <p:cNvSpPr txBox="1"/>
          <p:nvPr/>
        </p:nvSpPr>
        <p:spPr>
          <a:xfrm>
            <a:off x="942387" y="155935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간단합니다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그냥 큰 수가 앞에 오도록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내림차순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하면 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E3071453-19D4-D445-C16B-EC5742EA2C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7" y="1928687"/>
            <a:ext cx="7361104" cy="4784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3910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20061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Homework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092523-43DA-0A5F-0C04-8239F4BF07FC}"/>
              </a:ext>
            </a:extLst>
          </p:cNvPr>
          <p:cNvSpPr txBox="1"/>
          <p:nvPr/>
        </p:nvSpPr>
        <p:spPr>
          <a:xfrm>
            <a:off x="942387" y="1661364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1. 4949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균형잡힌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세상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045CCB-6E92-45F3-05E2-D9718BBAEE86}"/>
              </a:ext>
            </a:extLst>
          </p:cNvPr>
          <p:cNvSpPr txBox="1"/>
          <p:nvPr/>
        </p:nvSpPr>
        <p:spPr>
          <a:xfrm>
            <a:off x="942387" y="2030696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2. 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F091EF-3E70-16E8-983D-D9C14C2EAD61}"/>
              </a:ext>
            </a:extLst>
          </p:cNvPr>
          <p:cNvSpPr txBox="1"/>
          <p:nvPr/>
        </p:nvSpPr>
        <p:spPr>
          <a:xfrm>
            <a:off x="942387" y="1190024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아래 문제들에 대해 스스로 생각하고 풀어보세요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해설은 따로 진행하진 않겠습니다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.)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F0922C-4F6F-DB5B-EC8F-F56AF894275F}"/>
              </a:ext>
            </a:extLst>
          </p:cNvPr>
          <p:cNvSpPr txBox="1"/>
          <p:nvPr/>
        </p:nvSpPr>
        <p:spPr>
          <a:xfrm>
            <a:off x="942387" y="3304861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선형 자료구조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Stack, Queue, List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대해 공부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구현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조사 해보세요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90656A-EA8C-C93D-45FA-EC08FF6F6A51}"/>
              </a:ext>
            </a:extLst>
          </p:cNvPr>
          <p:cNvSpPr txBox="1"/>
          <p:nvPr/>
        </p:nvSpPr>
        <p:spPr>
          <a:xfrm>
            <a:off x="942387" y="3825022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배열 방식도 좋고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링크드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리스트를 사용해 구현해도 좋습니다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7C3CD1-8E1B-427F-230D-9C7C2837C1F2}"/>
              </a:ext>
            </a:extLst>
          </p:cNvPr>
          <p:cNvSpPr txBox="1"/>
          <p:nvPr/>
        </p:nvSpPr>
        <p:spPr>
          <a:xfrm>
            <a:off x="942387" y="2400024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3. 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72282D-23DE-9D59-D1DB-6011A80C631D}"/>
              </a:ext>
            </a:extLst>
          </p:cNvPr>
          <p:cNvSpPr txBox="1"/>
          <p:nvPr/>
        </p:nvSpPr>
        <p:spPr>
          <a:xfrm>
            <a:off x="942387" y="419435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DS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/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Algorithm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수업 때 해보셨던 분들은 생략해도 좋습니다</a:t>
            </a:r>
            <a:r>
              <a:rPr lang="en-US" altLang="ko-KR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FB0E97-045D-CAE2-D4D4-F6AFF27F568B}"/>
              </a:ext>
            </a:extLst>
          </p:cNvPr>
          <p:cNvSpPr txBox="1"/>
          <p:nvPr/>
        </p:nvSpPr>
        <p:spPr>
          <a:xfrm>
            <a:off x="942387" y="2775391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4. 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BF5F63-D9BC-ACFF-9CA6-E8F9B73609D8}"/>
              </a:ext>
            </a:extLst>
          </p:cNvPr>
          <p:cNvSpPr txBox="1"/>
          <p:nvPr/>
        </p:nvSpPr>
        <p:spPr>
          <a:xfrm>
            <a:off x="942387" y="4683912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위 자료구조의 언어별 표준 라이브러리 사용법을 익혀보세요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3D6A103-105B-52CD-A54A-6EC1ECBA5EB8}"/>
              </a:ext>
            </a:extLst>
          </p:cNvPr>
          <p:cNvSpPr txBox="1"/>
          <p:nvPr/>
        </p:nvSpPr>
        <p:spPr>
          <a:xfrm>
            <a:off x="942387" y="5243941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언어의 경우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C++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stl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을 사용할 필요가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32558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38095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Linear Data Structure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4471A0-9E82-57E4-CB63-5D6EE4E26A1A}"/>
              </a:ext>
            </a:extLst>
          </p:cNvPr>
          <p:cNvSpPr txBox="1"/>
          <p:nvPr/>
        </p:nvSpPr>
        <p:spPr>
          <a:xfrm>
            <a:off x="942387" y="1352030"/>
            <a:ext cx="854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선형 자료 구조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5685A3-BB1E-EA5D-DBB0-3110F8CBDA98}"/>
              </a:ext>
            </a:extLst>
          </p:cNvPr>
          <p:cNvSpPr txBox="1"/>
          <p:nvPr/>
        </p:nvSpPr>
        <p:spPr>
          <a:xfrm>
            <a:off x="942387" y="3429000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하나의 자료 뒤에 하나의 자료가 존재하는 것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822A33-5845-6FFC-4D41-2EE20F7C48CC}"/>
              </a:ext>
            </a:extLst>
          </p:cNvPr>
          <p:cNvSpPr txBox="1"/>
          <p:nvPr/>
        </p:nvSpPr>
        <p:spPr>
          <a:xfrm>
            <a:off x="942387" y="3798332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자료들 간의 앞뒤 관계가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1:1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선형관계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599681-AEE2-1C22-48B1-D3B17ACA4617}"/>
              </a:ext>
            </a:extLst>
          </p:cNvPr>
          <p:cNvSpPr txBox="1"/>
          <p:nvPr/>
        </p:nvSpPr>
        <p:spPr>
          <a:xfrm>
            <a:off x="942387" y="416766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Array, List, Stack, Queue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921CD33-0158-F4BE-945F-363844413E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082" y="1890986"/>
            <a:ext cx="5524500" cy="81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7452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1111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Array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4471A0-9E82-57E4-CB63-5D6EE4E26A1A}"/>
              </a:ext>
            </a:extLst>
          </p:cNvPr>
          <p:cNvSpPr txBox="1"/>
          <p:nvPr/>
        </p:nvSpPr>
        <p:spPr>
          <a:xfrm>
            <a:off x="942387" y="1352030"/>
            <a:ext cx="854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배열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8748EC-4EBF-4051-9F23-E15301D0FC23}"/>
              </a:ext>
            </a:extLst>
          </p:cNvPr>
          <p:cNvSpPr txBox="1"/>
          <p:nvPr/>
        </p:nvSpPr>
        <p:spPr>
          <a:xfrm>
            <a:off x="942387" y="2824298"/>
            <a:ext cx="9766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가장 익숙할 법한 선형 자료구조</a:t>
            </a:r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D0502A94-64D2-5BF4-BED1-D812E20BD7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5391256"/>
              </p:ext>
            </p:extLst>
          </p:nvPr>
        </p:nvGraphicFramePr>
        <p:xfrm>
          <a:off x="942387" y="1787949"/>
          <a:ext cx="812800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85795728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85398533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49606914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98470848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8041537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97804568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7043783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index</a:t>
                      </a:r>
                      <a:endParaRPr lang="ko-KR" altLang="en-US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0</a:t>
                      </a:r>
                      <a:endParaRPr lang="ko-KR" altLang="en-US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1</a:t>
                      </a:r>
                      <a:endParaRPr lang="ko-KR" altLang="en-US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2</a:t>
                      </a:r>
                      <a:endParaRPr lang="ko-KR" altLang="en-US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3</a:t>
                      </a:r>
                      <a:endParaRPr lang="ko-KR" altLang="en-US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4</a:t>
                      </a:r>
                      <a:endParaRPr lang="ko-KR" altLang="en-US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5</a:t>
                      </a:r>
                      <a:endParaRPr lang="ko-KR" altLang="en-US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3371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arr</a:t>
                      </a:r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[]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2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0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1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7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5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8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147104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AE7432D2-E796-8376-EDF2-2F24E5A26EE0}"/>
              </a:ext>
            </a:extLst>
          </p:cNvPr>
          <p:cNvSpPr txBox="1"/>
          <p:nvPr/>
        </p:nvSpPr>
        <p:spPr>
          <a:xfrm>
            <a:off x="942387" y="3193630"/>
            <a:ext cx="9766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일반적으로 인덱스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0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부터 시작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40DE75-34D0-7B69-5A84-5B925E3B5F27}"/>
              </a:ext>
            </a:extLst>
          </p:cNvPr>
          <p:cNvSpPr txBox="1"/>
          <p:nvPr/>
        </p:nvSpPr>
        <p:spPr>
          <a:xfrm>
            <a:off x="942387" y="3562962"/>
            <a:ext cx="9766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같은 타입의 변수들로 이루어짐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예외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: JavaScript)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9F9B82-9AEC-4B1D-DFD2-1E6530B6F2C0}"/>
              </a:ext>
            </a:extLst>
          </p:cNvPr>
          <p:cNvSpPr txBox="1"/>
          <p:nvPr/>
        </p:nvSpPr>
        <p:spPr>
          <a:xfrm>
            <a:off x="942387" y="3927234"/>
            <a:ext cx="9766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일반적으로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크기가 정적이라 한 번 정하면 크기를 바꿀 수 없음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예외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: JavaScript)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D6E95C2-6A7B-5C80-965F-A79471AE37FC}"/>
                  </a:ext>
                </a:extLst>
              </p:cNvPr>
              <p:cNvSpPr txBox="1"/>
              <p:nvPr/>
            </p:nvSpPr>
            <p:spPr>
              <a:xfrm>
                <a:off x="942387" y="4660838"/>
                <a:ext cx="97666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Random Access</a:t>
                </a:r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에 유리 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-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𝑂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(1)</m:t>
                    </m:r>
                  </m:oMath>
                </a14:m>
                <a:endParaRPr lang="ko-KR" altLang="en-US" dirty="0">
                  <a:latin typeface="나눔스퀘어 Light" panose="020B0600000101010101" pitchFamily="50" charset="-127"/>
                  <a:ea typeface="나눔스퀘어 Light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D6E95C2-6A7B-5C80-965F-A79471AE37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387" y="4660838"/>
                <a:ext cx="9766648" cy="369332"/>
              </a:xfrm>
              <a:prstGeom prst="rect">
                <a:avLst/>
              </a:prstGeom>
              <a:blipFill>
                <a:blip r:embed="rId2"/>
                <a:stretch>
                  <a:fillRect l="-562" t="-8333" b="-2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8D770384-1B07-58D6-BA24-08B4BBEF1316}"/>
              </a:ext>
            </a:extLst>
          </p:cNvPr>
          <p:cNvSpPr txBox="1"/>
          <p:nvPr/>
        </p:nvSpPr>
        <p:spPr>
          <a:xfrm>
            <a:off x="942387" y="4296566"/>
            <a:ext cx="9766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메모리 주소가 연속적임</a:t>
            </a:r>
          </a:p>
        </p:txBody>
      </p:sp>
    </p:spTree>
    <p:extLst>
      <p:ext uri="{BB962C8B-B14F-4D97-AF65-F5344CB8AC3E}">
        <p14:creationId xmlns:p14="http://schemas.microsoft.com/office/powerpoint/2010/main" val="2143749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19990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Linked List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4471A0-9E82-57E4-CB63-5D6EE4E26A1A}"/>
              </a:ext>
            </a:extLst>
          </p:cNvPr>
          <p:cNvSpPr txBox="1"/>
          <p:nvPr/>
        </p:nvSpPr>
        <p:spPr>
          <a:xfrm>
            <a:off x="942387" y="1352030"/>
            <a:ext cx="854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링크드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리스트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CB3403-CC75-2DDF-DE33-D533FEB724C1}"/>
              </a:ext>
            </a:extLst>
          </p:cNvPr>
          <p:cNvSpPr txBox="1"/>
          <p:nvPr/>
        </p:nvSpPr>
        <p:spPr>
          <a:xfrm>
            <a:off x="942386" y="3325047"/>
            <a:ext cx="10237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배열이 가지고 있던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index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라는 장점을 포기하고 대신 빈틈없는 데이터의 적재라는 장점을 택한 자료구조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6EB8826-9771-34D2-2262-C71B317EC213}"/>
                  </a:ext>
                </a:extLst>
              </p:cNvPr>
              <p:cNvSpPr txBox="1"/>
              <p:nvPr/>
            </p:nvSpPr>
            <p:spPr>
              <a:xfrm>
                <a:off x="942386" y="3694379"/>
                <a:ext cx="102376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인덱스가 존재하지 않아 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Random Access</a:t>
                </a:r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에 불리 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-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𝑂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𝑁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)</m:t>
                    </m:r>
                  </m:oMath>
                </a14:m>
                <a:endParaRPr lang="ko-KR" altLang="en-US" dirty="0">
                  <a:latin typeface="나눔스퀘어 Light" panose="020B0600000101010101" pitchFamily="50" charset="-127"/>
                  <a:ea typeface="나눔스퀘어 Light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6EB8826-9771-34D2-2262-C71B317EC2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386" y="3694379"/>
                <a:ext cx="10237693" cy="369332"/>
              </a:xfrm>
              <a:prstGeom prst="rect">
                <a:avLst/>
              </a:prstGeom>
              <a:blipFill>
                <a:blip r:embed="rId2"/>
                <a:stretch>
                  <a:fillRect l="-536" t="-6557" b="-262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7488420-6B5E-83B9-1913-52121DC5EA6E}"/>
                  </a:ext>
                </a:extLst>
              </p:cNvPr>
              <p:cNvSpPr txBox="1"/>
              <p:nvPr/>
            </p:nvSpPr>
            <p:spPr>
              <a:xfrm>
                <a:off x="942386" y="4063711"/>
                <a:ext cx="102376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대신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, </a:t>
                </a:r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노드 삽입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/</a:t>
                </a:r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삭제에 유리 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-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𝑂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(1)</m:t>
                    </m:r>
                  </m:oMath>
                </a14:m>
                <a:endParaRPr lang="ko-KR" altLang="en-US" dirty="0">
                  <a:latin typeface="나눔스퀘어 Light" panose="020B0600000101010101" pitchFamily="50" charset="-127"/>
                  <a:ea typeface="나눔스퀘어 Light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7488420-6B5E-83B9-1913-52121DC5EA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386" y="4063711"/>
                <a:ext cx="10237693" cy="369332"/>
              </a:xfrm>
              <a:prstGeom prst="rect">
                <a:avLst/>
              </a:prstGeom>
              <a:blipFill>
                <a:blip r:embed="rId3"/>
                <a:stretch>
                  <a:fillRect l="-536" t="-8333" b="-2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LinkedList">
            <a:extLst>
              <a:ext uri="{FF2B5EF4-FFF2-40B4-BE49-F238E27FC236}">
                <a16:creationId xmlns:a16="http://schemas.microsoft.com/office/drawing/2014/main" id="{C5011960-5B3F-FE70-19DB-B3CDB782B8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386" y="1721363"/>
            <a:ext cx="6401094" cy="1302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0007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11288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Stack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4471A0-9E82-57E4-CB63-5D6EE4E26A1A}"/>
              </a:ext>
            </a:extLst>
          </p:cNvPr>
          <p:cNvSpPr txBox="1"/>
          <p:nvPr/>
        </p:nvSpPr>
        <p:spPr>
          <a:xfrm>
            <a:off x="942387" y="1352030"/>
            <a:ext cx="854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스택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78BE87-A4DF-F380-CBD4-649BD16CF48B}"/>
              </a:ext>
            </a:extLst>
          </p:cNvPr>
          <p:cNvSpPr txBox="1"/>
          <p:nvPr/>
        </p:nvSpPr>
        <p:spPr>
          <a:xfrm>
            <a:off x="942386" y="3698875"/>
            <a:ext cx="10237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후입선출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(LIFO : Last In First Out)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특성을 가지는 자료구조</a:t>
            </a:r>
          </a:p>
        </p:txBody>
      </p:sp>
      <p:pic>
        <p:nvPicPr>
          <p:cNvPr id="3074" name="Picture 2" descr="자료구조][Javascript] Stack 이란?. 스택이란? Stack : 자료의 입출력이 한 방향에서만 이루어지는… | by  Jae-young Song | Medium">
            <a:extLst>
              <a:ext uri="{FF2B5EF4-FFF2-40B4-BE49-F238E27FC236}">
                <a16:creationId xmlns:a16="http://schemas.microsoft.com/office/drawing/2014/main" id="{B54F1E5A-4A07-3D3E-E537-0609B3EB85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387" y="1721362"/>
            <a:ext cx="3299676" cy="1792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nasus Q">
            <a:extLst>
              <a:ext uri="{FF2B5EF4-FFF2-40B4-BE49-F238E27FC236}">
                <a16:creationId xmlns:a16="http://schemas.microsoft.com/office/drawing/2014/main" id="{D440B930-35A3-177A-7888-1E8F89E7E1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0624" y="1352030"/>
            <a:ext cx="369455" cy="369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05A405B-188B-A1EF-6CEE-E82E3DFFAEC6}"/>
              </a:ext>
            </a:extLst>
          </p:cNvPr>
          <p:cNvSpPr txBox="1"/>
          <p:nvPr/>
        </p:nvSpPr>
        <p:spPr>
          <a:xfrm>
            <a:off x="942386" y="4068207"/>
            <a:ext cx="10237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스택의 활용 예시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: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웹 브라우저의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뒤로가기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실행취소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후위 표기식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(Postfix Notation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/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Expression)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557AE2-2F6E-F9A6-9388-88AAAC2BA3A8}"/>
              </a:ext>
            </a:extLst>
          </p:cNvPr>
          <p:cNvSpPr txBox="1"/>
          <p:nvPr/>
        </p:nvSpPr>
        <p:spPr>
          <a:xfrm>
            <a:off x="942386" y="4437539"/>
            <a:ext cx="10237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재귀 호출 스택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DFS,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괄호 짝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올바른 괄호 문자열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(VPS))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검사</a:t>
            </a:r>
          </a:p>
        </p:txBody>
      </p:sp>
    </p:spTree>
    <p:extLst>
      <p:ext uri="{BB962C8B-B14F-4D97-AF65-F5344CB8AC3E}">
        <p14:creationId xmlns:p14="http://schemas.microsoft.com/office/powerpoint/2010/main" val="179998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12650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Queue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4471A0-9E82-57E4-CB63-5D6EE4E26A1A}"/>
              </a:ext>
            </a:extLst>
          </p:cNvPr>
          <p:cNvSpPr txBox="1"/>
          <p:nvPr/>
        </p:nvSpPr>
        <p:spPr>
          <a:xfrm>
            <a:off x="942387" y="1352030"/>
            <a:ext cx="854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큐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78BE87-A4DF-F380-CBD4-649BD16CF48B}"/>
              </a:ext>
            </a:extLst>
          </p:cNvPr>
          <p:cNvSpPr txBox="1"/>
          <p:nvPr/>
        </p:nvSpPr>
        <p:spPr>
          <a:xfrm>
            <a:off x="942386" y="3698875"/>
            <a:ext cx="10237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선입선출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(FIFO : First In First Out)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특성을 가지는 자료구조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5A405B-188B-A1EF-6CEE-E82E3DFFAEC6}"/>
              </a:ext>
            </a:extLst>
          </p:cNvPr>
          <p:cNvSpPr txBox="1"/>
          <p:nvPr/>
        </p:nvSpPr>
        <p:spPr>
          <a:xfrm>
            <a:off x="942386" y="4068207"/>
            <a:ext cx="10237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큐의 활용 예시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: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일반적인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우선순위 없는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대기열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(ex :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차도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버스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대기줄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은행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대기열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프린터 출력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대기열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557AE2-2F6E-F9A6-9388-88AAAC2BA3A8}"/>
              </a:ext>
            </a:extLst>
          </p:cNvPr>
          <p:cNvSpPr txBox="1"/>
          <p:nvPr/>
        </p:nvSpPr>
        <p:spPr>
          <a:xfrm>
            <a:off x="942386" y="4437539"/>
            <a:ext cx="10237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수강신청 대기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BFS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2050" name="Picture 2" descr="자료구조 - 큐(Queue)란?">
            <a:extLst>
              <a:ext uri="{FF2B5EF4-FFF2-40B4-BE49-F238E27FC236}">
                <a16:creationId xmlns:a16="http://schemas.microsoft.com/office/drawing/2014/main" id="{C1201674-7F9B-C919-7788-5FE717838A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386" y="1668342"/>
            <a:ext cx="3734378" cy="1490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C0A0F7F-73E6-DB23-D82E-C867FF7B826B}"/>
              </a:ext>
            </a:extLst>
          </p:cNvPr>
          <p:cNvSpPr txBox="1"/>
          <p:nvPr/>
        </p:nvSpPr>
        <p:spPr>
          <a:xfrm>
            <a:off x="942386" y="5176203"/>
            <a:ext cx="10237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??? :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게임 큐가 왜 이렇게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안잡히냐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C858B36-D58B-E3B6-0182-6CA6D275A3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1501" y="5054742"/>
            <a:ext cx="1524632" cy="612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235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46A4227-C27D-50F4-7699-BBE332703F0D}"/>
              </a:ext>
            </a:extLst>
          </p:cNvPr>
          <p:cNvSpPr txBox="1"/>
          <p:nvPr/>
        </p:nvSpPr>
        <p:spPr>
          <a:xfrm>
            <a:off x="331694" y="177505"/>
            <a:ext cx="28264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DS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10828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스택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AF72EF0-80EF-6381-68BC-197433624B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94" y="962093"/>
            <a:ext cx="10879068" cy="5210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4988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B474655-BD78-E334-950C-B8C17B96E7D6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스택을 직접 구현해보는 과제를 내드렸었는데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 스택이 올바르게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구현됬는지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채점할 수 있는 문제입니다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010E63-8031-7EDF-8774-CC57815ED511}"/>
              </a:ext>
            </a:extLst>
          </p:cNvPr>
          <p:cNvSpPr txBox="1"/>
          <p:nvPr/>
        </p:nvSpPr>
        <p:spPr>
          <a:xfrm>
            <a:off x="942387" y="155935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구현을 제대로 해보셨다면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 다음부턴 라이브러리 사용법을 익혀서 문제를 푸셔도 좋습니다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FF46E5-50E3-EF2F-1C7A-0DF5C8D071CE}"/>
              </a:ext>
            </a:extLst>
          </p:cNvPr>
          <p:cNvSpPr txBox="1"/>
          <p:nvPr/>
        </p:nvSpPr>
        <p:spPr>
          <a:xfrm>
            <a:off x="331694" y="177505"/>
            <a:ext cx="28264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DS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10828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스택</a:t>
            </a:r>
          </a:p>
        </p:txBody>
      </p:sp>
    </p:spTree>
    <p:extLst>
      <p:ext uri="{BB962C8B-B14F-4D97-AF65-F5344CB8AC3E}">
        <p14:creationId xmlns:p14="http://schemas.microsoft.com/office/powerpoint/2010/main" val="38769130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4748</TotalTime>
  <Words>901</Words>
  <Application>Microsoft Office PowerPoint</Application>
  <PresentationFormat>와이드스크린</PresentationFormat>
  <Paragraphs>135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9" baseType="lpstr">
      <vt:lpstr>나눔스퀘어 Bold</vt:lpstr>
      <vt:lpstr>나눔스퀘어 ExtraBold</vt:lpstr>
      <vt:lpstr>나눔스퀘어 Light</vt:lpstr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전재호</dc:creator>
  <cp:lastModifiedBy>전재호</cp:lastModifiedBy>
  <cp:revision>2166</cp:revision>
  <dcterms:created xsi:type="dcterms:W3CDTF">2022-07-13T16:55:45Z</dcterms:created>
  <dcterms:modified xsi:type="dcterms:W3CDTF">2022-09-21T13:57:21Z</dcterms:modified>
</cp:coreProperties>
</file>