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423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491" r:id="rId13"/>
    <p:sldId id="518" r:id="rId14"/>
    <p:sldId id="519" r:id="rId15"/>
    <p:sldId id="487" r:id="rId16"/>
    <p:sldId id="517" r:id="rId17"/>
    <p:sldId id="488" r:id="rId18"/>
    <p:sldId id="521" r:id="rId19"/>
    <p:sldId id="522" r:id="rId20"/>
    <p:sldId id="523" r:id="rId21"/>
    <p:sldId id="493" r:id="rId22"/>
    <p:sldId id="495" r:id="rId23"/>
    <p:sldId id="524" r:id="rId24"/>
    <p:sldId id="528" r:id="rId25"/>
    <p:sldId id="525" r:id="rId26"/>
    <p:sldId id="526" r:id="rId27"/>
    <p:sldId id="529" r:id="rId28"/>
    <p:sldId id="29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FAADC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xlhe46/%EC%95%8C%EA%B3%A0%EB%A6%AC%EC%A6%98-%EB%8B%A4%EC%9D%B5%EC%8A%A4%ED%8A%B8%EB%9D%BC-%EC%95%8C%EA%B3%A0%EB%A6%AC%EC%A6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8500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92398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 + 5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10378824" y="4567044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75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93393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82236"/>
              </p:ext>
            </p:extLst>
          </p:nvPr>
        </p:nvGraphicFramePr>
        <p:xfrm>
          <a:off x="7073155" y="1983803"/>
          <a:ext cx="4106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8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단계마다 가장 비용이 작은 정점을 찾아 다음 단계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CF60-5921-D08C-9C57-6EBF1D07AD4F}"/>
              </a:ext>
            </a:extLst>
          </p:cNvPr>
          <p:cNvSpPr txBox="1"/>
          <p:nvPr/>
        </p:nvSpPr>
        <p:spPr>
          <a:xfrm>
            <a:off x="942387" y="20934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단계마다 가장 비용이 작은 정점은 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6F257-5FDE-9E2E-F467-D448790EE35B}"/>
              </a:ext>
            </a:extLst>
          </p:cNvPr>
          <p:cNvSpPr txBox="1"/>
          <p:nvPr/>
        </p:nvSpPr>
        <p:spPr>
          <a:xfrm>
            <a:off x="942387" y="24627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선형 탐색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821BF-FE3B-3062-2C7B-A683F90E8E88}"/>
              </a:ext>
            </a:extLst>
          </p:cNvPr>
          <p:cNvSpPr txBox="1"/>
          <p:nvPr/>
        </p:nvSpPr>
        <p:spPr>
          <a:xfrm>
            <a:off x="6641228" y="2769459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3410AB-EE1B-F9D3-2907-4C2427A15D4A}"/>
              </a:ext>
            </a:extLst>
          </p:cNvPr>
          <p:cNvCxnSpPr>
            <a:cxnSpLocks/>
          </p:cNvCxnSpPr>
          <p:nvPr/>
        </p:nvCxnSpPr>
        <p:spPr>
          <a:xfrm>
            <a:off x="2105891" y="2974109"/>
            <a:ext cx="2623127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41">
            <a:extLst>
              <a:ext uri="{FF2B5EF4-FFF2-40B4-BE49-F238E27FC236}">
                <a16:creationId xmlns:a16="http://schemas.microsoft.com/office/drawing/2014/main" id="{700BE293-0942-8AE5-B92B-33194433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8868"/>
              </p:ext>
            </p:extLst>
          </p:nvPr>
        </p:nvGraphicFramePr>
        <p:xfrm>
          <a:off x="1011919" y="3201406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1DBE8C-79D3-5049-9112-2AAFA61185EA}"/>
                  </a:ext>
                </a:extLst>
              </p:cNvPr>
              <p:cNvSpPr txBox="1"/>
              <p:nvPr/>
            </p:nvSpPr>
            <p:spPr>
              <a:xfrm>
                <a:off x="942387" y="417038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선형 탐색으로 최소 비용 정점을 찾을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한 번의 선형 탐색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1DBE8C-79D3-5049-9112-2AAFA611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17038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1262A2E-BD57-24B0-DBEC-2EC8B90669D4}"/>
              </a:ext>
            </a:extLst>
          </p:cNvPr>
          <p:cNvSpPr txBox="1"/>
          <p:nvPr/>
        </p:nvSpPr>
        <p:spPr>
          <a:xfrm>
            <a:off x="942387" y="45397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각 정점을 방문할 때 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해야하기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단계마다 최소 비용 정점을 찾는데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EB1EC-F1BA-A47C-CE8D-65058F44B94E}"/>
                  </a:ext>
                </a:extLst>
              </p:cNvPr>
              <p:cNvSpPr txBox="1"/>
              <p:nvPr/>
            </p:nvSpPr>
            <p:spPr>
              <a:xfrm>
                <a:off x="942387" y="490904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다익스트라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알고리즘은 적용하지도 않았는데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EB1EC-F1BA-A47C-CE8D-65058F44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90904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32EC019-1FC4-DBA4-C997-F190EBD38F58}"/>
              </a:ext>
            </a:extLst>
          </p:cNvPr>
          <p:cNvSpPr txBox="1"/>
          <p:nvPr/>
        </p:nvSpPr>
        <p:spPr>
          <a:xfrm>
            <a:off x="942387" y="52783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개수가 조금만 많아져도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피할 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없어보이네요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FA2B72-46B2-D83C-8236-FD750E8C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1" y="1030413"/>
            <a:ext cx="11832705" cy="32343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C56128-F8D7-2583-658F-10AF544029DC}"/>
              </a:ext>
            </a:extLst>
          </p:cNvPr>
          <p:cNvSpPr/>
          <p:nvPr/>
        </p:nvSpPr>
        <p:spPr>
          <a:xfrm>
            <a:off x="563419" y="2287386"/>
            <a:ext cx="8940800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D490-A67E-9DCA-122D-6E81898220FF}"/>
              </a:ext>
            </a:extLst>
          </p:cNvPr>
          <p:cNvSpPr txBox="1"/>
          <p:nvPr/>
        </p:nvSpPr>
        <p:spPr>
          <a:xfrm>
            <a:off x="942387" y="45332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단계에서 최소 비용 정점을 빠르게 구할 수 있는 방법이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0DD6E-11AB-4404-4FFE-F186D5B6E551}"/>
                  </a:ext>
                </a:extLst>
              </p:cNvPr>
              <p:cNvSpPr txBox="1"/>
              <p:nvPr/>
            </p:nvSpPr>
            <p:spPr>
              <a:xfrm>
                <a:off x="942387" y="490257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개의 원소가 들어있는 자료구조에서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최소값을 구해야 함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0DD6E-11AB-4404-4FFE-F186D5B6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90257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E43F4CE-73CA-0E57-CD79-B85E8C21517A}"/>
              </a:ext>
            </a:extLst>
          </p:cNvPr>
          <p:cNvSpPr txBox="1"/>
          <p:nvPr/>
        </p:nvSpPr>
        <p:spPr>
          <a:xfrm>
            <a:off x="942387" y="52719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방법을 이용할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8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이용하면 선형탐색 보다 더 빠르게 최소값을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EFDA3-19EE-8608-C303-DE70BFDFF70C}"/>
              </a:ext>
            </a:extLst>
          </p:cNvPr>
          <p:cNvSpPr txBox="1"/>
          <p:nvPr/>
        </p:nvSpPr>
        <p:spPr>
          <a:xfrm>
            <a:off x="331694" y="177505"/>
            <a:ext cx="539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Priority Queue, Max / Min Heap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641DC-C6CF-F837-7141-873359AFEA31}"/>
              </a:ext>
            </a:extLst>
          </p:cNvPr>
          <p:cNvSpPr txBox="1"/>
          <p:nvPr/>
        </p:nvSpPr>
        <p:spPr>
          <a:xfrm>
            <a:off x="942387" y="20934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트리구조인데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데이터를 넣을 때 마다 트리의 루트에 항상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최소값이 오게끔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7A778-E4D4-6866-114B-E51F59DBA5B2}"/>
              </a:ext>
            </a:extLst>
          </p:cNvPr>
          <p:cNvSpPr txBox="1"/>
          <p:nvPr/>
        </p:nvSpPr>
        <p:spPr>
          <a:xfrm>
            <a:off x="942387" y="24627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스스로 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DA91D-D5B9-2D04-21E5-4EE0CE7FA269}"/>
                  </a:ext>
                </a:extLst>
              </p:cNvPr>
              <p:cNvSpPr txBox="1"/>
              <p:nvPr/>
            </p:nvSpPr>
            <p:spPr>
              <a:xfrm>
                <a:off x="942387" y="32014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힙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(PQ)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이용한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다익스트라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알고리즘의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시간복잡도는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𝐸𝑙𝑜𝑔𝑉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가 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ADA91D-D5B9-2D04-21E5-4EE0CE7F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20140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D0E1-9EDC-C8EA-FC60-59CE9D35F266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31931B-71D9-E435-A471-A9C626FD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616"/>
            <a:ext cx="10907647" cy="4344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602369-77DE-7869-18EE-2D406A46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D0E1-9EDC-C8EA-FC60-59CE9D35F266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27607-BD42-C494-F144-B4A76C1E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4588"/>
            <a:ext cx="1419423" cy="3429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BA6E3-0337-3D68-E5EA-46D58254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22" y="984588"/>
            <a:ext cx="1362265" cy="99073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B35B99D-AA7E-15C1-81D0-F867F25FF60C}"/>
              </a:ext>
            </a:extLst>
          </p:cNvPr>
          <p:cNvSpPr/>
          <p:nvPr/>
        </p:nvSpPr>
        <p:spPr>
          <a:xfrm>
            <a:off x="7806435" y="12769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DA717C-7264-2FD3-70F5-540FC859C197}"/>
              </a:ext>
            </a:extLst>
          </p:cNvPr>
          <p:cNvSpPr/>
          <p:nvPr/>
        </p:nvSpPr>
        <p:spPr>
          <a:xfrm>
            <a:off x="5072431" y="21931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9BBD8F-87FA-65C3-3F91-A8434219BCF9}"/>
              </a:ext>
            </a:extLst>
          </p:cNvPr>
          <p:cNvSpPr/>
          <p:nvPr/>
        </p:nvSpPr>
        <p:spPr>
          <a:xfrm>
            <a:off x="9268794" y="5915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6A1F50-D6EC-ACBB-47DB-331BF3E067D6}"/>
              </a:ext>
            </a:extLst>
          </p:cNvPr>
          <p:cNvSpPr/>
          <p:nvPr/>
        </p:nvSpPr>
        <p:spPr>
          <a:xfrm>
            <a:off x="5445412" y="574006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428FF8-ADB1-B1C0-68CB-ED4A3153AA3B}"/>
              </a:ext>
            </a:extLst>
          </p:cNvPr>
          <p:cNvSpPr/>
          <p:nvPr/>
        </p:nvSpPr>
        <p:spPr>
          <a:xfrm>
            <a:off x="9868362" y="305521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01252-999A-B411-692C-8D4F4318C9F8}"/>
              </a:ext>
            </a:extLst>
          </p:cNvPr>
          <p:cNvCxnSpPr>
            <a:cxnSpLocks/>
            <a:stCxn id="11" idx="7"/>
            <a:endCxn id="9" idx="2"/>
          </p:cNvCxnSpPr>
          <p:nvPr/>
        </p:nvCxnSpPr>
        <p:spPr>
          <a:xfrm flipV="1">
            <a:off x="5387676" y="1461603"/>
            <a:ext cx="2418759" cy="785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26D885-FC1A-E01E-212C-34725A25B727}"/>
              </a:ext>
            </a:extLst>
          </p:cNvPr>
          <p:cNvSpPr txBox="1"/>
          <p:nvPr/>
        </p:nvSpPr>
        <p:spPr>
          <a:xfrm>
            <a:off x="6441258" y="1701994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BBB67BD-C986-9896-B1EB-F74538EC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9ACCB4-C31F-CE67-EFF3-3B203B5DB2AC}"/>
              </a:ext>
            </a:extLst>
          </p:cNvPr>
          <p:cNvCxnSpPr>
            <a:cxnSpLocks/>
            <a:stCxn id="11" idx="6"/>
            <a:endCxn id="36" idx="1"/>
          </p:cNvCxnSpPr>
          <p:nvPr/>
        </p:nvCxnSpPr>
        <p:spPr>
          <a:xfrm>
            <a:off x="5441763" y="2377861"/>
            <a:ext cx="4480686" cy="731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61D972-8ABB-787E-074C-B6608F2B8420}"/>
              </a:ext>
            </a:extLst>
          </p:cNvPr>
          <p:cNvSpPr txBox="1"/>
          <p:nvPr/>
        </p:nvSpPr>
        <p:spPr>
          <a:xfrm>
            <a:off x="6673598" y="237482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51400C-B079-92CB-DE15-BB796C21F007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387676" y="2508440"/>
            <a:ext cx="3935205" cy="3460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191E7A-C563-FF13-EBAB-1AD0E5691DBF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5257097" y="2562527"/>
            <a:ext cx="372981" cy="31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E7D4EB-3166-FF51-5464-87D00A7618A5}"/>
              </a:ext>
            </a:extLst>
          </p:cNvPr>
          <p:cNvSpPr txBox="1"/>
          <p:nvPr/>
        </p:nvSpPr>
        <p:spPr>
          <a:xfrm>
            <a:off x="5163606" y="4055353"/>
            <a:ext cx="47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DA82BC-7CAA-D466-4D97-480A79873C89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7991101" y="1646269"/>
            <a:ext cx="1462359" cy="426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4B07A2-8384-9780-B78A-D6B85B68D4B3}"/>
              </a:ext>
            </a:extLst>
          </p:cNvPr>
          <p:cNvSpPr txBox="1"/>
          <p:nvPr/>
        </p:nvSpPr>
        <p:spPr>
          <a:xfrm>
            <a:off x="8445281" y="3286896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ED0381-AF7D-96EE-382B-E64CB2C0EC1A}"/>
              </a:ext>
            </a:extLst>
          </p:cNvPr>
          <p:cNvCxnSpPr>
            <a:cxnSpLocks/>
            <a:stCxn id="36" idx="4"/>
            <a:endCxn id="13" idx="7"/>
          </p:cNvCxnSpPr>
          <p:nvPr/>
        </p:nvCxnSpPr>
        <p:spPr>
          <a:xfrm flipH="1">
            <a:off x="9584039" y="3424547"/>
            <a:ext cx="468989" cy="2544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339D5F-CA16-BB3F-FCD7-04CE9485D155}"/>
              </a:ext>
            </a:extLst>
          </p:cNvPr>
          <p:cNvCxnSpPr>
            <a:cxnSpLocks/>
            <a:stCxn id="36" idx="2"/>
            <a:endCxn id="17" idx="7"/>
          </p:cNvCxnSpPr>
          <p:nvPr/>
        </p:nvCxnSpPr>
        <p:spPr>
          <a:xfrm flipH="1">
            <a:off x="5760657" y="3239881"/>
            <a:ext cx="4107705" cy="255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2661BC-3BE6-F63C-A39E-9C60E2611A3D}"/>
              </a:ext>
            </a:extLst>
          </p:cNvPr>
          <p:cNvSpPr txBox="1"/>
          <p:nvPr/>
        </p:nvSpPr>
        <p:spPr>
          <a:xfrm>
            <a:off x="6578249" y="3471562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255B460-45B8-221C-349A-C13141C2B549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 flipV="1">
            <a:off x="5814744" y="5924734"/>
            <a:ext cx="3454050" cy="175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6BFD4B-FF7A-3FF9-2A05-24B2B1F62D3A}"/>
              </a:ext>
            </a:extLst>
          </p:cNvPr>
          <p:cNvSpPr txBox="1"/>
          <p:nvPr/>
        </p:nvSpPr>
        <p:spPr>
          <a:xfrm>
            <a:off x="7562130" y="58453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16F964-B700-FCE9-0889-1E556B84370F}"/>
              </a:ext>
            </a:extLst>
          </p:cNvPr>
          <p:cNvSpPr txBox="1"/>
          <p:nvPr/>
        </p:nvSpPr>
        <p:spPr>
          <a:xfrm>
            <a:off x="9638126" y="405535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AB3B9D-B7F1-1CC4-F684-CB1092FCDA12}"/>
              </a:ext>
            </a:extLst>
          </p:cNvPr>
          <p:cNvSpPr txBox="1"/>
          <p:nvPr/>
        </p:nvSpPr>
        <p:spPr>
          <a:xfrm>
            <a:off x="6963624" y="4779976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8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기술한 방법대로 최소비용을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FAE08-07F3-C04A-D1D4-B0D3B7CBAA82}"/>
              </a:ext>
            </a:extLst>
          </p:cNvPr>
          <p:cNvSpPr txBox="1"/>
          <p:nvPr/>
        </p:nvSpPr>
        <p:spPr>
          <a:xfrm>
            <a:off x="942387" y="209069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리스트 형태로 저장할 것인데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간선에 담아야 할 데이터는 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출발지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도착지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FBC60-C7BC-200C-9EE5-DA47B1864C59}"/>
              </a:ext>
            </a:extLst>
          </p:cNvPr>
          <p:cNvSpPr txBox="1"/>
          <p:nvPr/>
        </p:nvSpPr>
        <p:spPr>
          <a:xfrm>
            <a:off x="942387" y="24631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pair&lt;int, int&gt;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타입의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(vector&lt;&gt;)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15189F7-7D8B-BB97-8775-4817CE13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201998"/>
            <a:ext cx="6816158" cy="33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거리배열과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힙을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초기화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8D5134-18E7-D032-4E6A-D68466901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15"/>
          <a:stretch/>
        </p:blipFill>
        <p:spPr>
          <a:xfrm>
            <a:off x="942387" y="2069388"/>
            <a:ext cx="10237694" cy="22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정점을 방문하며 최단비용들을 갱신하고 가장 비용이 작은 정점순으로 방문한다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CF0E0-089F-699C-83F1-88754C5B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6589608" cy="49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7515-928E-47F2-D991-F318B7F0A369}"/>
              </a:ext>
            </a:extLst>
          </p:cNvPr>
          <p:cNvSpPr txBox="1"/>
          <p:nvPr/>
        </p:nvSpPr>
        <p:spPr>
          <a:xfrm>
            <a:off x="331694" y="177505"/>
            <a:ext cx="517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 – 1916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최소비용 구하기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76D74C-E6D7-E6E0-3582-BF544F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65" y="334325"/>
            <a:ext cx="200053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A397A-DC1B-58F0-E716-359CAEE3767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출발지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목적지를 알면 목적지에 도달하는 비용을 구할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87308-D5CB-990C-501E-161D0223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185893"/>
            <a:ext cx="4247288" cy="7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636DBA-2941-F16A-9CB0-6110141E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289AFF-4163-653A-6411-969D89E6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69536"/>
            <a:ext cx="10237694" cy="58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수빈이가 걷거나 순간이동 하는 경우와 위치의 관계를 간선으로 나타내어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2FA7-81DC-9500-C966-056F16EAB44F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자료구조로 나타낼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132F8-1858-505D-2681-CC465703901C}"/>
              </a:ext>
            </a:extLst>
          </p:cNvPr>
          <p:cNvSpPr txBox="1"/>
          <p:nvPr/>
        </p:nvSpPr>
        <p:spPr>
          <a:xfrm>
            <a:off x="942387" y="24710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가중치가 동일했다면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푸는 것이 정해일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F85F2-D20E-FD54-E2FD-1B108CB609BD}"/>
              </a:ext>
            </a:extLst>
          </p:cNvPr>
          <p:cNvSpPr txBox="1"/>
          <p:nvPr/>
        </p:nvSpPr>
        <p:spPr>
          <a:xfrm>
            <a:off x="942387" y="28403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 문제는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풀립니다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F8C54A-AAC3-BCF4-6A13-FA69196F98FB}"/>
              </a:ext>
            </a:extLst>
          </p:cNvPr>
          <p:cNvSpPr/>
          <p:nvPr/>
        </p:nvSpPr>
        <p:spPr>
          <a:xfrm>
            <a:off x="2645885" y="5806115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X+1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5644AB-A01F-221C-82DF-12CE621ADACD}"/>
              </a:ext>
            </a:extLst>
          </p:cNvPr>
          <p:cNvSpPr/>
          <p:nvPr/>
        </p:nvSpPr>
        <p:spPr>
          <a:xfrm>
            <a:off x="719781" y="4678776"/>
            <a:ext cx="816168" cy="8161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X-1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3CD45E-7F22-E1BF-46B2-5F71C33D82D0}"/>
              </a:ext>
            </a:extLst>
          </p:cNvPr>
          <p:cNvSpPr/>
          <p:nvPr/>
        </p:nvSpPr>
        <p:spPr>
          <a:xfrm>
            <a:off x="2645885" y="3440848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ED7319-8B07-D6E3-F1B7-D5D133FA8A36}"/>
              </a:ext>
            </a:extLst>
          </p:cNvPr>
          <p:cNvCxnSpPr>
            <a:cxnSpLocks/>
            <a:stCxn id="28" idx="4"/>
            <a:endCxn id="20" idx="0"/>
          </p:cNvCxnSpPr>
          <p:nvPr/>
        </p:nvCxnSpPr>
        <p:spPr>
          <a:xfrm>
            <a:off x="3054485" y="4258048"/>
            <a:ext cx="0" cy="154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2754744-DF81-9F6F-1CBE-C9B3D824EF04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1416424" y="4138372"/>
            <a:ext cx="1349137" cy="659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5C62E5-53E4-8D2E-8CCD-6398B10FD3F9}"/>
              </a:ext>
            </a:extLst>
          </p:cNvPr>
          <p:cNvSpPr txBox="1"/>
          <p:nvPr/>
        </p:nvSpPr>
        <p:spPr>
          <a:xfrm>
            <a:off x="1857006" y="43428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AFA4F3D-EA0F-BB75-1C2E-DB57AE15279E}"/>
              </a:ext>
            </a:extLst>
          </p:cNvPr>
          <p:cNvSpPr/>
          <p:nvPr/>
        </p:nvSpPr>
        <p:spPr>
          <a:xfrm>
            <a:off x="4451450" y="4678776"/>
            <a:ext cx="817200" cy="81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2*X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6B19599-0360-10A3-8F7C-EAD271B69F31}"/>
              </a:ext>
            </a:extLst>
          </p:cNvPr>
          <p:cNvCxnSpPr>
            <a:cxnSpLocks/>
            <a:stCxn id="28" idx="5"/>
            <a:endCxn id="71" idx="1"/>
          </p:cNvCxnSpPr>
          <p:nvPr/>
        </p:nvCxnSpPr>
        <p:spPr>
          <a:xfrm>
            <a:off x="3343409" y="4138372"/>
            <a:ext cx="1227717" cy="66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C776D6-7400-121F-F3BB-3B54302E0EB8}"/>
              </a:ext>
            </a:extLst>
          </p:cNvPr>
          <p:cNvSpPr txBox="1"/>
          <p:nvPr/>
        </p:nvSpPr>
        <p:spPr>
          <a:xfrm>
            <a:off x="2893959" y="4821950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8CDCCE-C714-7D55-5E6A-FD4BB2F6BEC8}"/>
              </a:ext>
            </a:extLst>
          </p:cNvPr>
          <p:cNvSpPr txBox="1"/>
          <p:nvPr/>
        </p:nvSpPr>
        <p:spPr>
          <a:xfrm>
            <a:off x="3796741" y="4342883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65863E-9ADD-D6C3-68D4-52B318D9B4C3}"/>
              </a:ext>
            </a:extLst>
          </p:cNvPr>
          <p:cNvSpPr txBox="1"/>
          <p:nvPr/>
        </p:nvSpPr>
        <p:spPr>
          <a:xfrm>
            <a:off x="6096000" y="3579048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가중치가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A2C5A8-6658-6EB4-56F1-21EF0883CFFE}"/>
              </a:ext>
            </a:extLst>
          </p:cNvPr>
          <p:cNvSpPr txBox="1"/>
          <p:nvPr/>
        </p:nvSpPr>
        <p:spPr>
          <a:xfrm>
            <a:off x="6096000" y="3948380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그래프에서 최단 경로를 구해야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6FFB3A-3F98-E5DD-636C-13D613EAE959}"/>
              </a:ext>
            </a:extLst>
          </p:cNvPr>
          <p:cNvSpPr txBox="1"/>
          <p:nvPr/>
        </p:nvSpPr>
        <p:spPr>
          <a:xfrm>
            <a:off x="6096000" y="4687044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정점에서 다른 정점으로 최단 경로를 구하는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18B66B-B545-B9D6-466C-4383F59290B3}"/>
              </a:ext>
            </a:extLst>
          </p:cNvPr>
          <p:cNvSpPr txBox="1"/>
          <p:nvPr/>
        </p:nvSpPr>
        <p:spPr>
          <a:xfrm>
            <a:off x="6096000" y="5056376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이용하여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A50F47-7A50-81C6-384B-96CEB8021DB6}"/>
              </a:ext>
            </a:extLst>
          </p:cNvPr>
          <p:cNvSpPr txBox="1"/>
          <p:nvPr/>
        </p:nvSpPr>
        <p:spPr>
          <a:xfrm>
            <a:off x="6096000" y="5425708"/>
            <a:ext cx="50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B813CD-9ED8-24FC-0DF0-B83F7986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2" y="1144455"/>
            <a:ext cx="4325374" cy="5536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16D937-80AC-14C3-FBBE-E5784E123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50" y="1144455"/>
            <a:ext cx="4259338" cy="44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57C853-2732-14D6-20AE-65951D67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5" y="1135534"/>
            <a:ext cx="4528356" cy="2404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39CE3-C01D-1D6A-BA97-8B44705E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3726860"/>
            <a:ext cx="4528356" cy="19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4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6B6209-8E2C-821E-3B7D-1EC4B56D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74286"/>
            <a:ext cx="10077588" cy="55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6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13549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숨바꼭질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BF0E4B-7D3B-D397-2A19-F8B17329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50" y="334325"/>
            <a:ext cx="200053" cy="209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AE64C7-8388-7479-1643-B5B34D7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56533"/>
            <a:ext cx="8180710" cy="57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2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9E3B92-CB2B-EEE8-1CCB-11B03420AD5C}"/>
              </a:ext>
            </a:extLst>
          </p:cNvPr>
          <p:cNvSpPr txBox="1"/>
          <p:nvPr/>
        </p:nvSpPr>
        <p:spPr>
          <a:xfrm>
            <a:off x="331694" y="177505"/>
            <a:ext cx="409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최단경로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B6FC8-7635-3D55-BFBB-DD6D0554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07" y="296220"/>
            <a:ext cx="238158" cy="285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E9559A-0384-892F-2FD5-B178AB95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81798"/>
            <a:ext cx="9929470" cy="58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1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1. 1238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2. 1504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특정한 최단 경로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3. 1261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알고스팟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알고리즘은 한 정점에서 다른 모든 정점으로의 최소 비용을 구할 때 사용할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모든 정점에서 모든 정점으로의 최소 비용을 구해야 한다면 어떻게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정점 개수 만큼 돌려도 되겠지만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이보다는 빨리 구하고 싶음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5. 11779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최소비용 구하기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74EA5B-6989-AB66-DA3F-697A83F7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69" y="1715643"/>
            <a:ext cx="228632" cy="2667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02" y="2062758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8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4. 14938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서강그라운드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36" y="2785965"/>
            <a:ext cx="238158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5B16D7-8E6C-39C7-31D8-0387AADA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68" y="3187788"/>
            <a:ext cx="22863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51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Dijkstra’s Algorithm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있는 단방향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그래프에서 한 정점에서 다른 한 정점으로 가는 최소 비용을 구하려면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8584F-07D8-CCC4-E83A-97B914321E14}"/>
              </a:ext>
            </a:extLst>
          </p:cNvPr>
          <p:cNvSpPr txBox="1"/>
          <p:nvPr/>
        </p:nvSpPr>
        <p:spPr>
          <a:xfrm>
            <a:off x="942387" y="2090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2F03-0464-77BF-5E54-3A356E27AC9C}"/>
              </a:ext>
            </a:extLst>
          </p:cNvPr>
          <p:cNvSpPr txBox="1"/>
          <p:nvPr/>
        </p:nvSpPr>
        <p:spPr>
          <a:xfrm>
            <a:off x="942387" y="24600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Acyclic Graph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6963AE-487B-08E4-4E38-AF603DA92402}"/>
              </a:ext>
            </a:extLst>
          </p:cNvPr>
          <p:cNvSpPr txBox="1"/>
          <p:nvPr/>
        </p:nvSpPr>
        <p:spPr>
          <a:xfrm>
            <a:off x="942387" y="31933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지금까지 배운 그래프 이론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탐색으로는 최단 경로를 구할 수는 없어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D06666-35CC-1907-F2B8-BF6A3C2FB7BA}"/>
              </a:ext>
            </a:extLst>
          </p:cNvPr>
          <p:cNvSpPr txBox="1"/>
          <p:nvPr/>
        </p:nvSpPr>
        <p:spPr>
          <a:xfrm>
            <a:off x="942387" y="355940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간선들의 가중치가 같을 경우에 한해서 최소 비용을 구할 수 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A8E64E-E130-AF21-B448-813DFD8B8CFD}"/>
              </a:ext>
            </a:extLst>
          </p:cNvPr>
          <p:cNvCxnSpPr>
            <a:stCxn id="19" idx="6"/>
            <a:endCxn id="17" idx="1"/>
          </p:cNvCxnSpPr>
          <p:nvPr/>
        </p:nvCxnSpPr>
        <p:spPr>
          <a:xfrm>
            <a:off x="10305080" y="3152936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데이크스트라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고안한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최단 경로 알고리즘을 이용하면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8584F-07D8-CCC4-E83A-97B914321E1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한 정점에서 다른 모든 정점으로의 최단 비용을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2F03-0464-77BF-5E54-3A356E27AC9C}"/>
              </a:ext>
            </a:extLst>
          </p:cNvPr>
          <p:cNvSpPr txBox="1"/>
          <p:nvPr/>
        </p:nvSpPr>
        <p:spPr>
          <a:xfrm>
            <a:off x="942387" y="2090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Acyclic Graph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가정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380B0A-0EE9-6A8E-59C1-951D767DD6D3}"/>
              </a:ext>
            </a:extLst>
          </p:cNvPr>
          <p:cNvSpPr/>
          <p:nvPr/>
        </p:nvSpPr>
        <p:spPr>
          <a:xfrm>
            <a:off x="9935748" y="629659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5666DB-352F-93C3-DDCE-96AEBBBE6755}"/>
              </a:ext>
            </a:extLst>
          </p:cNvPr>
          <p:cNvSpPr/>
          <p:nvPr/>
        </p:nvSpPr>
        <p:spPr>
          <a:xfrm>
            <a:off x="11599909" y="3885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A65EBE-7CBF-8773-5C11-E36BF02359D2}"/>
              </a:ext>
            </a:extLst>
          </p:cNvPr>
          <p:cNvSpPr/>
          <p:nvPr/>
        </p:nvSpPr>
        <p:spPr>
          <a:xfrm>
            <a:off x="9935748" y="29682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0D8527-7FDD-9EA0-2E80-A9C865804AC9}"/>
              </a:ext>
            </a:extLst>
          </p:cNvPr>
          <p:cNvSpPr/>
          <p:nvPr/>
        </p:nvSpPr>
        <p:spPr>
          <a:xfrm>
            <a:off x="11599909" y="54200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AD4DF8-EC3D-9E49-934D-73169BF7663F}"/>
              </a:ext>
            </a:extLst>
          </p:cNvPr>
          <p:cNvSpPr/>
          <p:nvPr/>
        </p:nvSpPr>
        <p:spPr>
          <a:xfrm>
            <a:off x="8271587" y="3885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A21153-FC8D-C799-C6F1-DDFE66FE580C}"/>
              </a:ext>
            </a:extLst>
          </p:cNvPr>
          <p:cNvSpPr/>
          <p:nvPr/>
        </p:nvSpPr>
        <p:spPr>
          <a:xfrm>
            <a:off x="8271587" y="54200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53C003-EEEA-A1D0-F5E3-48AA07AAE9A4}"/>
              </a:ext>
            </a:extLst>
          </p:cNvPr>
          <p:cNvCxnSpPr>
            <a:stCxn id="22" idx="7"/>
            <a:endCxn id="19" idx="2"/>
          </p:cNvCxnSpPr>
          <p:nvPr/>
        </p:nvCxnSpPr>
        <p:spPr>
          <a:xfrm flipV="1">
            <a:off x="8586832" y="3152936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E2E881-0EAC-8D9B-6519-B4CD37FBB690}"/>
              </a:ext>
            </a:extLst>
          </p:cNvPr>
          <p:cNvSpPr txBox="1"/>
          <p:nvPr/>
        </p:nvSpPr>
        <p:spPr>
          <a:xfrm>
            <a:off x="9076624" y="333760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3D4D6-97A2-14C5-C524-D8F40A2A9A02}"/>
              </a:ext>
            </a:extLst>
          </p:cNvPr>
          <p:cNvSpPr txBox="1"/>
          <p:nvPr/>
        </p:nvSpPr>
        <p:spPr>
          <a:xfrm>
            <a:off x="10794872" y="333760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941A56-8C50-CCE0-AD3F-377AFFFE5234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8640919" y="4069706"/>
            <a:ext cx="295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1EAA5A-3A6F-6261-388D-52E0F02EA85F}"/>
              </a:ext>
            </a:extLst>
          </p:cNvPr>
          <p:cNvSpPr txBox="1"/>
          <p:nvPr/>
        </p:nvSpPr>
        <p:spPr>
          <a:xfrm>
            <a:off x="9935748" y="388504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4CD922-8171-DFE9-BD84-29142C072CBC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8456253" y="4254372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06CD3-E9BB-21A2-4115-C8FE14FD6B68}"/>
              </a:ext>
            </a:extLst>
          </p:cNvPr>
          <p:cNvSpPr txBox="1"/>
          <p:nvPr/>
        </p:nvSpPr>
        <p:spPr>
          <a:xfrm>
            <a:off x="8271587" y="465309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CE8EE-26C9-D9EB-2455-11B90997B181}"/>
              </a:ext>
            </a:extLst>
          </p:cNvPr>
          <p:cNvSpPr txBox="1"/>
          <p:nvPr/>
        </p:nvSpPr>
        <p:spPr>
          <a:xfrm>
            <a:off x="942387" y="283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다익스트라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알고리즘은 매 상황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가장 비용이 작은 정점을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A83DF4-E137-2F8D-CB85-E5276DE6E476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8586832" y="3283515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0CC6C7-E369-9BB8-704E-C4D326DCE920}"/>
              </a:ext>
            </a:extLst>
          </p:cNvPr>
          <p:cNvSpPr txBox="1"/>
          <p:nvPr/>
        </p:nvSpPr>
        <p:spPr>
          <a:xfrm>
            <a:off x="8946045" y="437553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1607D-016A-3E0D-41CF-1FD22EBCB5B6}"/>
              </a:ext>
            </a:extLst>
          </p:cNvPr>
          <p:cNvCxnSpPr>
            <a:cxnSpLocks/>
            <a:stCxn id="23" idx="6"/>
            <a:endCxn id="17" idx="3"/>
          </p:cNvCxnSpPr>
          <p:nvPr/>
        </p:nvCxnSpPr>
        <p:spPr>
          <a:xfrm flipV="1">
            <a:off x="8640919" y="4200285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D0929D-2192-6E2D-49B0-0EA4889B93F7}"/>
              </a:ext>
            </a:extLst>
          </p:cNvPr>
          <p:cNvSpPr txBox="1"/>
          <p:nvPr/>
        </p:nvSpPr>
        <p:spPr>
          <a:xfrm>
            <a:off x="9935748" y="4679574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025377-AD03-49AB-8CED-E24D0FA26923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>
            <a:off x="8586832" y="5735267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D44C42-54C2-518B-ED35-1A6998C3B649}"/>
              </a:ext>
            </a:extLst>
          </p:cNvPr>
          <p:cNvSpPr txBox="1"/>
          <p:nvPr/>
        </p:nvSpPr>
        <p:spPr>
          <a:xfrm>
            <a:off x="9076624" y="597215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E247595-F7D1-1187-7E46-7CFAD0C07D2F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10250993" y="4200285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0A4CD2-045D-DABB-C29B-7F12F284E3C8}"/>
              </a:ext>
            </a:extLst>
          </p:cNvPr>
          <p:cNvSpPr txBox="1"/>
          <p:nvPr/>
        </p:nvSpPr>
        <p:spPr>
          <a:xfrm>
            <a:off x="10685919" y="513452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C8AC197-4831-68EE-F70E-37D2F6A2ABEF}"/>
              </a:ext>
            </a:extLst>
          </p:cNvPr>
          <p:cNvCxnSpPr>
            <a:cxnSpLocks/>
            <a:stCxn id="16" idx="6"/>
            <a:endCxn id="20" idx="3"/>
          </p:cNvCxnSpPr>
          <p:nvPr/>
        </p:nvCxnSpPr>
        <p:spPr>
          <a:xfrm flipV="1">
            <a:off x="10305080" y="5735267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306C3C-DA5A-437D-2A73-65B88891008F}"/>
              </a:ext>
            </a:extLst>
          </p:cNvPr>
          <p:cNvSpPr txBox="1"/>
          <p:nvPr/>
        </p:nvSpPr>
        <p:spPr>
          <a:xfrm>
            <a:off x="10794872" y="5972152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F0E572-33D3-5231-2709-517A7C0481CD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11784575" y="4254372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BE4EAA-EA89-5722-F784-E185A69D2023}"/>
              </a:ext>
            </a:extLst>
          </p:cNvPr>
          <p:cNvSpPr txBox="1"/>
          <p:nvPr/>
        </p:nvSpPr>
        <p:spPr>
          <a:xfrm>
            <a:off x="11599909" y="465309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BB8D01-3AEA-BFAD-75C2-8B989A7EB7EE}"/>
              </a:ext>
            </a:extLst>
          </p:cNvPr>
          <p:cNvSpPr txBox="1"/>
          <p:nvPr/>
        </p:nvSpPr>
        <p:spPr>
          <a:xfrm>
            <a:off x="942387" y="31919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선택해 주변 정점으로의 비용을 갱신하기 때문에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AFBFC-2FF3-D323-FB0F-3B118A737C23}"/>
              </a:ext>
            </a:extLst>
          </p:cNvPr>
          <p:cNvSpPr txBox="1"/>
          <p:nvPr/>
        </p:nvSpPr>
        <p:spPr>
          <a:xfrm>
            <a:off x="942387" y="35592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분류됩니다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C67638-6696-6BA3-20F6-8DABBBFEE781}"/>
              </a:ext>
            </a:extLst>
          </p:cNvPr>
          <p:cNvSpPr txBox="1"/>
          <p:nvPr/>
        </p:nvSpPr>
        <p:spPr>
          <a:xfrm>
            <a:off x="942387" y="428509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최단 거리는 여러 개의 최단 거리로 이루어지는데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F3AB06-0A1B-3098-09F7-C5A7C72B5CDF}"/>
              </a:ext>
            </a:extLst>
          </p:cNvPr>
          <p:cNvSpPr txBox="1"/>
          <p:nvPr/>
        </p:nvSpPr>
        <p:spPr>
          <a:xfrm>
            <a:off x="942387" y="464501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최단 거리를 구할 때 그 이전까지 구했던 최단 거리 정보를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87898F-94E0-E2AA-A9A1-A174767B71F6}"/>
              </a:ext>
            </a:extLst>
          </p:cNvPr>
          <p:cNvSpPr txBox="1"/>
          <p:nvPr/>
        </p:nvSpPr>
        <p:spPr>
          <a:xfrm>
            <a:off x="942387" y="5012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이용하기 때문에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다이나믹 프로그래밍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F03A62-74B1-2B17-88C9-BB9DCFBBD477}"/>
              </a:ext>
            </a:extLst>
          </p:cNvPr>
          <p:cNvSpPr txBox="1"/>
          <p:nvPr/>
        </p:nvSpPr>
        <p:spPr>
          <a:xfrm>
            <a:off x="942387" y="5768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현실 세계 경로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네비게이션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근간이 되는 중요한 알고리즘입니다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1A094-8861-D45B-70B6-ABF664368585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그래프의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시작하여 모든 정점으로의 최단 거리를 구해봅니다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7F4A3-4859-D8B3-E47E-0B2184FDC506}"/>
              </a:ext>
            </a:extLst>
          </p:cNvPr>
          <p:cNvSpPr txBox="1"/>
          <p:nvPr/>
        </p:nvSpPr>
        <p:spPr>
          <a:xfrm>
            <a:off x="942387" y="6210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참고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>
                <a:hlinkClick r:id="rId2"/>
              </a:rPr>
              <a:t>[</a:t>
            </a:r>
            <a:r>
              <a:rPr lang="ko-KR" altLang="en-US" dirty="0" err="1">
                <a:hlinkClick r:id="rId2"/>
              </a:rPr>
              <a:t>그리디</a:t>
            </a:r>
            <a:r>
              <a:rPr lang="en-US" altLang="ko-KR" dirty="0">
                <a:hlinkClick r:id="rId2"/>
              </a:rPr>
              <a:t>] </a:t>
            </a:r>
            <a:r>
              <a:rPr lang="ko-KR" altLang="en-US" dirty="0" err="1">
                <a:hlinkClick r:id="rId2"/>
              </a:rPr>
              <a:t>다익스트라</a:t>
            </a:r>
            <a:r>
              <a:rPr lang="ko-KR" altLang="en-US" dirty="0">
                <a:hlinkClick r:id="rId2"/>
              </a:rPr>
              <a:t> 알고리즘 </a:t>
            </a:r>
            <a:r>
              <a:rPr lang="en-US" altLang="ko-KR" dirty="0">
                <a:hlinkClick r:id="rId2"/>
              </a:rPr>
              <a:t>(velog.io)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A3E7CC7A-89DF-313B-4542-EBCFCC37D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79338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5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26168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50794"/>
              </p:ext>
            </p:extLst>
          </p:nvPr>
        </p:nvGraphicFramePr>
        <p:xfrm>
          <a:off x="7073155" y="1983803"/>
          <a:ext cx="41069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490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549238-2330-AAE5-10C4-E4252289DD84}"/>
              </a:ext>
            </a:extLst>
          </p:cNvPr>
          <p:cNvSpPr txBox="1"/>
          <p:nvPr/>
        </p:nvSpPr>
        <p:spPr>
          <a:xfrm>
            <a:off x="856063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1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3674BF-E1F1-2F1F-C819-0FFC2110826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44302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011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549238-2330-AAE5-10C4-E4252289DD84}"/>
              </a:ext>
            </a:extLst>
          </p:cNvPr>
          <p:cNvSpPr txBox="1"/>
          <p:nvPr/>
        </p:nvSpPr>
        <p:spPr>
          <a:xfrm>
            <a:off x="6725510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947809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44142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07402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9478094" y="4556336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1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9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FCF35-7F6C-2AE1-B2D7-8BF0F2565D64}"/>
              </a:ext>
            </a:extLst>
          </p:cNvPr>
          <p:cNvSpPr/>
          <p:nvPr/>
        </p:nvSpPr>
        <p:spPr>
          <a:xfrm>
            <a:off x="2259369" y="5312125"/>
            <a:ext cx="369332" cy="369332"/>
          </a:xfrm>
          <a:prstGeom prst="ellips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54565E-B87F-3BF5-4D19-62DC94112F84}"/>
              </a:ext>
            </a:extLst>
          </p:cNvPr>
          <p:cNvSpPr/>
          <p:nvPr/>
        </p:nvSpPr>
        <p:spPr>
          <a:xfrm>
            <a:off x="3923530" y="290057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71FBC1-D516-45A2-057F-853EC6FAB8B3}"/>
              </a:ext>
            </a:extLst>
          </p:cNvPr>
          <p:cNvSpPr/>
          <p:nvPr/>
        </p:nvSpPr>
        <p:spPr>
          <a:xfrm>
            <a:off x="2259369" y="198380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2F36-25B4-2C84-8F6A-B974BA83A0FB}"/>
              </a:ext>
            </a:extLst>
          </p:cNvPr>
          <p:cNvSpPr/>
          <p:nvPr/>
        </p:nvSpPr>
        <p:spPr>
          <a:xfrm>
            <a:off x="3923530" y="443555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55F20-19D5-F39F-3F52-0A63F2A3DE23}"/>
              </a:ext>
            </a:extLst>
          </p:cNvPr>
          <p:cNvSpPr/>
          <p:nvPr/>
        </p:nvSpPr>
        <p:spPr>
          <a:xfrm>
            <a:off x="595208" y="2900573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883263-CE14-180E-7FAE-23ECA86EB8C3}"/>
              </a:ext>
            </a:extLst>
          </p:cNvPr>
          <p:cNvSpPr/>
          <p:nvPr/>
        </p:nvSpPr>
        <p:spPr>
          <a:xfrm>
            <a:off x="595208" y="4435555"/>
            <a:ext cx="369332" cy="369332"/>
          </a:xfrm>
          <a:prstGeom prst="ellipse">
            <a:avLst/>
          </a:prstGeom>
          <a:solidFill>
            <a:srgbClr val="A6A6A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A9942A-55FE-44FF-F9CA-CBD4E01A3004}"/>
              </a:ext>
            </a:extLst>
          </p:cNvPr>
          <p:cNvCxnSpPr>
            <a:stCxn id="12" idx="7"/>
            <a:endCxn id="10" idx="2"/>
          </p:cNvCxnSpPr>
          <p:nvPr/>
        </p:nvCxnSpPr>
        <p:spPr>
          <a:xfrm flipV="1">
            <a:off x="910453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BCF81-DE3E-BFD6-BCDD-CFF1FCB23B32}"/>
              </a:ext>
            </a:extLst>
          </p:cNvPr>
          <p:cNvSpPr txBox="1"/>
          <p:nvPr/>
        </p:nvSpPr>
        <p:spPr>
          <a:xfrm>
            <a:off x="1400245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FE29B-63ED-745E-B5A0-E43152E23BA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964540" y="3085239"/>
            <a:ext cx="2958990" cy="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3DFA9-542B-F86E-65EA-155CBC9E53D3}"/>
              </a:ext>
            </a:extLst>
          </p:cNvPr>
          <p:cNvSpPr txBox="1"/>
          <p:nvPr/>
        </p:nvSpPr>
        <p:spPr>
          <a:xfrm>
            <a:off x="2259369" y="2900573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4596D4-F392-7404-4006-132016478F2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9874" y="3269905"/>
            <a:ext cx="0" cy="11656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A1B0B7-6930-B8DA-6BD0-A11DB267CE1A}"/>
              </a:ext>
            </a:extLst>
          </p:cNvPr>
          <p:cNvSpPr txBox="1"/>
          <p:nvPr/>
        </p:nvSpPr>
        <p:spPr>
          <a:xfrm>
            <a:off x="595208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32D0E-3376-33A7-330D-BFC38A1F86F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10453" y="2299048"/>
            <a:ext cx="1403003" cy="219059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40EBB1-D2D5-A600-DEF4-90AFB6E969C6}"/>
              </a:ext>
            </a:extLst>
          </p:cNvPr>
          <p:cNvSpPr txBox="1"/>
          <p:nvPr/>
        </p:nvSpPr>
        <p:spPr>
          <a:xfrm>
            <a:off x="1269666" y="339106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96D053-A50E-B781-DA19-EF11C00E7106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910453" y="4750800"/>
            <a:ext cx="1348916" cy="7459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AD939-0570-D682-B86F-892580663D15}"/>
              </a:ext>
            </a:extLst>
          </p:cNvPr>
          <p:cNvSpPr txBox="1"/>
          <p:nvPr/>
        </p:nvSpPr>
        <p:spPr>
          <a:xfrm>
            <a:off x="1400245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66C27F-E0A7-71E8-059C-6843D7BA99A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2574614" y="3215818"/>
            <a:ext cx="1403003" cy="2150394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0B141E-7DE9-16F1-0163-A08B8C2B3D7C}"/>
              </a:ext>
            </a:extLst>
          </p:cNvPr>
          <p:cNvSpPr txBox="1"/>
          <p:nvPr/>
        </p:nvSpPr>
        <p:spPr>
          <a:xfrm>
            <a:off x="3009540" y="4150060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2C68-07B7-423C-4B4A-2D66E2C55858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2628701" y="4750800"/>
            <a:ext cx="1348916" cy="745991"/>
          </a:xfrm>
          <a:prstGeom prst="straightConnector1">
            <a:avLst/>
          </a:prstGeom>
          <a:ln w="19050"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C8605F-A03D-1E78-7385-FE35D5B400FA}"/>
              </a:ext>
            </a:extLst>
          </p:cNvPr>
          <p:cNvSpPr txBox="1"/>
          <p:nvPr/>
        </p:nvSpPr>
        <p:spPr>
          <a:xfrm>
            <a:off x="3118493" y="498768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A7FAE-49F8-9AEA-E61B-C504E850FC8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108196" y="3269905"/>
            <a:ext cx="0" cy="1165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AD55C5-4445-3BA4-90A5-9BFB43A158D9}"/>
              </a:ext>
            </a:extLst>
          </p:cNvPr>
          <p:cNvSpPr txBox="1"/>
          <p:nvPr/>
        </p:nvSpPr>
        <p:spPr>
          <a:xfrm>
            <a:off x="3923530" y="3668628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D14C34-9EFF-BAA9-B567-88C0520F7DFD}"/>
              </a:ext>
            </a:extLst>
          </p:cNvPr>
          <p:cNvSpPr/>
          <p:nvPr/>
        </p:nvSpPr>
        <p:spPr>
          <a:xfrm>
            <a:off x="4749515" y="1983803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C44D1-D6BA-ED4F-C81D-5E9E49D2BB92}"/>
              </a:ext>
            </a:extLst>
          </p:cNvPr>
          <p:cNvSpPr txBox="1"/>
          <p:nvPr/>
        </p:nvSpPr>
        <p:spPr>
          <a:xfrm>
            <a:off x="5118847" y="1989790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 중인 정점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6BDBED-9FDD-CC5D-B852-4C64246D63B5}"/>
              </a:ext>
            </a:extLst>
          </p:cNvPr>
          <p:cNvSpPr/>
          <p:nvPr/>
        </p:nvSpPr>
        <p:spPr>
          <a:xfrm>
            <a:off x="4749515" y="2451271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48D29-CA8C-5150-5C49-B0BDBDEC9B44}"/>
              </a:ext>
            </a:extLst>
          </p:cNvPr>
          <p:cNvSpPr txBox="1"/>
          <p:nvPr/>
        </p:nvSpPr>
        <p:spPr>
          <a:xfrm>
            <a:off x="5118847" y="2457258"/>
            <a:ext cx="606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방문한 정점</a:t>
            </a:r>
          </a:p>
        </p:txBody>
      </p:sp>
      <p:graphicFrame>
        <p:nvGraphicFramePr>
          <p:cNvPr id="7" name="표 41">
            <a:extLst>
              <a:ext uri="{FF2B5EF4-FFF2-40B4-BE49-F238E27FC236}">
                <a16:creationId xmlns:a16="http://schemas.microsoft.com/office/drawing/2014/main" id="{FCC8F737-D473-B4DF-8F38-CAB08B24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7615"/>
              </p:ext>
            </p:extLst>
          </p:nvPr>
        </p:nvGraphicFramePr>
        <p:xfrm>
          <a:off x="4749515" y="4998991"/>
          <a:ext cx="64305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80191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0404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40404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graphicFrame>
        <p:nvGraphicFramePr>
          <p:cNvPr id="33" name="표 41">
            <a:extLst>
              <a:ext uri="{FF2B5EF4-FFF2-40B4-BE49-F238E27FC236}">
                <a16:creationId xmlns:a16="http://schemas.microsoft.com/office/drawing/2014/main" id="{C2142EF6-C307-06D2-CFA5-81213C79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0084"/>
              </p:ext>
            </p:extLst>
          </p:nvPr>
        </p:nvGraphicFramePr>
        <p:xfrm>
          <a:off x="7073155" y="1983803"/>
          <a:ext cx="4106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73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102673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인접정점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값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거쳐갈때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 + 2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4CB03-9041-E8F6-1F21-5B7423D1B511}"/>
              </a:ext>
            </a:extLst>
          </p:cNvPr>
          <p:cNvSpPr txBox="1"/>
          <p:nvPr/>
        </p:nvSpPr>
        <p:spPr>
          <a:xfrm>
            <a:off x="7635624" y="4567044"/>
            <a:ext cx="6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3697-44E2-8080-5A75-4FAF6B51AE52}"/>
              </a:ext>
            </a:extLst>
          </p:cNvPr>
          <p:cNvCxnSpPr>
            <a:cxnSpLocks/>
            <a:stCxn id="13" idx="6"/>
            <a:endCxn id="9" idx="3"/>
          </p:cNvCxnSpPr>
          <p:nvPr/>
        </p:nvCxnSpPr>
        <p:spPr>
          <a:xfrm flipV="1">
            <a:off x="964540" y="3215818"/>
            <a:ext cx="3013077" cy="140440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7784-45B8-DFA0-BA3C-052A8C64784A}"/>
              </a:ext>
            </a:extLst>
          </p:cNvPr>
          <p:cNvSpPr txBox="1"/>
          <p:nvPr/>
        </p:nvSpPr>
        <p:spPr>
          <a:xfrm>
            <a:off x="2259369" y="3695107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2DB66F-3E06-1FFB-ABFE-1528B8F0F012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2628701" y="2168469"/>
            <a:ext cx="1348916" cy="78619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4B3C8-0D89-762E-F1DD-DD021610F1CB}"/>
              </a:ext>
            </a:extLst>
          </p:cNvPr>
          <p:cNvCxnSpPr>
            <a:cxnSpLocks/>
          </p:cNvCxnSpPr>
          <p:nvPr/>
        </p:nvCxnSpPr>
        <p:spPr>
          <a:xfrm flipH="1" flipV="1">
            <a:off x="2628701" y="2048700"/>
            <a:ext cx="1348916" cy="786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3449C-4318-9D34-46F3-8DE113A4DB59}"/>
              </a:ext>
            </a:extLst>
          </p:cNvPr>
          <p:cNvSpPr txBox="1"/>
          <p:nvPr/>
        </p:nvSpPr>
        <p:spPr>
          <a:xfrm>
            <a:off x="3118493" y="2353135"/>
            <a:ext cx="369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7997</TotalTime>
  <Words>1197</Words>
  <Application>Microsoft Office PowerPoint</Application>
  <PresentationFormat>와이드스크린</PresentationFormat>
  <Paragraphs>464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4026</cp:revision>
  <dcterms:created xsi:type="dcterms:W3CDTF">2022-07-13T16:55:45Z</dcterms:created>
  <dcterms:modified xsi:type="dcterms:W3CDTF">2022-11-15T17:10:15Z</dcterms:modified>
</cp:coreProperties>
</file>