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423" r:id="rId4"/>
    <p:sldId id="461" r:id="rId5"/>
    <p:sldId id="462" r:id="rId6"/>
    <p:sldId id="463" r:id="rId7"/>
    <p:sldId id="421" r:id="rId8"/>
    <p:sldId id="422" r:id="rId9"/>
    <p:sldId id="424" r:id="rId10"/>
    <p:sldId id="419" r:id="rId11"/>
    <p:sldId id="427" r:id="rId12"/>
    <p:sldId id="433" r:id="rId13"/>
    <p:sldId id="425" r:id="rId14"/>
    <p:sldId id="426" r:id="rId15"/>
    <p:sldId id="434" r:id="rId16"/>
    <p:sldId id="430" r:id="rId17"/>
    <p:sldId id="429" r:id="rId18"/>
    <p:sldId id="282" r:id="rId19"/>
    <p:sldId id="363" r:id="rId20"/>
    <p:sldId id="435" r:id="rId21"/>
    <p:sldId id="436" r:id="rId22"/>
    <p:sldId id="437" r:id="rId23"/>
    <p:sldId id="438" r:id="rId24"/>
    <p:sldId id="428" r:id="rId25"/>
    <p:sldId id="401" r:id="rId26"/>
    <p:sldId id="439" r:id="rId27"/>
    <p:sldId id="443" r:id="rId28"/>
    <p:sldId id="441" r:id="rId29"/>
    <p:sldId id="442" r:id="rId30"/>
    <p:sldId id="440" r:id="rId31"/>
    <p:sldId id="444" r:id="rId32"/>
    <p:sldId id="445" r:id="rId33"/>
    <p:sldId id="277" r:id="rId34"/>
    <p:sldId id="278" r:id="rId35"/>
    <p:sldId id="446" r:id="rId36"/>
    <p:sldId id="447" r:id="rId37"/>
    <p:sldId id="448" r:id="rId38"/>
    <p:sldId id="449" r:id="rId39"/>
    <p:sldId id="367" r:id="rId40"/>
    <p:sldId id="417" r:id="rId41"/>
    <p:sldId id="451" r:id="rId42"/>
    <p:sldId id="450" r:id="rId43"/>
    <p:sldId id="431" r:id="rId44"/>
    <p:sldId id="432" r:id="rId45"/>
    <p:sldId id="452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298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그래프일까요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D2E6F-D5A0-09B0-082F-D83F5D641A9E}"/>
              </a:ext>
            </a:extLst>
          </p:cNvPr>
          <p:cNvSpPr/>
          <p:nvPr/>
        </p:nvSpPr>
        <p:spPr>
          <a:xfrm>
            <a:off x="942387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A86F-6B5B-BD91-053E-B9FF4548FC24}"/>
              </a:ext>
            </a:extLst>
          </p:cNvPr>
          <p:cNvSpPr txBox="1"/>
          <p:nvPr/>
        </p:nvSpPr>
        <p:spPr>
          <a:xfrm>
            <a:off x="942387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E9A35-DE04-F173-F66D-9F31E840D135}"/>
              </a:ext>
            </a:extLst>
          </p:cNvPr>
          <p:cNvSpPr/>
          <p:nvPr/>
        </p:nvSpPr>
        <p:spPr>
          <a:xfrm>
            <a:off x="6096000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0F195-C47B-39C8-906C-AE3C8971ECD3}"/>
              </a:ext>
            </a:extLst>
          </p:cNvPr>
          <p:cNvSpPr txBox="1"/>
          <p:nvPr/>
        </p:nvSpPr>
        <p:spPr>
          <a:xfrm>
            <a:off x="6096000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F661C1-F5F9-B5BF-75E1-A75E7950256C}"/>
              </a:ext>
            </a:extLst>
          </p:cNvPr>
          <p:cNvSpPr/>
          <p:nvPr/>
        </p:nvSpPr>
        <p:spPr>
          <a:xfrm>
            <a:off x="942387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B95-D3F0-0A2A-3096-76EF1483957C}"/>
              </a:ext>
            </a:extLst>
          </p:cNvPr>
          <p:cNvSpPr txBox="1"/>
          <p:nvPr/>
        </p:nvSpPr>
        <p:spPr>
          <a:xfrm>
            <a:off x="942387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C7924-415F-0144-2CEE-EC8EF57D22FE}"/>
              </a:ext>
            </a:extLst>
          </p:cNvPr>
          <p:cNvSpPr/>
          <p:nvPr/>
        </p:nvSpPr>
        <p:spPr>
          <a:xfrm>
            <a:off x="6096000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E11E7-A18B-4D22-7A53-A07D7AA15087}"/>
              </a:ext>
            </a:extLst>
          </p:cNvPr>
          <p:cNvSpPr txBox="1"/>
          <p:nvPr/>
        </p:nvSpPr>
        <p:spPr>
          <a:xfrm>
            <a:off x="6096000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A606E-3A56-3A77-1279-C800983C38B3}"/>
              </a:ext>
            </a:extLst>
          </p:cNvPr>
          <p:cNvSpPr/>
          <p:nvPr/>
        </p:nvSpPr>
        <p:spPr>
          <a:xfrm>
            <a:off x="2216727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CAE024-E121-3655-8116-7565DDCC95EE}"/>
              </a:ext>
            </a:extLst>
          </p:cNvPr>
          <p:cNvSpPr/>
          <p:nvPr/>
        </p:nvSpPr>
        <p:spPr>
          <a:xfrm>
            <a:off x="3574488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99D10A-8429-38A3-D55C-C1E8D7C592C4}"/>
              </a:ext>
            </a:extLst>
          </p:cNvPr>
          <p:cNvSpPr/>
          <p:nvPr/>
        </p:nvSpPr>
        <p:spPr>
          <a:xfrm>
            <a:off x="2729780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B5B620-9FF1-EE26-E9D7-44A7C5DBEE06}"/>
              </a:ext>
            </a:extLst>
          </p:cNvPr>
          <p:cNvSpPr/>
          <p:nvPr/>
        </p:nvSpPr>
        <p:spPr>
          <a:xfrm>
            <a:off x="502885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6EC3E-39B4-5DD8-3847-3B27B64D4E8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2586059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CDCDA-E048-D5B6-ABE8-A42F824F2D7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1393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60EFBC-08F3-1E31-898A-A9983706B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943820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CA71C94-3F20-A6D8-2246-BAF414C49C27}"/>
              </a:ext>
            </a:extLst>
          </p:cNvPr>
          <p:cNvSpPr/>
          <p:nvPr/>
        </p:nvSpPr>
        <p:spPr>
          <a:xfrm>
            <a:off x="7138516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31E68B-2C94-CA23-838A-36BF819EDDD1}"/>
              </a:ext>
            </a:extLst>
          </p:cNvPr>
          <p:cNvSpPr/>
          <p:nvPr/>
        </p:nvSpPr>
        <p:spPr>
          <a:xfrm>
            <a:off x="849627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193686-68CA-D8C5-2D0E-CEE1081231E0}"/>
              </a:ext>
            </a:extLst>
          </p:cNvPr>
          <p:cNvSpPr/>
          <p:nvPr/>
        </p:nvSpPr>
        <p:spPr>
          <a:xfrm>
            <a:off x="7651569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CF5175-9E88-7581-DBC0-BF243CF130A4}"/>
              </a:ext>
            </a:extLst>
          </p:cNvPr>
          <p:cNvSpPr/>
          <p:nvPr/>
        </p:nvSpPr>
        <p:spPr>
          <a:xfrm>
            <a:off x="9950646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F6D416-7BDE-B300-5978-0B67B206C2B5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>
            <a:off x="7507848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D397E4-F9EC-042E-D622-B233177D043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182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44BAAF-53BD-AF03-5092-AFD12720211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8865609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7446C4-80BF-8F1B-1B70-7DC8D1922904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7966814" y="2831058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5C8F722-21E6-1FCD-2169-C304A5E4968C}"/>
              </a:ext>
            </a:extLst>
          </p:cNvPr>
          <p:cNvSpPr/>
          <p:nvPr/>
        </p:nvSpPr>
        <p:spPr>
          <a:xfrm>
            <a:off x="333452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DDF132-F789-1768-AAA0-E9BE13DBCC21}"/>
              </a:ext>
            </a:extLst>
          </p:cNvPr>
          <p:cNvSpPr/>
          <p:nvPr/>
        </p:nvSpPr>
        <p:spPr>
          <a:xfrm>
            <a:off x="19354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E6D9300-273B-EE21-08B2-D6976D3A8BA1}"/>
              </a:ext>
            </a:extLst>
          </p:cNvPr>
          <p:cNvSpPr/>
          <p:nvPr/>
        </p:nvSpPr>
        <p:spPr>
          <a:xfrm>
            <a:off x="273798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659080-4507-6742-A35C-5CFCB85738E2}"/>
              </a:ext>
            </a:extLst>
          </p:cNvPr>
          <p:cNvSpPr/>
          <p:nvPr/>
        </p:nvSpPr>
        <p:spPr>
          <a:xfrm>
            <a:off x="349156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A3B643-E82C-1C8E-6B9D-EB41E40EF49C}"/>
              </a:ext>
            </a:extLst>
          </p:cNvPr>
          <p:cNvSpPr/>
          <p:nvPr/>
        </p:nvSpPr>
        <p:spPr>
          <a:xfrm>
            <a:off x="434593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C8F19F-9718-5A1A-4942-00CE9D3FBC41}"/>
              </a:ext>
            </a:extLst>
          </p:cNvPr>
          <p:cNvCxnSpPr>
            <a:cxnSpLocks/>
            <a:stCxn id="47" idx="7"/>
            <a:endCxn id="46" idx="2"/>
          </p:cNvCxnSpPr>
          <p:nvPr/>
        </p:nvCxnSpPr>
        <p:spPr>
          <a:xfrm flipV="1">
            <a:off x="225069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FCC4CD-1894-D828-72BE-F445DA2CE0D7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292265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533A37-06CB-736E-F781-9B26B0281529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>
          <a:xfrm flipH="1" flipV="1">
            <a:off x="3519194" y="4697731"/>
            <a:ext cx="157034" cy="672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BE370A-BF87-0BD8-6577-579EAC5B1DE9}"/>
              </a:ext>
            </a:extLst>
          </p:cNvPr>
          <p:cNvCxnSpPr>
            <a:cxnSpLocks/>
            <a:stCxn id="51" idx="1"/>
            <a:endCxn id="46" idx="5"/>
          </p:cNvCxnSpPr>
          <p:nvPr/>
        </p:nvCxnSpPr>
        <p:spPr>
          <a:xfrm flipH="1" flipV="1">
            <a:off x="3649773" y="4643644"/>
            <a:ext cx="750246" cy="7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F9C3CEF5-D0F2-859B-3B69-673402E1129E}"/>
              </a:ext>
            </a:extLst>
          </p:cNvPr>
          <p:cNvSpPr/>
          <p:nvPr/>
        </p:nvSpPr>
        <p:spPr>
          <a:xfrm>
            <a:off x="813743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42958074-60BB-0C25-749C-929F2B712DF4}"/>
              </a:ext>
            </a:extLst>
          </p:cNvPr>
          <p:cNvSpPr/>
          <p:nvPr/>
        </p:nvSpPr>
        <p:spPr>
          <a:xfrm>
            <a:off x="673836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EC8D1AF6-FCC7-4FC5-80E9-CFBAB18007AF}"/>
              </a:ext>
            </a:extLst>
          </p:cNvPr>
          <p:cNvSpPr/>
          <p:nvPr/>
        </p:nvSpPr>
        <p:spPr>
          <a:xfrm>
            <a:off x="754089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CBE3871B-5F1E-FFFE-9ABD-B3197126204F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V="1">
            <a:off x="705360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EED57CA1-3B78-D0E7-383B-64DF83C0235A}"/>
              </a:ext>
            </a:extLst>
          </p:cNvPr>
          <p:cNvCxnSpPr>
            <a:cxnSpLocks/>
            <a:stCxn id="1031" idx="0"/>
            <a:endCxn id="1029" idx="3"/>
          </p:cNvCxnSpPr>
          <p:nvPr/>
        </p:nvCxnSpPr>
        <p:spPr>
          <a:xfrm flipV="1">
            <a:off x="772556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31CEF5F2-B91A-4140-7138-780D5F774C7F}"/>
              </a:ext>
            </a:extLst>
          </p:cNvPr>
          <p:cNvSpPr/>
          <p:nvPr/>
        </p:nvSpPr>
        <p:spPr>
          <a:xfrm>
            <a:off x="10245296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E56CAABC-ACA9-DB98-26D0-EF52A9176D32}"/>
              </a:ext>
            </a:extLst>
          </p:cNvPr>
          <p:cNvSpPr/>
          <p:nvPr/>
        </p:nvSpPr>
        <p:spPr>
          <a:xfrm>
            <a:off x="8846221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569BD09C-8168-D080-36F1-E0EA453F2649}"/>
              </a:ext>
            </a:extLst>
          </p:cNvPr>
          <p:cNvSpPr/>
          <p:nvPr/>
        </p:nvSpPr>
        <p:spPr>
          <a:xfrm>
            <a:off x="96487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2C2058E-2433-4CEB-1358-CDF2C46634F9}"/>
              </a:ext>
            </a:extLst>
          </p:cNvPr>
          <p:cNvCxnSpPr>
            <a:cxnSpLocks/>
            <a:stCxn id="1035" idx="7"/>
            <a:endCxn id="1034" idx="2"/>
          </p:cNvCxnSpPr>
          <p:nvPr/>
        </p:nvCxnSpPr>
        <p:spPr>
          <a:xfrm flipV="1">
            <a:off x="9161466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2E3588CB-B121-95EE-BE58-15F95ECD26BB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flipV="1">
            <a:off x="9833419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그래프의 차이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37A0-5B5B-F6C5-65B4-DBF2887622BC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정점간 관계를 간선으로 연결한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9A1F2-5C3F-B077-535E-8FF72705868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없는 연결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963E1-9030-12E0-C6EC-D9C7FA95BAE0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트리는 그래프의 한 종류입니다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⊂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DD6033-2414-5509-29B3-5EBDDB2DB6F3}"/>
              </a:ext>
            </a:extLst>
          </p:cNvPr>
          <p:cNvSpPr/>
          <p:nvPr/>
        </p:nvSpPr>
        <p:spPr>
          <a:xfrm>
            <a:off x="1234911" y="3429000"/>
            <a:ext cx="3337089" cy="29340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8DABBC-394F-1B39-9C83-8C8E651D4DFC}"/>
              </a:ext>
            </a:extLst>
          </p:cNvPr>
          <p:cNvSpPr/>
          <p:nvPr/>
        </p:nvSpPr>
        <p:spPr>
          <a:xfrm>
            <a:off x="1913643" y="4364611"/>
            <a:ext cx="1989056" cy="1605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02A17-9788-22F3-C6FF-E281EECD338B}"/>
              </a:ext>
            </a:extLst>
          </p:cNvPr>
          <p:cNvSpPr txBox="1"/>
          <p:nvPr/>
        </p:nvSpPr>
        <p:spPr>
          <a:xfrm>
            <a:off x="2116170" y="3764969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6628A-A31C-07FC-AD8A-37D53788C029}"/>
              </a:ext>
            </a:extLst>
          </p:cNvPr>
          <p:cNvSpPr txBox="1"/>
          <p:nvPr/>
        </p:nvSpPr>
        <p:spPr>
          <a:xfrm>
            <a:off x="2116170" y="4711380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0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3FB8A8-7F09-9D3C-D057-8A09936CEF7E}"/>
              </a:ext>
            </a:extLst>
          </p:cNvPr>
          <p:cNvSpPr/>
          <p:nvPr/>
        </p:nvSpPr>
        <p:spPr>
          <a:xfrm>
            <a:off x="1058228" y="18057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52F7D4-C4E9-DD16-0A0B-443A5595541F}"/>
              </a:ext>
            </a:extLst>
          </p:cNvPr>
          <p:cNvSpPr/>
          <p:nvPr/>
        </p:nvSpPr>
        <p:spPr>
          <a:xfrm>
            <a:off x="2415989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75E49E-B570-5919-8B7D-085EDDC01660}"/>
              </a:ext>
            </a:extLst>
          </p:cNvPr>
          <p:cNvSpPr/>
          <p:nvPr/>
        </p:nvSpPr>
        <p:spPr>
          <a:xfrm>
            <a:off x="1571281" y="2857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D681C0-22E0-213E-E64B-2561EDF24E76}"/>
              </a:ext>
            </a:extLst>
          </p:cNvPr>
          <p:cNvSpPr/>
          <p:nvPr/>
        </p:nvSpPr>
        <p:spPr>
          <a:xfrm>
            <a:off x="3870358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DFA645-D9B7-4E24-898C-DE043194C20A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1427560" y="1990461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A66DD2-D7A7-3F07-9A49-4112427C7D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42894" y="2165306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4C166E-9260-3CD0-FB4E-438E94A8EC1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785321" y="2285625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27481C-FE68-9F72-B8F1-F33418E31E72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1886526" y="2444559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F54E53-94FB-B95C-9CCB-8A5F39914E74}"/>
              </a:ext>
            </a:extLst>
          </p:cNvPr>
          <p:cNvSpPr txBox="1"/>
          <p:nvPr/>
        </p:nvSpPr>
        <p:spPr>
          <a:xfrm>
            <a:off x="942387" y="135479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있어서 트리가 아님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77BCCF-0A4C-0729-98E5-D5004BF9DBE6}"/>
              </a:ext>
            </a:extLst>
          </p:cNvPr>
          <p:cNvSpPr/>
          <p:nvPr/>
        </p:nvSpPr>
        <p:spPr>
          <a:xfrm>
            <a:off x="2457303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F42BF5-FFCA-EE64-9965-A8C224B9F054}"/>
              </a:ext>
            </a:extLst>
          </p:cNvPr>
          <p:cNvSpPr/>
          <p:nvPr/>
        </p:nvSpPr>
        <p:spPr>
          <a:xfrm>
            <a:off x="105822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255738-E38B-E61C-8B4A-0D84106C2800}"/>
              </a:ext>
            </a:extLst>
          </p:cNvPr>
          <p:cNvSpPr/>
          <p:nvPr/>
        </p:nvSpPr>
        <p:spPr>
          <a:xfrm>
            <a:off x="1860760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4E55D68-B7EB-919F-112D-12E8342D1DEE}"/>
              </a:ext>
            </a:extLst>
          </p:cNvPr>
          <p:cNvCxnSpPr>
            <a:cxnSpLocks/>
            <a:stCxn id="23" idx="7"/>
            <a:endCxn id="22" idx="2"/>
          </p:cNvCxnSpPr>
          <p:nvPr/>
        </p:nvCxnSpPr>
        <p:spPr>
          <a:xfrm flipV="1">
            <a:off x="1373473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B85E5C-77B2-B969-82A5-F7642FB93D1D}"/>
              </a:ext>
            </a:extLst>
          </p:cNvPr>
          <p:cNvCxnSpPr>
            <a:cxnSpLocks/>
            <a:stCxn id="24" idx="0"/>
            <a:endCxn id="22" idx="3"/>
          </p:cNvCxnSpPr>
          <p:nvPr/>
        </p:nvCxnSpPr>
        <p:spPr>
          <a:xfrm flipV="1">
            <a:off x="2045426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127E73-97D1-7EEB-FB61-1D4D81D26DCF}"/>
              </a:ext>
            </a:extLst>
          </p:cNvPr>
          <p:cNvSpPr/>
          <p:nvPr/>
        </p:nvSpPr>
        <p:spPr>
          <a:xfrm>
            <a:off x="4565161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89043-A0E3-EE12-9831-0E3332FA2F79}"/>
              </a:ext>
            </a:extLst>
          </p:cNvPr>
          <p:cNvSpPr/>
          <p:nvPr/>
        </p:nvSpPr>
        <p:spPr>
          <a:xfrm>
            <a:off x="3166086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642E7-DCA7-B369-3CE7-9B3630964617}"/>
              </a:ext>
            </a:extLst>
          </p:cNvPr>
          <p:cNvSpPr/>
          <p:nvPr/>
        </p:nvSpPr>
        <p:spPr>
          <a:xfrm>
            <a:off x="396861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41805A-ED46-6D11-E241-FBF388F3015B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3481331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026CC8E-2FB3-B4DC-71A7-3FC56929055F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4153284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C07DA3-5B3A-7AA6-8FE0-FAF68DA1A8E0}"/>
              </a:ext>
            </a:extLst>
          </p:cNvPr>
          <p:cNvSpPr txBox="1"/>
          <p:nvPr/>
        </p:nvSpPr>
        <p:spPr>
          <a:xfrm>
            <a:off x="942387" y="34528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F8435-A6E3-CA6E-DE3D-5FF99A4C85F1}"/>
              </a:ext>
            </a:extLst>
          </p:cNvPr>
          <p:cNvSpPr txBox="1"/>
          <p:nvPr/>
        </p:nvSpPr>
        <p:spPr>
          <a:xfrm>
            <a:off x="942387" y="56327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없이 모든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연결되어 있으려면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개의 간선이 필요할까요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12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: Depth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38DFD0-155A-48FC-E15A-9C62CDF352AF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16978-0749-52A1-659E-E290BB380521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A79275-E019-B62F-8DF0-6572AC185512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84C1D8-3D8D-0BF8-910A-637730A6D9ED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32477E-FD41-B666-3817-85A23451B991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72267-3573-6825-2B0F-40F63130B5A2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7AF4C-27D8-1EA0-24D0-24E7567222DF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D30A9A-0760-503F-9DA0-FA7F093A74A2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7590FB-AEC0-C8FD-467C-DC4AC2D7EE7A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861D6C-7F66-797A-D11C-75EE48E1F39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51CD4A-70FB-09C3-ECDE-1FC628653052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746DB5-0B32-2EB4-978F-B5DB78C4C0B7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5916BB-124D-6B51-579C-D9B15870753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E919BF-A57F-615F-ECDB-D742AB36E541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446B93-18DC-4E05-C365-08B73C0A06E8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46C0AB-D0CD-1CFC-A857-76466716308A}"/>
              </a:ext>
            </a:extLst>
          </p:cNvPr>
          <p:cNvCxnSpPr>
            <a:cxnSpLocks/>
            <a:stCxn id="17" idx="7"/>
            <a:endCxn id="12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C0408F-70FF-0CA2-4155-B5D0A66AFD7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D1A5B3-E1D7-0071-8D23-B58D83C4C90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13D491-69AE-D5F4-7E87-F0FE4E9078A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924B4C-1DE7-53B8-0C6F-1E45463169C2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50A62C-0FA1-5F9A-82B2-151D0F6E05BD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2CD1AA-F69A-7153-D418-800E6C9D9CFC}"/>
              </a:ext>
            </a:extLst>
          </p:cNvPr>
          <p:cNvCxnSpPr>
            <a:cxnSpLocks/>
            <a:stCxn id="16" idx="7"/>
            <a:endCxn id="10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3F6520-368F-3CAB-040C-7EB61F5A7D99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 우선 탐색은 말 그대로 깊은 곳을 먼저 내려가보는 탐색방법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73739-CC4D-C466-E725-62558A1DC88D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F2E7848-6D6E-D109-FFF8-70873131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28" y="2636202"/>
            <a:ext cx="4709782" cy="41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: Breadth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F1B6DA-15CB-5A6E-7A99-5F836AC01D70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840215-A7D6-C2CD-9123-43D85EF605E4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FF29F3-6D5E-D52C-C311-13501BF7B3BD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149966-DA1F-1119-64F1-F93111DFD0C0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F21BE8-376D-7D57-68FC-EE3371887707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DA8CF-E78C-B2A4-02C5-949556ECC6C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608D4F-88A9-882E-80C5-E018EF8A14B7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DC813E-83BD-8D4C-441E-88747D5563DF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6D4DD1-875B-C067-8960-5CA537CD59E3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7753F-AFA1-7F61-61E9-D13367C36C43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FC3623-2E84-4254-C321-4D1096F89A93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891832-DC37-3975-05F6-F56858A6D2E4}"/>
              </a:ext>
            </a:extLst>
          </p:cNvPr>
          <p:cNvCxnSpPr>
            <a:cxnSpLocks/>
            <a:stCxn id="7" idx="0"/>
            <a:endCxn id="2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F46D0-25B4-5353-F181-6F9220FEE7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29720B-8304-4825-F687-B90FCE4D8CEA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C65D4-CD74-705B-5CFC-D7DB2620688A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E67B4-1EAD-5424-64C7-6BB625591E04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30750A-AFAE-D750-EC52-BAA33E3E52E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BC8EF7-B2B0-3A58-E825-0CE8B1C42C5E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E6F617-EDFF-7F00-F480-0DE107D4C5C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5318D-7E3E-6D53-30B0-EF412E9E3F9A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9F759A-9BBA-4563-B77D-0BB6E450D33B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BF9D0D-DA5D-9C10-879E-35F02D9E7218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7DA60C-8115-6950-C273-2D3600C9153E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너비 우선 탐색은 말 그대로 너비를 먼저 탐색하는 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263D4-166C-01BA-190F-9535D45ADD42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</p:spTree>
    <p:extLst>
      <p:ext uri="{BB962C8B-B14F-4D97-AF65-F5344CB8AC3E}">
        <p14:creationId xmlns:p14="http://schemas.microsoft.com/office/powerpoint/2010/main" val="158176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50D72F5-E4C4-3C6A-1523-32C24D2C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6654"/>
            <a:ext cx="7633955" cy="58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347-8E20-D40F-8FA1-63CE6D44BF7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 테스트에서도 빠질 수가 없는 매우 자주 출제되는 문제 유형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9AD5DD-3651-B5D2-F475-95EFCC7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" y="2953926"/>
            <a:ext cx="10168163" cy="24834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09C10-522E-0A16-3DD4-8680580E27F7}"/>
              </a:ext>
            </a:extLst>
          </p:cNvPr>
          <p:cNvSpPr/>
          <p:nvPr/>
        </p:nvSpPr>
        <p:spPr>
          <a:xfrm>
            <a:off x="1103884" y="4738255"/>
            <a:ext cx="980426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F3DC-50E5-D85D-C1F4-25CB1529C52F}"/>
              </a:ext>
            </a:extLst>
          </p:cNvPr>
          <p:cNvSpPr txBox="1"/>
          <p:nvPr/>
        </p:nvSpPr>
        <p:spPr>
          <a:xfrm>
            <a:off x="942387" y="56679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백준 가장 많은 문제 유형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6496-CC42-4CB0-A74E-57643995DB18}"/>
              </a:ext>
            </a:extLst>
          </p:cNvPr>
          <p:cNvSpPr txBox="1"/>
          <p:nvPr/>
        </p:nvSpPr>
        <p:spPr>
          <a:xfrm>
            <a:off x="942387" y="2256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최다 빈출 유형인 만큼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대비하신다면 확실하게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준비하시는게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32B82D-2AFF-B3C1-79BC-121B795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" y="999190"/>
            <a:ext cx="8688012" cy="5001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0C905-171C-32D6-AE8A-A595335E8944}"/>
              </a:ext>
            </a:extLst>
          </p:cNvPr>
          <p:cNvSpPr txBox="1"/>
          <p:nvPr/>
        </p:nvSpPr>
        <p:spPr>
          <a:xfrm>
            <a:off x="942387" y="61121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코딩 테스트 최다 빈출 유형</a:t>
            </a:r>
          </a:p>
        </p:txBody>
      </p:sp>
    </p:spTree>
    <p:extLst>
      <p:ext uri="{BB962C8B-B14F-4D97-AF65-F5344CB8AC3E}">
        <p14:creationId xmlns:p14="http://schemas.microsoft.com/office/powerpoint/2010/main" val="63240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0B83-A127-A078-7B59-D156D7C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61707"/>
            <a:ext cx="102598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페이지에서 보았듯이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순회는 재귀적으로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1116-411F-E603-FF42-8C480BF7EFC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몇 번째에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방문하느냐에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순회로 나뉩니다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262E-A3C8-26DC-86B6-CBD05F65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91387"/>
            <a:ext cx="4459347" cy="2171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9A512-1528-8904-C2B0-15057AFB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91386"/>
            <a:ext cx="4568949" cy="2171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2D5EC-5C31-6078-F0AC-D293C8D1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66" y="4600861"/>
            <a:ext cx="4359933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트리를 어떻게 구현해야 할지를 생각해보아야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D001-9647-BF63-5784-45E90A0118C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이용하여 다음 노드를 가리키는 방식을 이용할 수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DB81A-6260-8215-D004-F1490F5CD02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귀찮아서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좀 더 단순히 구현할 수 있을 법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해보이는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배열을 이용하도록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4C936F-CA07-B25F-60B5-8C6FDDFC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3901867" cy="1784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617F96-F0F8-138D-2AB2-329AFE8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88" y="2671483"/>
            <a:ext cx="4185603" cy="17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자식들이 없다는 표현을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DAB11F-3EFE-17A9-F3B2-FECB2AA31A37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2DC2B6-91B8-3E52-FB31-D8FC7B3BFEE2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8916F4-E2A8-ACFB-EA74-780224ACB5F1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B4308-C3CC-FAA1-E9DD-7D2ADBFC676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10E0E3-3EA1-34D2-3318-847BF92ECB1D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0AEF40-044D-6BFD-DDEB-E0DF6C2BB0F2}"/>
              </a:ext>
            </a:extLst>
          </p:cNvPr>
          <p:cNvSpPr txBox="1"/>
          <p:nvPr/>
        </p:nvSpPr>
        <p:spPr>
          <a:xfrm>
            <a:off x="2623127" y="1922450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경우에는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CE38D1-CC86-DDB2-2E53-579D1FD55B6E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404B5B-60A3-3CDF-28B7-72AB82FB5F6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60B0928-C120-814A-416A-898E0A6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82" y="2291781"/>
            <a:ext cx="6186968" cy="18922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93E232-03E3-8C99-CBBC-43D38D7FC2D8}"/>
              </a:ext>
            </a:extLst>
          </p:cNvPr>
          <p:cNvSpPr txBox="1"/>
          <p:nvPr/>
        </p:nvSpPr>
        <p:spPr>
          <a:xfrm>
            <a:off x="2617382" y="4184072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저장할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9A230-CBDE-2FB0-7541-C9DD96C6A951}"/>
              </a:ext>
            </a:extLst>
          </p:cNvPr>
          <p:cNvSpPr txBox="1"/>
          <p:nvPr/>
        </p:nvSpPr>
        <p:spPr>
          <a:xfrm>
            <a:off x="942387" y="456119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개수들을 입력 받은 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때는 자식 노드가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3BF76F-CDF7-D065-152B-C9DE5295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938326"/>
            <a:ext cx="3814314" cy="13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노드들에 할당된 자식 노드들을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트리에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F4D9E-9569-418B-5AA3-09ED4E32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88958" cy="30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0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순회는 루트의 방문 순서가 다른 것만 빼면 구현 방식은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9502C-1B48-E2E2-94C8-9B985634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4586683" cy="2267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77F85C-6404-EBEE-6F7F-63650D1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32" y="1559356"/>
            <a:ext cx="4451777" cy="2267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E798F0-14FD-C196-97C2-69DD2DB8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163" y="4100848"/>
            <a:ext cx="1872687" cy="17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52889-E063-DA44-4633-356A09F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6727"/>
            <a:ext cx="7830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문제는 앞 문제와 다르게 트리가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트리라는 게 보장되지 않습니다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7D9EC-7012-91F5-FDA2-D86BA4E8B7D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 트리에서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 문제와 같은 방식으로 트리를 구현하면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4908F-EDEA-7495-C944-071F4BE3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942387" y="1928688"/>
            <a:ext cx="4185603" cy="1500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F271A-11AC-A13F-F194-CAED40E42C1C}"/>
              </a:ext>
            </a:extLst>
          </p:cNvPr>
          <p:cNvSpPr txBox="1"/>
          <p:nvPr/>
        </p:nvSpPr>
        <p:spPr>
          <a:xfrm>
            <a:off x="942387" y="345405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자식부터는 표현할 방법이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161BDB-D52C-F7C2-C97C-49AB1AA608A0}"/>
              </a:ext>
            </a:extLst>
          </p:cNvPr>
          <p:cNvSpPr/>
          <p:nvPr/>
        </p:nvSpPr>
        <p:spPr>
          <a:xfrm>
            <a:off x="1563473" y="41038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D91219-2A5A-A460-78F5-20A41C6A245F}"/>
              </a:ext>
            </a:extLst>
          </p:cNvPr>
          <p:cNvSpPr/>
          <p:nvPr/>
        </p:nvSpPr>
        <p:spPr>
          <a:xfrm>
            <a:off x="1092132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C0043C1-8B2A-4EC4-F153-61966351B8BD}"/>
              </a:ext>
            </a:extLst>
          </p:cNvPr>
          <p:cNvSpPr/>
          <p:nvPr/>
        </p:nvSpPr>
        <p:spPr>
          <a:xfrm>
            <a:off x="1932805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31505E4-50DA-F756-A2DA-ECC88BA6DF54}"/>
              </a:ext>
            </a:extLst>
          </p:cNvPr>
          <p:cNvSpPr/>
          <p:nvPr/>
        </p:nvSpPr>
        <p:spPr>
          <a:xfrm>
            <a:off x="2773478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16E1C1-6B17-8D74-92C8-C94396D4D670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V="1">
            <a:off x="1276798" y="44190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C50FBB-52E3-5E4A-2EC3-6E649BCEF4BC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1748139" y="4473154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572D75-0AA5-0E07-A156-A4EEE04CCD27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1878718" y="4419067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통해서 여러 개의 자식들을 나타내는 방법도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6C70B9-3E9E-CDA9-71A9-87D8F89D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185603" cy="1761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8834D9-1D58-8C67-0669-06DF9F3F195B}"/>
              </a:ext>
            </a:extLst>
          </p:cNvPr>
          <p:cNvSpPr txBox="1"/>
          <p:nvPr/>
        </p:nvSpPr>
        <p:spPr>
          <a:xfrm>
            <a:off x="942387" y="3204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100000 × 100000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엄청난 공간 복잡도를 발생시키게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6D002-1F74-3A20-EB07-714F65A1DA59}"/>
              </a:ext>
            </a:extLst>
          </p:cNvPr>
          <p:cNvSpPr txBox="1"/>
          <p:nvPr/>
        </p:nvSpPr>
        <p:spPr>
          <a:xfrm>
            <a:off x="942387" y="3574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크기는 고정적이기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자식이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개밖에 없는 노드라면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C747-B004-761C-4697-1CF494C040BF}"/>
              </a:ext>
            </a:extLst>
          </p:cNvPr>
          <p:cNvSpPr txBox="1"/>
          <p:nvPr/>
        </p:nvSpPr>
        <p:spPr>
          <a:xfrm>
            <a:off x="942387" y="396183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칸의 공간을 낭비하게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23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(adjacency list)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트리를 구현하겠습니다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41854-8E2E-4E8A-9710-7867F1B9F149}"/>
              </a:ext>
            </a:extLst>
          </p:cNvPr>
          <p:cNvSpPr/>
          <p:nvPr/>
        </p:nvSpPr>
        <p:spPr>
          <a:xfrm>
            <a:off x="1563473" y="16303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A5D774-90DA-4DEE-A7D7-9621B2C1F4FD}"/>
              </a:ext>
            </a:extLst>
          </p:cNvPr>
          <p:cNvSpPr/>
          <p:nvPr/>
        </p:nvSpPr>
        <p:spPr>
          <a:xfrm>
            <a:off x="109213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1DC7F3-A3A6-41C2-9902-DCD86D28689C}"/>
              </a:ext>
            </a:extLst>
          </p:cNvPr>
          <p:cNvSpPr/>
          <p:nvPr/>
        </p:nvSpPr>
        <p:spPr>
          <a:xfrm>
            <a:off x="1932805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C11398-5377-48E2-8F9B-8EECF9CF8879}"/>
              </a:ext>
            </a:extLst>
          </p:cNvPr>
          <p:cNvSpPr/>
          <p:nvPr/>
        </p:nvSpPr>
        <p:spPr>
          <a:xfrm>
            <a:off x="2773478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0F1488-1D00-4422-85F0-FCBE46DE5614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1276798" y="194564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B3ECFC-EE32-4922-AC47-1C0775F973E9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748139" y="1999730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FBAF40-4E0D-4CAE-9D42-490A072EF880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1878718" y="1945643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63CC0A-41C0-4DB6-B9E1-9E90240A3D72}"/>
              </a:ext>
            </a:extLst>
          </p:cNvPr>
          <p:cNvSpPr txBox="1"/>
          <p:nvPr/>
        </p:nvSpPr>
        <p:spPr>
          <a:xfrm>
            <a:off x="942387" y="3335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개수만큼의 리스트를 선언하고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FE7038-933F-44DD-AF71-AB01DBAE62C5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142810" y="2825220"/>
            <a:ext cx="647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EEF9B3D-4565-47B9-ABAC-2D6AF3FEA442}"/>
              </a:ext>
            </a:extLst>
          </p:cNvPr>
          <p:cNvSpPr/>
          <p:nvPr/>
        </p:nvSpPr>
        <p:spPr>
          <a:xfrm>
            <a:off x="379070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024D5-8675-407B-BBFC-B8017D3503C8}"/>
              </a:ext>
            </a:extLst>
          </p:cNvPr>
          <p:cNvSpPr txBox="1"/>
          <p:nvPr/>
        </p:nvSpPr>
        <p:spPr>
          <a:xfrm>
            <a:off x="942387" y="3704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리스트에 추가합니다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4674DBB-8918-45BB-B9B0-819D98E55078}"/>
              </a:ext>
            </a:extLst>
          </p:cNvPr>
          <p:cNvGraphicFramePr>
            <a:graphicFrameLocks noGrp="1"/>
          </p:cNvGraphicFramePr>
          <p:nvPr/>
        </p:nvGraphicFramePr>
        <p:xfrm>
          <a:off x="942386" y="4345621"/>
          <a:ext cx="28483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663">
                  <a:extLst>
                    <a:ext uri="{9D8B030D-6E8A-4147-A177-3AD203B41FA5}">
                      <a16:colId xmlns:a16="http://schemas.microsoft.com/office/drawing/2014/main" val="2843314934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983011557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529424662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1422490239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59687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06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7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60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501195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7173A6-E410-463E-810B-37E356442A37}"/>
              </a:ext>
            </a:extLst>
          </p:cNvPr>
          <p:cNvCxnSpPr>
            <a:cxnSpLocks/>
          </p:cNvCxnSpPr>
          <p:nvPr/>
        </p:nvCxnSpPr>
        <p:spPr>
          <a:xfrm>
            <a:off x="1563473" y="4515556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78CEA7-4D26-400C-A831-53618845DCA7}"/>
              </a:ext>
            </a:extLst>
          </p:cNvPr>
          <p:cNvCxnSpPr>
            <a:cxnSpLocks/>
          </p:cNvCxnSpPr>
          <p:nvPr/>
        </p:nvCxnSpPr>
        <p:spPr>
          <a:xfrm>
            <a:off x="1563473" y="4876800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6C8A74-554F-463B-A080-2BB019E839F8}"/>
              </a:ext>
            </a:extLst>
          </p:cNvPr>
          <p:cNvCxnSpPr>
            <a:cxnSpLocks/>
          </p:cNvCxnSpPr>
          <p:nvPr/>
        </p:nvCxnSpPr>
        <p:spPr>
          <a:xfrm>
            <a:off x="1563473" y="5249334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6C6FE5-9F71-4F95-81DB-6218304F6D2A}"/>
              </a:ext>
            </a:extLst>
          </p:cNvPr>
          <p:cNvCxnSpPr>
            <a:cxnSpLocks/>
          </p:cNvCxnSpPr>
          <p:nvPr/>
        </p:nvCxnSpPr>
        <p:spPr>
          <a:xfrm>
            <a:off x="1563473" y="5633157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79E0FC-7259-4E2E-868D-718EFD4F5851}"/>
              </a:ext>
            </a:extLst>
          </p:cNvPr>
          <p:cNvCxnSpPr>
            <a:cxnSpLocks/>
          </p:cNvCxnSpPr>
          <p:nvPr/>
        </p:nvCxnSpPr>
        <p:spPr>
          <a:xfrm>
            <a:off x="1563473" y="6004363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E5031CD9-750D-4A88-957F-902862EA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17" y="2008943"/>
            <a:ext cx="2664202" cy="41908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EBA9EBE-B4F0-41AF-BD3C-4A40C531B94A}"/>
              </a:ext>
            </a:extLst>
          </p:cNvPr>
          <p:cNvSpPr txBox="1"/>
          <p:nvPr/>
        </p:nvSpPr>
        <p:spPr>
          <a:xfrm>
            <a:off x="8511117" y="1628284"/>
            <a:ext cx="26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475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7ED8D-EE29-4A3A-8A72-393AA556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6022858" cy="48571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40702B-DDC1-441F-8209-6E370ED4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64" y="4684890"/>
            <a:ext cx="5474650" cy="16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6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69BBB-9BB7-468F-BCE2-D50D88E4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4498858" cy="4062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64FFFD-4EF9-4198-BBF3-9C3AF1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5" y="5970495"/>
            <a:ext cx="4498857" cy="3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중복을 허용하지 않는 원소들의 모임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수학에서의 집합과 같은 개념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472D79-1006-3F1A-EEB4-B68E6DD85B98}"/>
              </a:ext>
            </a:extLst>
          </p:cNvPr>
          <p:cNvSpPr/>
          <p:nvPr/>
        </p:nvSpPr>
        <p:spPr>
          <a:xfrm>
            <a:off x="1079014" y="2460026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B15C4-2202-480B-FE26-8A98F47543CF}"/>
              </a:ext>
            </a:extLst>
          </p:cNvPr>
          <p:cNvSpPr txBox="1"/>
          <p:nvPr/>
        </p:nvSpPr>
        <p:spPr>
          <a:xfrm>
            <a:off x="1830031" y="2275360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BA4F1D-D063-0203-EEB7-68A12A3B0EF5}"/>
              </a:ext>
            </a:extLst>
          </p:cNvPr>
          <p:cNvSpPr/>
          <p:nvPr/>
        </p:nvSpPr>
        <p:spPr>
          <a:xfrm>
            <a:off x="2696064" y="2460026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AA57-B7FE-B2BD-0B0D-A8AFE7FCADA8}"/>
              </a:ext>
            </a:extLst>
          </p:cNvPr>
          <p:cNvSpPr txBox="1"/>
          <p:nvPr/>
        </p:nvSpPr>
        <p:spPr>
          <a:xfrm>
            <a:off x="3447081" y="2275360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A9307-3B9D-F41D-95C9-660039DE2A89}"/>
              </a:ext>
            </a:extLst>
          </p:cNvPr>
          <p:cNvSpPr txBox="1"/>
          <p:nvPr/>
        </p:nvSpPr>
        <p:spPr>
          <a:xfrm>
            <a:off x="1452959" y="275409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594F7-22F1-3092-2BF2-412AD4E1CB53}"/>
              </a:ext>
            </a:extLst>
          </p:cNvPr>
          <p:cNvSpPr txBox="1"/>
          <p:nvPr/>
        </p:nvSpPr>
        <p:spPr>
          <a:xfrm>
            <a:off x="2186323" y="282935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0F4D9-EB7E-9A33-6ED3-ABCF9397E006}"/>
              </a:ext>
            </a:extLst>
          </p:cNvPr>
          <p:cNvSpPr txBox="1"/>
          <p:nvPr/>
        </p:nvSpPr>
        <p:spPr>
          <a:xfrm>
            <a:off x="1830030" y="330809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70F406-07E9-15DB-65D5-A4AD54D4A2FC}"/>
              </a:ext>
            </a:extLst>
          </p:cNvPr>
          <p:cNvSpPr txBox="1"/>
          <p:nvPr/>
        </p:nvSpPr>
        <p:spPr>
          <a:xfrm>
            <a:off x="3110859" y="275409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0EAC31-A5C3-980D-8741-6947E63E344C}"/>
              </a:ext>
            </a:extLst>
          </p:cNvPr>
          <p:cNvSpPr txBox="1"/>
          <p:nvPr/>
        </p:nvSpPr>
        <p:spPr>
          <a:xfrm>
            <a:off x="3844223" y="282935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04B83C-88BC-BD40-8052-BFE1089B565C}"/>
              </a:ext>
            </a:extLst>
          </p:cNvPr>
          <p:cNvSpPr txBox="1"/>
          <p:nvPr/>
        </p:nvSpPr>
        <p:spPr>
          <a:xfrm>
            <a:off x="3487930" y="330809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804D0B-022C-0CA8-7CFA-43AAE80122FD}"/>
              </a:ext>
            </a:extLst>
          </p:cNvPr>
          <p:cNvSpPr txBox="1"/>
          <p:nvPr/>
        </p:nvSpPr>
        <p:spPr>
          <a:xfrm>
            <a:off x="2641965" y="297877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7FAF5A-A583-1E3B-50E7-C709A1ABD466}"/>
              </a:ext>
            </a:extLst>
          </p:cNvPr>
          <p:cNvSpPr txBox="1"/>
          <p:nvPr/>
        </p:nvSpPr>
        <p:spPr>
          <a:xfrm>
            <a:off x="942387" y="39887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집합은 순서를 고려하지 않음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(ex : Python – set, C++ -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unordered_set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F5AEBB8-9535-FA49-5889-63A98BC1BC90}"/>
              </a:ext>
            </a:extLst>
          </p:cNvPr>
          <p:cNvSpPr/>
          <p:nvPr/>
        </p:nvSpPr>
        <p:spPr>
          <a:xfrm>
            <a:off x="1079014" y="5001080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2C691-5220-4A29-CAA2-A49E48FCD0CD}"/>
              </a:ext>
            </a:extLst>
          </p:cNvPr>
          <p:cNvSpPr txBox="1"/>
          <p:nvPr/>
        </p:nvSpPr>
        <p:spPr>
          <a:xfrm>
            <a:off x="1830031" y="4816414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CE4F41-0A4E-D0FE-0176-A77908AE6634}"/>
              </a:ext>
            </a:extLst>
          </p:cNvPr>
          <p:cNvSpPr txBox="1"/>
          <p:nvPr/>
        </p:nvSpPr>
        <p:spPr>
          <a:xfrm>
            <a:off x="1452959" y="5295153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EC9BE-4A33-0EDA-E2B9-C79A2C77E9FD}"/>
              </a:ext>
            </a:extLst>
          </p:cNvPr>
          <p:cNvSpPr txBox="1"/>
          <p:nvPr/>
        </p:nvSpPr>
        <p:spPr>
          <a:xfrm>
            <a:off x="2186323" y="5370412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256458-54FD-73CE-7A1A-BD0EAF983794}"/>
              </a:ext>
            </a:extLst>
          </p:cNvPr>
          <p:cNvSpPr txBox="1"/>
          <p:nvPr/>
        </p:nvSpPr>
        <p:spPr>
          <a:xfrm>
            <a:off x="1830030" y="584915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4241B-5091-1319-1673-A0522A5DEEEE}"/>
              </a:ext>
            </a:extLst>
          </p:cNvPr>
          <p:cNvSpPr txBox="1"/>
          <p:nvPr/>
        </p:nvSpPr>
        <p:spPr>
          <a:xfrm>
            <a:off x="2641965" y="551983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ADE97-D7CB-9F7F-B179-51E7DA2B824F}"/>
              </a:ext>
            </a:extLst>
          </p:cNvPr>
          <p:cNvSpPr txBox="1"/>
          <p:nvPr/>
        </p:nvSpPr>
        <p:spPr>
          <a:xfrm>
            <a:off x="942387" y="4360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두 집합은 같은 집합일까요 다른 집합일까요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AD6C7B-419B-ED85-A649-95A4D442D98D}"/>
              </a:ext>
            </a:extLst>
          </p:cNvPr>
          <p:cNvSpPr/>
          <p:nvPr/>
        </p:nvSpPr>
        <p:spPr>
          <a:xfrm>
            <a:off x="3454845" y="5001080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CA93C4-3862-DAE4-B40C-355302396F09}"/>
              </a:ext>
            </a:extLst>
          </p:cNvPr>
          <p:cNvSpPr txBox="1"/>
          <p:nvPr/>
        </p:nvSpPr>
        <p:spPr>
          <a:xfrm>
            <a:off x="4205862" y="4816414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A’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1E5C7E-E3C7-56C6-ECC4-28FC1DAA0198}"/>
              </a:ext>
            </a:extLst>
          </p:cNvPr>
          <p:cNvSpPr txBox="1"/>
          <p:nvPr/>
        </p:nvSpPr>
        <p:spPr>
          <a:xfrm>
            <a:off x="3959817" y="528522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6C940E-DD92-07B0-DD30-A1C74949CE79}"/>
              </a:ext>
            </a:extLst>
          </p:cNvPr>
          <p:cNvSpPr txBox="1"/>
          <p:nvPr/>
        </p:nvSpPr>
        <p:spPr>
          <a:xfrm>
            <a:off x="4267494" y="584915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01A51-7396-4AD6-6CB6-A6D8FDEE0C7E}"/>
              </a:ext>
            </a:extLst>
          </p:cNvPr>
          <p:cNvSpPr txBox="1"/>
          <p:nvPr/>
        </p:nvSpPr>
        <p:spPr>
          <a:xfrm>
            <a:off x="4697005" y="534987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049D86-FBA1-67C2-18A4-224488FA05FF}"/>
              </a:ext>
            </a:extLst>
          </p:cNvPr>
          <p:cNvSpPr txBox="1"/>
          <p:nvPr/>
        </p:nvSpPr>
        <p:spPr>
          <a:xfrm>
            <a:off x="3578109" y="5664485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D7552CF-2C4A-356C-61A2-8F07F9F2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233" y="2169077"/>
            <a:ext cx="5118847" cy="179587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5C10F3-7F88-5CCB-BC85-0A7F41F0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32" y="5665802"/>
            <a:ext cx="5118847" cy="6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받아 트리를 구성합니다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C7D4054-2362-4B94-817B-702F7D42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64" y="1443617"/>
            <a:ext cx="6474413" cy="44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6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하면서 노드를 방문할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C6481-3DA3-4477-9B57-8FB62DAD4B55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노드에서 왔는지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기록해줍니다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4923D-AA92-4CAA-897D-3C972DBF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15064"/>
            <a:ext cx="5639035" cy="4409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5E91E-6D45-4B12-9B46-1336A6270CE0}"/>
              </a:ext>
            </a:extLst>
          </p:cNvPr>
          <p:cNvSpPr txBox="1"/>
          <p:nvPr/>
        </p:nvSpPr>
        <p:spPr>
          <a:xfrm>
            <a:off x="6795911" y="2408852"/>
            <a:ext cx="43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예제에서는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825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순회가 끝났다면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parent[]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각 노드들의 부모가 저장되어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있을테니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그걸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00856-82F9-4F66-80E6-E27FE480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895173"/>
            <a:ext cx="5496434" cy="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4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3531B-4F62-6B98-A0AA-59F9130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3178"/>
            <a:ext cx="9962039" cy="5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트리에서 인접 리스트를 이용한 그래프 구성과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보았습니다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방법을 똑같이 이용하면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EFAB1-5C4E-E63C-B5E3-C7AB43C404D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N, M, 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리스트를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D73928-D5E6-16C8-E558-A8280002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36684"/>
            <a:ext cx="7447469" cy="32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 간선을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E36CC-95BB-4429-6323-7590CA6986AE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조건에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방문할 수 있는 정점이 여러 개인 경우에는 정점 번호가 작은 것을 먼저 방문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한다는 조건이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9F4D-F7F8-EB12-115F-30E3898FD43C}"/>
              </a:ext>
            </a:extLst>
          </p:cNvPr>
          <p:cNvSpPr txBox="1"/>
          <p:nvPr/>
        </p:nvSpPr>
        <p:spPr>
          <a:xfrm>
            <a:off x="942387" y="41764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리스트들을 정렬해줍니다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8BF69F-C093-0C42-5A94-F6305B98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8113"/>
            <a:ext cx="4006685" cy="18521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77A6F0-8280-9983-AFA2-5C1D104A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554509"/>
            <a:ext cx="4006685" cy="6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2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재귀호출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79BDA-AB6A-0AAD-FCBD-5C6DBCA0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66971" cy="31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8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큐를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EFD705-E0A4-6ECF-EF9C-AADFF9DF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306067" cy="49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2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구현한 순회 메서드들을 호출하여 그래프를 순회합니다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EAE1E-61BF-9572-A37C-654691D83A1C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이때 주의할 점은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순회를 마치면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visited[]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모두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E6EA8-1182-7851-B5EC-F6339EE6D714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이를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해줘야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CEDF5-518D-3E76-EEBA-D96BA2CE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4714604" cy="1697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2415B7-4281-008A-3061-1B047314D577}"/>
              </a:ext>
            </a:extLst>
          </p:cNvPr>
          <p:cNvSpPr txBox="1"/>
          <p:nvPr/>
        </p:nvSpPr>
        <p:spPr>
          <a:xfrm>
            <a:off x="942387" y="47339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TMI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Arrays.fill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지원합니다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452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0E58E-AE40-8E5B-9A13-0D4395C4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1082191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208568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여러분이 메신저 프로그램의 서버를 만드는 개발자라고 생각해봅시다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24550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요구사항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친구이고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친구이면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친구가 되게 해주세요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20EF96-62DE-55B5-0AD4-1652BEAD7157}"/>
              </a:ext>
            </a:extLst>
          </p:cNvPr>
          <p:cNvSpPr/>
          <p:nvPr/>
        </p:nvSpPr>
        <p:spPr>
          <a:xfrm>
            <a:off x="1019702" y="3561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CEDC9A-C320-7334-B4EC-91D8320E7D3A}"/>
              </a:ext>
            </a:extLst>
          </p:cNvPr>
          <p:cNvSpPr/>
          <p:nvPr/>
        </p:nvSpPr>
        <p:spPr>
          <a:xfrm>
            <a:off x="2261709" y="43178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6850FE-A0CB-83FA-921F-4AAB9DDC80AF}"/>
              </a:ext>
            </a:extLst>
          </p:cNvPr>
          <p:cNvSpPr/>
          <p:nvPr/>
        </p:nvSpPr>
        <p:spPr>
          <a:xfrm>
            <a:off x="3715239" y="36403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AFC467-D87F-A34F-26B4-55F54D6F7A35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1334947" y="3877180"/>
            <a:ext cx="980849" cy="49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507A51-4CC8-83F2-C835-5A3E1FAB6B31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576954" y="3955598"/>
            <a:ext cx="1192372" cy="416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호 57">
            <a:extLst>
              <a:ext uri="{FF2B5EF4-FFF2-40B4-BE49-F238E27FC236}">
                <a16:creationId xmlns:a16="http://schemas.microsoft.com/office/drawing/2014/main" id="{F7C476A0-0C9C-657C-299C-376F80F347DD}"/>
              </a:ext>
            </a:extLst>
          </p:cNvPr>
          <p:cNvSpPr/>
          <p:nvPr/>
        </p:nvSpPr>
        <p:spPr>
          <a:xfrm>
            <a:off x="1389034" y="3381452"/>
            <a:ext cx="2326205" cy="621117"/>
          </a:xfrm>
          <a:prstGeom prst="arc">
            <a:avLst>
              <a:gd name="adj1" fmla="val 10980542"/>
              <a:gd name="adj2" fmla="val 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361274-8121-95C6-597B-0B81DBF110D7}"/>
              </a:ext>
            </a:extLst>
          </p:cNvPr>
          <p:cNvSpPr txBox="1"/>
          <p:nvPr/>
        </p:nvSpPr>
        <p:spPr>
          <a:xfrm>
            <a:off x="1130755" y="4160192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45FCDF-90EE-1920-0C7D-478D98CF3894}"/>
              </a:ext>
            </a:extLst>
          </p:cNvPr>
          <p:cNvSpPr txBox="1"/>
          <p:nvPr/>
        </p:nvSpPr>
        <p:spPr>
          <a:xfrm>
            <a:off x="2793019" y="4160192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EAB889-3E5E-0A6D-3A6C-83CA1C471486}"/>
              </a:ext>
            </a:extLst>
          </p:cNvPr>
          <p:cNvSpPr txBox="1"/>
          <p:nvPr/>
        </p:nvSpPr>
        <p:spPr>
          <a:xfrm>
            <a:off x="1838228" y="3029160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자동친구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356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문제와 별 다를 바가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1043B-7AD8-79BC-DA87-2A74B5E45C2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정점에서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시작해 몇 개의 다른 정점들을 방문하는지 세면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0F24B-18EC-C935-E859-11D33BBB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6712162" cy="29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C45639-031E-41E6-97B1-355FDCCC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9896376" cy="47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8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925212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62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Python Maximum Recursion Depth Exceeded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기본적으로 재귀함수의 깊이 제한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(1000)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걸려있습니다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55162-AC32-F27D-FF40-3FE32CEF7665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sys.setrecursionlimit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메서드로 조정할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209EB-724E-7FC6-AB77-8CA5702B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3187"/>
            <a:ext cx="8014810" cy="17929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58A988-61C1-701C-E852-E6065AC0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7663"/>
            <a:ext cx="7148668" cy="2330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418F6E-861C-6DE7-A09B-14009F51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55" y="4167662"/>
            <a:ext cx="866142" cy="23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8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C14F-3B58-7DCB-0529-B6DF343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161"/>
            <a:ext cx="10783805" cy="362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D39DC-B2B5-9D08-1123-33207352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725894"/>
            <a:ext cx="1381318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6C43-90AD-AFEE-539A-343B818B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50" y="4730077"/>
            <a:ext cx="1371791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04BF6A-48BA-5686-10A0-8CBBBB3C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14" y="4736001"/>
            <a:ext cx="1371791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78C7D-9A0E-591C-7A5D-F34A83B5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043" y="4732821"/>
            <a:ext cx="1352739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45FE7-27E1-F4AE-1580-31870CEE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407" y="4725894"/>
            <a:ext cx="2705478" cy="1428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45696-89A4-046E-7D27-1773D5DF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324" y="4725894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B1A79-0667-3D21-E04D-5846311CBBD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양방향 간선 그래프로 생각할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B19DB5D-3575-A732-E1C4-CA2AD9BA2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07590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62B40467-F2EA-8ACB-0226-C7DD6123EEF5}"/>
              </a:ext>
            </a:extLst>
          </p:cNvPr>
          <p:cNvSpPr/>
          <p:nvPr/>
        </p:nvSpPr>
        <p:spPr>
          <a:xfrm>
            <a:off x="2187782" y="2469824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C880611F-C90B-C463-D17E-8E3EF62A77D7}"/>
              </a:ext>
            </a:extLst>
          </p:cNvPr>
          <p:cNvSpPr/>
          <p:nvPr/>
        </p:nvSpPr>
        <p:spPr>
          <a:xfrm rot="16200000">
            <a:off x="1517324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571AEBEA-14AA-03D0-D100-72B48C4F34FF}"/>
              </a:ext>
            </a:extLst>
          </p:cNvPr>
          <p:cNvSpPr/>
          <p:nvPr/>
        </p:nvSpPr>
        <p:spPr>
          <a:xfrm rot="16200000">
            <a:off x="1517325" y="4458817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31E22A6-FC4F-676B-F100-FEBC32813A07}"/>
              </a:ext>
            </a:extLst>
          </p:cNvPr>
          <p:cNvSpPr/>
          <p:nvPr/>
        </p:nvSpPr>
        <p:spPr>
          <a:xfrm>
            <a:off x="2187782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23FD48D1-C68E-D845-E0B1-E3AF7F8795CC}"/>
              </a:ext>
            </a:extLst>
          </p:cNvPr>
          <p:cNvSpPr/>
          <p:nvPr/>
        </p:nvSpPr>
        <p:spPr>
          <a:xfrm>
            <a:off x="3556388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340B2986-1752-27D4-B493-E47C192C6C25}"/>
              </a:ext>
            </a:extLst>
          </p:cNvPr>
          <p:cNvSpPr/>
          <p:nvPr/>
        </p:nvSpPr>
        <p:spPr>
          <a:xfrm rot="16200000">
            <a:off x="4288236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위에서 출발하여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로밖에 이동할 수 없을 때 오른쪽 아래까지 가는 최단 경로의 길이를 찾는 문제</a:t>
            </a:r>
          </a:p>
        </p:txBody>
      </p:sp>
      <p:graphicFrame>
        <p:nvGraphicFramePr>
          <p:cNvPr id="36" name="표 6">
            <a:extLst>
              <a:ext uri="{FF2B5EF4-FFF2-40B4-BE49-F238E27FC236}">
                <a16:creationId xmlns:a16="http://schemas.microsoft.com/office/drawing/2014/main" id="{836E5A14-46F4-DB38-238A-889F74B5A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25080"/>
              </p:ext>
            </p:extLst>
          </p:nvPr>
        </p:nvGraphicFramePr>
        <p:xfrm>
          <a:off x="7050185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B1AB7512-C14D-8519-60F6-01F1D56579C8}"/>
              </a:ext>
            </a:extLst>
          </p:cNvPr>
          <p:cNvSpPr/>
          <p:nvPr/>
        </p:nvSpPr>
        <p:spPr>
          <a:xfrm>
            <a:off x="8183121" y="2469824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왼쪽/오른쪽 37">
            <a:extLst>
              <a:ext uri="{FF2B5EF4-FFF2-40B4-BE49-F238E27FC236}">
                <a16:creationId xmlns:a16="http://schemas.microsoft.com/office/drawing/2014/main" id="{EE651A75-CFD1-4604-FF96-218BC437A55F}"/>
              </a:ext>
            </a:extLst>
          </p:cNvPr>
          <p:cNvSpPr/>
          <p:nvPr/>
        </p:nvSpPr>
        <p:spPr>
          <a:xfrm rot="16200000">
            <a:off x="7512663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6DAA22E7-6BC9-6CF1-61E0-BD85BAB1B5F8}"/>
              </a:ext>
            </a:extLst>
          </p:cNvPr>
          <p:cNvSpPr/>
          <p:nvPr/>
        </p:nvSpPr>
        <p:spPr>
          <a:xfrm rot="16200000">
            <a:off x="7512664" y="4458817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왼쪽/오른쪽 39">
            <a:extLst>
              <a:ext uri="{FF2B5EF4-FFF2-40B4-BE49-F238E27FC236}">
                <a16:creationId xmlns:a16="http://schemas.microsoft.com/office/drawing/2014/main" id="{53BF85DD-B7A3-FD42-28B5-63647E3A3BE9}"/>
              </a:ext>
            </a:extLst>
          </p:cNvPr>
          <p:cNvSpPr/>
          <p:nvPr/>
        </p:nvSpPr>
        <p:spPr>
          <a:xfrm>
            <a:off x="8183121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왼쪽/오른쪽 40">
            <a:extLst>
              <a:ext uri="{FF2B5EF4-FFF2-40B4-BE49-F238E27FC236}">
                <a16:creationId xmlns:a16="http://schemas.microsoft.com/office/drawing/2014/main" id="{94D09848-8707-7564-B5E2-F564C177B0A1}"/>
              </a:ext>
            </a:extLst>
          </p:cNvPr>
          <p:cNvSpPr/>
          <p:nvPr/>
        </p:nvSpPr>
        <p:spPr>
          <a:xfrm>
            <a:off x="9551727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왼쪽/오른쪽 41">
            <a:extLst>
              <a:ext uri="{FF2B5EF4-FFF2-40B4-BE49-F238E27FC236}">
                <a16:creationId xmlns:a16="http://schemas.microsoft.com/office/drawing/2014/main" id="{FCC5B16A-C149-34DD-5864-983CCFD33BCD}"/>
              </a:ext>
            </a:extLst>
          </p:cNvPr>
          <p:cNvSpPr/>
          <p:nvPr/>
        </p:nvSpPr>
        <p:spPr>
          <a:xfrm rot="16200000">
            <a:off x="10283575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43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문제에서 칸을 이동하는데 드는 비용은 어느 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방향이든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928AE-8DDC-9E4F-6D3B-DE453B4A010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그래프에서 가중치가 동일할 때 최소 비용을 찾는 문제는 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풀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4B15F-95EF-C1E7-4A52-C379503C91C5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해를 찾았을 때의 상태 트리의 깊이가 곧 최소 비용이기 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18E2-2247-EC14-35EF-0E57B2A18756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해를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찾았을 때의 비용이 최소 비용이 아닐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5141DB-ED6B-82D1-E89C-84357959E05E}"/>
              </a:ext>
            </a:extLst>
          </p:cNvPr>
          <p:cNvSpPr/>
          <p:nvPr/>
        </p:nvSpPr>
        <p:spPr>
          <a:xfrm>
            <a:off x="1563473" y="2852018"/>
            <a:ext cx="369332" cy="36933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B17C96-EA5D-0B6D-AE84-47F3D1292426}"/>
              </a:ext>
            </a:extLst>
          </p:cNvPr>
          <p:cNvSpPr/>
          <p:nvPr/>
        </p:nvSpPr>
        <p:spPr>
          <a:xfrm>
            <a:off x="1092132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B367A1-AA6C-D0D4-D6A7-5DBE18FDF105}"/>
              </a:ext>
            </a:extLst>
          </p:cNvPr>
          <p:cNvSpPr/>
          <p:nvPr/>
        </p:nvSpPr>
        <p:spPr>
          <a:xfrm>
            <a:off x="1932805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79D30E-F408-272B-C765-E839FC45ABCB}"/>
              </a:ext>
            </a:extLst>
          </p:cNvPr>
          <p:cNvSpPr/>
          <p:nvPr/>
        </p:nvSpPr>
        <p:spPr>
          <a:xfrm>
            <a:off x="722800" y="4872330"/>
            <a:ext cx="369332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278E21-4A88-3A86-3522-5C512A404EC1}"/>
              </a:ext>
            </a:extLst>
          </p:cNvPr>
          <p:cNvSpPr/>
          <p:nvPr/>
        </p:nvSpPr>
        <p:spPr>
          <a:xfrm>
            <a:off x="1563473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C8CC9C-1A5F-8CC7-9D43-BED366357AA0}"/>
              </a:ext>
            </a:extLst>
          </p:cNvPr>
          <p:cNvSpPr/>
          <p:nvPr/>
        </p:nvSpPr>
        <p:spPr>
          <a:xfrm>
            <a:off x="2773478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801B62-B26F-45B4-A390-64E42ABA556D}"/>
              </a:ext>
            </a:extLst>
          </p:cNvPr>
          <p:cNvSpPr/>
          <p:nvPr/>
        </p:nvSpPr>
        <p:spPr>
          <a:xfrm>
            <a:off x="2404146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B071A28-621D-242E-C05D-13AA41CD0D96}"/>
              </a:ext>
            </a:extLst>
          </p:cNvPr>
          <p:cNvSpPr/>
          <p:nvPr/>
        </p:nvSpPr>
        <p:spPr>
          <a:xfrm>
            <a:off x="3244819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4B9F319-8761-E57E-DC94-A600E568012D}"/>
              </a:ext>
            </a:extLst>
          </p:cNvPr>
          <p:cNvSpPr/>
          <p:nvPr/>
        </p:nvSpPr>
        <p:spPr>
          <a:xfrm>
            <a:off x="1092132" y="5884887"/>
            <a:ext cx="369332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A8EED2-274D-27FF-A558-89513DFEC1AB}"/>
              </a:ext>
            </a:extLst>
          </p:cNvPr>
          <p:cNvSpPr/>
          <p:nvPr/>
        </p:nvSpPr>
        <p:spPr>
          <a:xfrm>
            <a:off x="1932805" y="588488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23F411-E400-4536-2D30-BB0F0EFF4F0E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flipV="1">
            <a:off x="1276798" y="316726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722577-CA6C-13EC-0918-8FCB0736A58D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1878718" y="3167263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545843-14CF-81AB-358E-F3D71454DB8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461464" y="4046840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8A220EF-AACF-FF69-9E79-4F4C2AFB60F1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V="1">
            <a:off x="907466" y="417741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5212C0-08C1-DE93-6C63-6561441AE4A5}"/>
              </a:ext>
            </a:extLst>
          </p:cNvPr>
          <p:cNvCxnSpPr>
            <a:cxnSpLocks/>
            <a:stCxn id="14" idx="1"/>
            <a:endCxn id="11" idx="5"/>
          </p:cNvCxnSpPr>
          <p:nvPr/>
        </p:nvCxnSpPr>
        <p:spPr>
          <a:xfrm flipH="1" flipV="1">
            <a:off x="1407377" y="4177419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12ED880-A83A-B4A9-1EDF-1757DF15DA2B}"/>
              </a:ext>
            </a:extLst>
          </p:cNvPr>
          <p:cNvCxnSpPr>
            <a:cxnSpLocks/>
            <a:stCxn id="19" idx="7"/>
            <a:endCxn id="16" idx="4"/>
          </p:cNvCxnSpPr>
          <p:nvPr/>
        </p:nvCxnSpPr>
        <p:spPr>
          <a:xfrm flipV="1">
            <a:off x="2248050" y="5241662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0DD455-FDF2-A8BE-1B30-378E878BB93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1932805" y="505699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E365E1-7C54-CA42-7FE1-FBA7CF0D8F6D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2248050" y="4177419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C503CB-5F82-33FB-EF4F-7C1E26447715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2773478" y="505699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66004AB-2C4E-00C0-9E8D-87CED5F2086A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3088723" y="417741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AE2593-4C3D-8DDF-690C-E4D72C50724A}"/>
              </a:ext>
            </a:extLst>
          </p:cNvPr>
          <p:cNvCxnSpPr>
            <a:cxnSpLocks/>
            <a:stCxn id="18" idx="7"/>
            <a:endCxn id="14" idx="4"/>
          </p:cNvCxnSpPr>
          <p:nvPr/>
        </p:nvCxnSpPr>
        <p:spPr>
          <a:xfrm flipV="1">
            <a:off x="1407377" y="5241662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81F489-B7D3-C1F1-D72F-2FDF96B1C0DA}"/>
              </a:ext>
            </a:extLst>
          </p:cNvPr>
          <p:cNvSpPr txBox="1"/>
          <p:nvPr/>
        </p:nvSpPr>
        <p:spPr>
          <a:xfrm>
            <a:off x="3823855" y="2982597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같은 그래프에서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시작점으로 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E, 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 가정하겠습니다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5700A1-258F-FB8E-7AC4-42C7047FCF1A}"/>
              </a:ext>
            </a:extLst>
          </p:cNvPr>
          <p:cNvSpPr txBox="1"/>
          <p:nvPr/>
        </p:nvSpPr>
        <p:spPr>
          <a:xfrm>
            <a:off x="3823855" y="3677508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통하여 해를 찾을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ABCGFI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순으로 방문하게 되고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65C25C-BC8A-5C2E-1BE5-2808AA430703}"/>
              </a:ext>
            </a:extLst>
          </p:cNvPr>
          <p:cNvSpPr txBox="1"/>
          <p:nvPr/>
        </p:nvSpPr>
        <p:spPr>
          <a:xfrm>
            <a:off x="3823855" y="4046840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거쳐온 정점의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되는데 이는 최적해가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63726-D81D-6CCE-9A9B-3E73B5D6215D}"/>
              </a:ext>
            </a:extLst>
          </p:cNvPr>
          <p:cNvSpPr txBox="1"/>
          <p:nvPr/>
        </p:nvSpPr>
        <p:spPr>
          <a:xfrm>
            <a:off x="3823855" y="4744646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통하여 해를 찾을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A(level 1) – BC(level 2) – EFG(level 3)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36DF3-0314-DA32-2500-10D81281DD43}"/>
              </a:ext>
            </a:extLst>
          </p:cNvPr>
          <p:cNvSpPr txBox="1"/>
          <p:nvPr/>
        </p:nvSpPr>
        <p:spPr>
          <a:xfrm>
            <a:off x="3823855" y="5113978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거쳐온 정점의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되는데 이는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최적해 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313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입력이 배열 형태로 주어집니다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E6D1C-FE9F-7F77-6728-07A3709EF2C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공백이 없으니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받으면 편할 듯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9E2BE1-EB2A-5DFD-CA50-9F5BC1F9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4322340" cy="22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9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순회를 위해 방문처리 배열을 초기화하고 큐를 선언합니다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9AE30B-F3BC-ACF6-97FF-CA714C20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7506966" cy="31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5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큐의 앞 원소들을 꺼내어 방문한 좌표에서 인접한 정점으로 이동하면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이동할 수 있는 방향이 한 정점당 최대 네 군데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F805CF8-883A-5B54-8723-31B22651B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54650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92E2E6D-C7A2-ED18-F751-32DA7D554FE9}"/>
              </a:ext>
            </a:extLst>
          </p:cNvPr>
          <p:cNvSpPr/>
          <p:nvPr/>
        </p:nvSpPr>
        <p:spPr>
          <a:xfrm>
            <a:off x="2187782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C576FC1C-3A4D-B66B-98CC-3F330152D121}"/>
              </a:ext>
            </a:extLst>
          </p:cNvPr>
          <p:cNvSpPr/>
          <p:nvPr/>
        </p:nvSpPr>
        <p:spPr>
          <a:xfrm rot="16200000">
            <a:off x="2884125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A2322D89-6CAB-C066-A31E-D6FB7D2219F8}"/>
              </a:ext>
            </a:extLst>
          </p:cNvPr>
          <p:cNvSpPr/>
          <p:nvPr/>
        </p:nvSpPr>
        <p:spPr>
          <a:xfrm rot="16200000">
            <a:off x="2884124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97EE663-343F-CCF3-B412-C290D11CE0B6}"/>
              </a:ext>
            </a:extLst>
          </p:cNvPr>
          <p:cNvSpPr/>
          <p:nvPr/>
        </p:nvSpPr>
        <p:spPr>
          <a:xfrm>
            <a:off x="3556388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8AAA2-A0C2-70E0-82CF-6A8A3D82E434}"/>
              </a:ext>
            </a:extLst>
          </p:cNvPr>
          <p:cNvSpPr txBox="1"/>
          <p:nvPr/>
        </p:nvSpPr>
        <p:spPr>
          <a:xfrm>
            <a:off x="5495636" y="2130420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다음 정점을 방문하는 코드를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4B6F-F850-BA85-81C8-8CB6AD6F32BC}"/>
              </a:ext>
            </a:extLst>
          </p:cNvPr>
          <p:cNvSpPr txBox="1"/>
          <p:nvPr/>
        </p:nvSpPr>
        <p:spPr>
          <a:xfrm>
            <a:off x="5495636" y="2499935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짜야할까요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87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방문해야 할 좌표는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F805CF8-883A-5B54-8723-31B22651B4AB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92E2E6D-C7A2-ED18-F751-32DA7D554FE9}"/>
              </a:ext>
            </a:extLst>
          </p:cNvPr>
          <p:cNvSpPr/>
          <p:nvPr/>
        </p:nvSpPr>
        <p:spPr>
          <a:xfrm>
            <a:off x="2187782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C576FC1C-3A4D-B66B-98CC-3F330152D121}"/>
              </a:ext>
            </a:extLst>
          </p:cNvPr>
          <p:cNvSpPr/>
          <p:nvPr/>
        </p:nvSpPr>
        <p:spPr>
          <a:xfrm rot="16200000">
            <a:off x="2884125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A2322D89-6CAB-C066-A31E-D6FB7D2219F8}"/>
              </a:ext>
            </a:extLst>
          </p:cNvPr>
          <p:cNvSpPr/>
          <p:nvPr/>
        </p:nvSpPr>
        <p:spPr>
          <a:xfrm rot="16200000">
            <a:off x="2884124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97EE663-343F-CCF3-B412-C290D11CE0B6}"/>
              </a:ext>
            </a:extLst>
          </p:cNvPr>
          <p:cNvSpPr/>
          <p:nvPr/>
        </p:nvSpPr>
        <p:spPr>
          <a:xfrm>
            <a:off x="3556388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8AAA2-A0C2-70E0-82CF-6A8A3D82E434}"/>
              </a:ext>
            </a:extLst>
          </p:cNvPr>
          <p:cNvSpPr txBox="1"/>
          <p:nvPr/>
        </p:nvSpPr>
        <p:spPr>
          <a:xfrm>
            <a:off x="5495636" y="2030695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81D6F-61A1-9ED4-D544-0A12061505CC}"/>
              </a:ext>
            </a:extLst>
          </p:cNvPr>
          <p:cNvSpPr txBox="1"/>
          <p:nvPr/>
        </p:nvSpPr>
        <p:spPr>
          <a:xfrm>
            <a:off x="5495636" y="2769359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우선은 이렇게 써볼 수 있겠습니다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E1CA6-01A5-664F-16EF-ABFBE060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36" y="3138691"/>
            <a:ext cx="3620655" cy="31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3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사람들 간의 친구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나타낼 필요성이 보이므로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586B26-7975-EB61-6417-ADB7662F4540}"/>
              </a:ext>
            </a:extLst>
          </p:cNvPr>
          <p:cNvSpPr txBox="1"/>
          <p:nvPr/>
        </p:nvSpPr>
        <p:spPr>
          <a:xfrm>
            <a:off x="942387" y="28267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그래프에서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사람과 친구가 된다면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EC6EF-D0FE-1D19-70CA-354A8F72BF43}"/>
              </a:ext>
            </a:extLst>
          </p:cNvPr>
          <p:cNvSpPr txBox="1"/>
          <p:nvPr/>
        </p:nvSpPr>
        <p:spPr>
          <a:xfrm>
            <a:off x="942387" y="31960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아무나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친구가 되는지 알려면 어떻게 해야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DDCC71-E9CD-1B99-96F8-06D1B368345C}"/>
              </a:ext>
            </a:extLst>
          </p:cNvPr>
          <p:cNvSpPr txBox="1"/>
          <p:nvPr/>
        </p:nvSpPr>
        <p:spPr>
          <a:xfrm>
            <a:off x="942387" y="3932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(BFS / DFS)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통해서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778F4-0844-EC5C-F9BA-AAE1C2C4DF4A}"/>
              </a:ext>
            </a:extLst>
          </p:cNvPr>
          <p:cNvSpPr txBox="1"/>
          <p:nvPr/>
        </p:nvSpPr>
        <p:spPr>
          <a:xfrm>
            <a:off x="942387" y="43007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나를 시작으로 목표 정점까지 도달할 수 있는지 확인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21FFB1-2162-17FA-F9FA-3FE8C0D06576}"/>
              </a:ext>
            </a:extLst>
          </p:cNvPr>
          <p:cNvSpPr txBox="1"/>
          <p:nvPr/>
        </p:nvSpPr>
        <p:spPr>
          <a:xfrm>
            <a:off x="942387" y="50338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새로운 친구관계는 언제든 생겨날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030A37B-88CA-C4A2-E117-707FBA6D832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8438FC9-4B0C-3CE4-AF48-D54B9012F5FD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B83F950-96D5-0608-05E4-085CF75CDD1C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945085E-8CB6-96AD-751A-F19C5425558F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3619B6D-A4DC-A8B3-4E10-0F850F8EEBD8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FD9D38-FE28-B9E5-8DAC-BB85DD0FFA4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3A1D632-7C73-CA20-CC91-544E7325A97C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ED30EA2-E0F4-A1EF-E29B-623B59319C90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9224CBB-D7B8-B19B-5416-0275B0E29505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C22BFD1-C89A-0DE4-2C69-622CAFEABA54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1443E90-F73A-37CC-2689-0233112B300F}"/>
              </a:ext>
            </a:extLst>
          </p:cNvPr>
          <p:cNvCxnSpPr>
            <a:cxnSpLocks/>
            <a:stCxn id="62" idx="0"/>
            <a:endCxn id="57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B77D092-5B34-04A4-8307-47F7E007CC8E}"/>
              </a:ext>
            </a:extLst>
          </p:cNvPr>
          <p:cNvCxnSpPr>
            <a:cxnSpLocks/>
            <a:stCxn id="63" idx="0"/>
            <a:endCxn id="57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FC079D-BD9B-AA4E-3849-6D7A27E7C67B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69C4E7-DC72-8FA4-D0AB-C5C84770410F}"/>
              </a:ext>
            </a:extLst>
          </p:cNvPr>
          <p:cNvCxnSpPr>
            <a:cxnSpLocks/>
            <a:stCxn id="64" idx="0"/>
            <a:endCxn id="62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B357DDB-F01F-1FB3-DB78-EAD9C68DDAAC}"/>
              </a:ext>
            </a:extLst>
          </p:cNvPr>
          <p:cNvCxnSpPr>
            <a:cxnSpLocks/>
            <a:stCxn id="65" idx="1"/>
            <a:endCxn id="62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CF0558B-797E-8916-BA94-0BEF53ABB8AA}"/>
              </a:ext>
            </a:extLst>
          </p:cNvPr>
          <p:cNvCxnSpPr>
            <a:cxnSpLocks/>
            <a:stCxn id="70" idx="7"/>
            <a:endCxn id="67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82AC00A-56F5-4195-6DF8-6CCA83843D09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5C8512-B0B7-AC10-E58D-CD1B9563B37F}"/>
              </a:ext>
            </a:extLst>
          </p:cNvPr>
          <p:cNvCxnSpPr>
            <a:cxnSpLocks/>
            <a:stCxn id="66" idx="5"/>
            <a:endCxn id="68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3483A5C-DCD4-BFB4-AE7F-97499A20614D}"/>
              </a:ext>
            </a:extLst>
          </p:cNvPr>
          <p:cNvCxnSpPr>
            <a:cxnSpLocks/>
            <a:stCxn id="69" idx="7"/>
            <a:endCxn id="65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3A4A65C-EE29-118E-38A5-7DB7F35AF93F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45E2FB1-16E4-A4D3-3DA7-F3FF10587F5B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2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짠 코드가 틀리지는 않았고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정답도 제대로 도출될 것 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중복된 부분이 상당하고 가독성이 너무 떨어집니다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E1CA6-01A5-664F-16EF-ABFBE060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348669"/>
            <a:ext cx="3620655" cy="3145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2B161C-67E0-E714-70BF-18A29181C634}"/>
              </a:ext>
            </a:extLst>
          </p:cNvPr>
          <p:cNvSpPr txBox="1"/>
          <p:nvPr/>
        </p:nvSpPr>
        <p:spPr>
          <a:xfrm>
            <a:off x="942387" y="19624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프로그래머의 실수를 유발할 가능성이 높아집니다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2BF92-3C7F-11F8-3A93-388515F01BB5}"/>
              </a:ext>
            </a:extLst>
          </p:cNvPr>
          <p:cNvSpPr txBox="1"/>
          <p:nvPr/>
        </p:nvSpPr>
        <p:spPr>
          <a:xfrm>
            <a:off x="4701587" y="2734884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들어가는 파라미터만 다르고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D4425-AF3E-65D6-A161-5171AA5CC64A}"/>
              </a:ext>
            </a:extLst>
          </p:cNvPr>
          <p:cNvSpPr txBox="1"/>
          <p:nvPr/>
        </p:nvSpPr>
        <p:spPr>
          <a:xfrm>
            <a:off x="4701587" y="3076270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똑같은 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(visited[][]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q.push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들어가있네요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663B4-8E40-D678-CAE7-C16AB3EDF759}"/>
              </a:ext>
            </a:extLst>
          </p:cNvPr>
          <p:cNvSpPr txBox="1"/>
          <p:nvPr/>
        </p:nvSpPr>
        <p:spPr>
          <a:xfrm>
            <a:off x="4701587" y="3781394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어떻게 해결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중복제거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824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(for)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해결할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BDCA8-62DB-B8D6-59F4-762F655A565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들어가는 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달랐으므로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방향에 대한 배열을 하나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선언함으로서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a)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3B998-7BD0-7A70-EB64-3226B53BFDAD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대한 순회를 반복문으로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646FC3-D541-C3A9-40FF-17ACC02D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298019"/>
            <a:ext cx="6917758" cy="35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46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8968509" y="1190024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문제를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DE11A-7806-2383-B197-594064EA2DB6}"/>
              </a:ext>
            </a:extLst>
          </p:cNvPr>
          <p:cNvSpPr txBox="1"/>
          <p:nvPr/>
        </p:nvSpPr>
        <p:spPr>
          <a:xfrm>
            <a:off x="8968509" y="1559356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깔끔하게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(?)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77575-DFD3-F602-B677-E9A9139D97EB}"/>
              </a:ext>
            </a:extLst>
          </p:cNvPr>
          <p:cNvSpPr txBox="1"/>
          <p:nvPr/>
        </p:nvSpPr>
        <p:spPr>
          <a:xfrm>
            <a:off x="8968509" y="1928688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풀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F20928-0819-08F3-53AA-9B7C0CC4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0245"/>
            <a:ext cx="8184233" cy="59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4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1. 18126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너구리 구구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3. 11724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요소의 개수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685B399-6F9D-4CE1-69B8-D0E46533C63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311DE10-EC05-3950-F4F3-BEBDE4C65EC7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C43862-2E01-E93E-1204-CF8D2F68EADA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4992112-80CE-6C16-E9A7-563F3535D9B5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CD97EF2-34FD-9D9A-2E60-39351B936714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DAD9202-F8AE-9852-F5DC-3180F2C2A71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9C3ED92-E709-D7B2-DACC-6370D1095E05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81C32D-9DE0-71A6-2025-9745FD0885FF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149387A-35E8-B839-B9C1-9237492E2039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F5C26CC-BFF4-0E35-2D3C-E86152655BA5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3994FB9-AD5E-120D-6BB9-BFDA2AA77773}"/>
              </a:ext>
            </a:extLst>
          </p:cNvPr>
          <p:cNvCxnSpPr>
            <a:cxnSpLocks/>
            <a:stCxn id="55" idx="0"/>
            <a:endCxn id="54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7B1361-0FF0-AB06-ADDA-024790708118}"/>
              </a:ext>
            </a:extLst>
          </p:cNvPr>
          <p:cNvCxnSpPr>
            <a:cxnSpLocks/>
            <a:stCxn id="56" idx="0"/>
            <a:endCxn id="54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0EFE358-EAA3-9E15-F7C2-52710A5B68DB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9FFEF6A-403E-99D2-4F8C-865194AA3139}"/>
              </a:ext>
            </a:extLst>
          </p:cNvPr>
          <p:cNvCxnSpPr>
            <a:cxnSpLocks/>
            <a:stCxn id="57" idx="0"/>
            <a:endCxn id="55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A0024C-E1F8-279D-B35C-EDDBBB8147A2}"/>
              </a:ext>
            </a:extLst>
          </p:cNvPr>
          <p:cNvCxnSpPr>
            <a:cxnSpLocks/>
            <a:stCxn id="58" idx="1"/>
            <a:endCxn id="55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946FF0-F25E-8F24-5CE8-4F3064FBE2FE}"/>
              </a:ext>
            </a:extLst>
          </p:cNvPr>
          <p:cNvCxnSpPr>
            <a:cxnSpLocks/>
            <a:stCxn id="63" idx="7"/>
            <a:endCxn id="60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AFF087-A5A0-9052-0174-7A04CEDFC2BE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A86ECFE-5CB7-F535-D6CB-C452A63FF6A8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E28CEE4-FF60-7778-60D8-EE1C0ABDEBEE}"/>
              </a:ext>
            </a:extLst>
          </p:cNvPr>
          <p:cNvCxnSpPr>
            <a:cxnSpLocks/>
            <a:stCxn id="62" idx="7"/>
            <a:endCxn id="58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C94D715-3776-6792-86C4-8F3C8AE388EC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F2C7D30-868A-3B9B-4673-7126953A2CB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45C7055-A57F-6113-A49D-D9C5F52FA32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25526" y="4065285"/>
            <a:ext cx="456250" cy="7489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C-G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친구관계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추가된다면 그래프 탐색을 다시 해야 할 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메신저 이용자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수가 엄청나게 많다면 친구 관계가 새로 생길 때 마다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/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그래프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모든 사용자마다 진행되어야 하므로 매우 많은 시간이 걸릴 것</a:t>
                </a: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8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– 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A – F – C – I - 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27AEC-1419-E8F1-7D54-C1D4254407E6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F – I – G – C - 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18008D-AAA1-4C83-F9B1-12E2AC4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59933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B182B-EAE6-B07A-7F19-8D269F364BFA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 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46669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현상이나 사물을 정점과 간선으로 표현하는 것</a:t>
            </a:r>
          </a:p>
        </p:txBody>
      </p:sp>
      <p:pic>
        <p:nvPicPr>
          <p:cNvPr id="1026" name="Picture 2" descr="그래프 자료구조">
            <a:extLst>
              <a:ext uri="{FF2B5EF4-FFF2-40B4-BE49-F238E27FC236}">
                <a16:creationId xmlns:a16="http://schemas.microsoft.com/office/drawing/2014/main" id="{C10E07A9-852F-B5A5-C0CA-F31DA95F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6"/>
          <a:stretch/>
        </p:blipFill>
        <p:spPr bwMode="auto">
          <a:xfrm>
            <a:off x="932275" y="1721362"/>
            <a:ext cx="8248650" cy="21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21E3A-694E-6789-3FBA-BB7E8884E450}"/>
              </a:ext>
            </a:extLst>
          </p:cNvPr>
          <p:cNvSpPr txBox="1"/>
          <p:nvPr/>
        </p:nvSpPr>
        <p:spPr>
          <a:xfrm>
            <a:off x="5056600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단방향 가중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BFC8-5D48-F278-30C3-6CB3897D9743}"/>
              </a:ext>
            </a:extLst>
          </p:cNvPr>
          <p:cNvSpPr txBox="1"/>
          <p:nvPr/>
        </p:nvSpPr>
        <p:spPr>
          <a:xfrm>
            <a:off x="942387" y="50362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(Vertex)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대상이나 개체를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74B38-3B49-5E91-CD9F-4EBB8BFDB380}"/>
              </a:ext>
            </a:extLst>
          </p:cNvPr>
          <p:cNvSpPr txBox="1"/>
          <p:nvPr/>
        </p:nvSpPr>
        <p:spPr>
          <a:xfrm>
            <a:off x="942387" y="54056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간의 관계를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D53E-780B-CC31-FBAD-D452AA74E437}"/>
              </a:ext>
            </a:extLst>
          </p:cNvPr>
          <p:cNvSpPr txBox="1"/>
          <p:nvPr/>
        </p:nvSpPr>
        <p:spPr>
          <a:xfrm>
            <a:off x="932275" y="5770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간선으로 연결되어 있으면 인접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하다고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6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1873</Words>
  <Application>Microsoft Office PowerPoint</Application>
  <PresentationFormat>와이드스크린</PresentationFormat>
  <Paragraphs>390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3038</cp:revision>
  <dcterms:created xsi:type="dcterms:W3CDTF">2022-07-13T16:55:45Z</dcterms:created>
  <dcterms:modified xsi:type="dcterms:W3CDTF">2022-10-30T17:05:52Z</dcterms:modified>
</cp:coreProperties>
</file>