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00" r:id="rId6"/>
    <p:sldId id="277" r:id="rId7"/>
    <p:sldId id="278" r:id="rId8"/>
    <p:sldId id="280" r:id="rId9"/>
    <p:sldId id="281" r:id="rId10"/>
    <p:sldId id="282" r:id="rId11"/>
    <p:sldId id="283" r:id="rId12"/>
    <p:sldId id="303" r:id="rId13"/>
    <p:sldId id="305" r:id="rId14"/>
    <p:sldId id="306" r:id="rId15"/>
    <p:sldId id="284" r:id="rId16"/>
    <p:sldId id="287" r:id="rId17"/>
    <p:sldId id="301" r:id="rId18"/>
    <p:sldId id="302" r:id="rId19"/>
    <p:sldId id="288" r:id="rId20"/>
    <p:sldId id="304" r:id="rId21"/>
    <p:sldId id="289" r:id="rId22"/>
    <p:sldId id="307" r:id="rId23"/>
    <p:sldId id="308" r:id="rId24"/>
    <p:sldId id="290" r:id="rId25"/>
    <p:sldId id="291" r:id="rId26"/>
    <p:sldId id="309" r:id="rId27"/>
    <p:sldId id="310" r:id="rId28"/>
    <p:sldId id="311" r:id="rId29"/>
    <p:sldId id="29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BC8A85-355B-4A1E-8D46-5AC8F0DEE50B}"/>
              </a:ext>
            </a:extLst>
          </p:cNvPr>
          <p:cNvSpPr txBox="1"/>
          <p:nvPr/>
        </p:nvSpPr>
        <p:spPr>
          <a:xfrm>
            <a:off x="331694" y="177505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2675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반복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FBBE61-D21F-A751-EEC2-72978877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183"/>
            <a:ext cx="11368726" cy="5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각 글자를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반복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5530E-052E-EBE5-A239-3E5E130B1E2B}"/>
              </a:ext>
            </a:extLst>
          </p:cNvPr>
          <p:cNvSpPr txBox="1"/>
          <p:nvPr/>
        </p:nvSpPr>
        <p:spPr>
          <a:xfrm>
            <a:off x="331694" y="177505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2675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반복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8FCFE0-2E6B-9056-7B5B-EEA5B17A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285840"/>
            <a:ext cx="5712937" cy="38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017FAE-D2B5-E478-861D-49154DA5FB78}"/>
              </a:ext>
            </a:extLst>
          </p:cNvPr>
          <p:cNvSpPr txBox="1"/>
          <p:nvPr/>
        </p:nvSpPr>
        <p:spPr>
          <a:xfrm>
            <a:off x="331694" y="177505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2908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700E16-128B-3487-0EDC-F6B65E06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447"/>
            <a:ext cx="11528981" cy="609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1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017FAE-D2B5-E478-861D-49154DA5FB78}"/>
              </a:ext>
            </a:extLst>
          </p:cNvPr>
          <p:cNvSpPr txBox="1"/>
          <p:nvPr/>
        </p:nvSpPr>
        <p:spPr>
          <a:xfrm>
            <a:off x="331694" y="177505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2908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8497D-551F-1475-DCB0-B8B2FD0D8C0D}"/>
              </a:ext>
            </a:extLst>
          </p:cNvPr>
          <p:cNvSpPr txBox="1"/>
          <p:nvPr/>
        </p:nvSpPr>
        <p:spPr>
          <a:xfrm>
            <a:off x="942387" y="3955233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atoi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sscanf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(), sprint()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B3022-2475-3CE2-1178-EF7D79AB136F}"/>
              </a:ext>
            </a:extLst>
          </p:cNvPr>
          <p:cNvSpPr txBox="1"/>
          <p:nvPr/>
        </p:nvSpPr>
        <p:spPr>
          <a:xfrm>
            <a:off x="942387" y="1190024"/>
            <a:ext cx="917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자리수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고정인 수이므로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받아 뒤집은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자리수를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곱해 정수화 하는 방법도 좋지만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07057-C0A0-544D-E196-F36CBF0149D1}"/>
              </a:ext>
            </a:extLst>
          </p:cNvPr>
          <p:cNvSpPr txBox="1"/>
          <p:nvPr/>
        </p:nvSpPr>
        <p:spPr>
          <a:xfrm>
            <a:off x="942387" y="1577129"/>
            <a:ext cx="917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언어별로 문자열을 정수로 바꾸는 함수들을 제공하니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사용해 보는 것도 좋음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7C8F48-E3AD-5187-C633-37A6902E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99" y="4528058"/>
            <a:ext cx="2944018" cy="15433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A833C6-F5AA-199A-67D0-4D3F50B3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32" y="4528058"/>
            <a:ext cx="3111536" cy="15428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7D800D-6AEF-9212-32B8-01D67C4C6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583" y="4528058"/>
            <a:ext cx="3235791" cy="1542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2FB80F-EAFA-1C36-6C91-53E26363B946}"/>
              </a:ext>
            </a:extLst>
          </p:cNvPr>
          <p:cNvSpPr txBox="1"/>
          <p:nvPr/>
        </p:nvSpPr>
        <p:spPr>
          <a:xfrm>
            <a:off x="1587701" y="614655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→ 정수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C3CAC-79EE-DE11-3FA1-579ABCC346A9}"/>
              </a:ext>
            </a:extLst>
          </p:cNvPr>
          <p:cNvSpPr txBox="1"/>
          <p:nvPr/>
        </p:nvSpPr>
        <p:spPr>
          <a:xfrm>
            <a:off x="9120771" y="614655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정수 → 문자열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F0CA8-34B0-15A3-BFD8-D33B578F0A30}"/>
              </a:ext>
            </a:extLst>
          </p:cNvPr>
          <p:cNvSpPr txBox="1"/>
          <p:nvPr/>
        </p:nvSpPr>
        <p:spPr>
          <a:xfrm>
            <a:off x="5281293" y="614655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→ 정수</a:t>
            </a:r>
          </a:p>
        </p:txBody>
      </p:sp>
    </p:spTree>
    <p:extLst>
      <p:ext uri="{BB962C8B-B14F-4D97-AF65-F5344CB8AC3E}">
        <p14:creationId xmlns:p14="http://schemas.microsoft.com/office/powerpoint/2010/main" val="352418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017FAE-D2B5-E478-861D-49154DA5FB78}"/>
              </a:ext>
            </a:extLst>
          </p:cNvPr>
          <p:cNvSpPr txBox="1"/>
          <p:nvPr/>
        </p:nvSpPr>
        <p:spPr>
          <a:xfrm>
            <a:off x="331694" y="177505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2908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4E2FD-2942-B71B-44F1-FDF3880E72F7}"/>
              </a:ext>
            </a:extLst>
          </p:cNvPr>
          <p:cNvSpPr txBox="1"/>
          <p:nvPr/>
        </p:nvSpPr>
        <p:spPr>
          <a:xfrm>
            <a:off x="942387" y="1074286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int(), str()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FF561-D395-A80F-9EF7-6B1DC945E064}"/>
              </a:ext>
            </a:extLst>
          </p:cNvPr>
          <p:cNvSpPr txBox="1"/>
          <p:nvPr/>
        </p:nvSpPr>
        <p:spPr>
          <a:xfrm>
            <a:off x="1832434" y="253343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→ 정수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7585E-83F1-F239-407A-336DBCA4E9B5}"/>
              </a:ext>
            </a:extLst>
          </p:cNvPr>
          <p:cNvSpPr txBox="1"/>
          <p:nvPr/>
        </p:nvSpPr>
        <p:spPr>
          <a:xfrm>
            <a:off x="8795720" y="253343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정수 → 문자열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568F69-DC93-89E6-8A56-03D00C5D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92073"/>
            <a:ext cx="3409508" cy="7929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6E23A6-971F-2259-86FF-963B81A14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242" y="1592073"/>
            <a:ext cx="3278371" cy="79290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E36FF2A-B21F-50DF-E78C-7C2D4214F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7" y="4473020"/>
            <a:ext cx="4454154" cy="7211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150791-1015-3077-77C8-9485CBD9C95E}"/>
              </a:ext>
            </a:extLst>
          </p:cNvPr>
          <p:cNvSpPr txBox="1"/>
          <p:nvPr/>
        </p:nvSpPr>
        <p:spPr>
          <a:xfrm>
            <a:off x="2354757" y="5601163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→ 정수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4D86039-918F-D219-1E31-80ED366F1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44" y="4473020"/>
            <a:ext cx="4680669" cy="7211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156B1A-E2D1-7AB2-E90C-F002AA26F5D8}"/>
              </a:ext>
            </a:extLst>
          </p:cNvPr>
          <p:cNvSpPr txBox="1"/>
          <p:nvPr/>
        </p:nvSpPr>
        <p:spPr>
          <a:xfrm>
            <a:off x="8094571" y="5599048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정수 → 문자열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8497D-551F-1475-DCB0-B8B2FD0D8C0D}"/>
              </a:ext>
            </a:extLst>
          </p:cNvPr>
          <p:cNvSpPr txBox="1"/>
          <p:nvPr/>
        </p:nvSpPr>
        <p:spPr>
          <a:xfrm>
            <a:off x="942387" y="3955233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parseInt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toString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65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FDEA46-4B46-A6CD-8406-53F966004F73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6B1797-DC27-017E-A75B-FFE0F59E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17"/>
            <a:ext cx="9803876" cy="2911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0071EC-D759-9416-5A97-7334E6DE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41627"/>
            <a:ext cx="1438338" cy="10475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695321-1925-4F6F-6D08-F7D6A28B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139" y="3922575"/>
            <a:ext cx="1454967" cy="10642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EA666A-8C95-7656-3070-120B537A1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991" y="3922575"/>
            <a:ext cx="1451938" cy="10642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671A43-16F0-995D-46CD-F49EEA494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741" y="3941627"/>
            <a:ext cx="1448399" cy="10451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56D115B-F57C-1114-97CB-56FE80F75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04196"/>
            <a:ext cx="1438338" cy="10624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003E17-6175-6638-B2F6-F67381F2D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139" y="5204196"/>
            <a:ext cx="1449489" cy="10624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6EF7904-C6EE-6586-BA7D-B120EA32F1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7849" y="5204196"/>
            <a:ext cx="1454683" cy="10624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00F2E0-3EDE-C74E-2671-CAC9292EB0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7741" y="5204196"/>
            <a:ext cx="1448399" cy="10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대소문자를 구분하지 않는다고 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전체를 대문자 또는 소문자로 변환하고 시작하면 편리할 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1518-D0C6-E832-1FFB-7B07BFE94480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43FD2-DF04-5F1C-F7F2-4E333BC2C9AB}"/>
              </a:ext>
            </a:extLst>
          </p:cNvPr>
          <p:cNvSpPr txBox="1"/>
          <p:nvPr/>
        </p:nvSpPr>
        <p:spPr>
          <a:xfrm>
            <a:off x="942387" y="3791822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알파벳이 몇 번 나왔는지 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375DAF-ADB2-167D-4A9D-36C94C18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649005"/>
            <a:ext cx="4478003" cy="18766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2E5455-820A-3453-74BE-495FB0B8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427351"/>
            <a:ext cx="4506526" cy="10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나온 알파벳이 몇 개인지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1518-D0C6-E832-1FFB-7B07BFE94480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43FD2-DF04-5F1C-F7F2-4E333BC2C9AB}"/>
              </a:ext>
            </a:extLst>
          </p:cNvPr>
          <p:cNvSpPr txBox="1"/>
          <p:nvPr/>
        </p:nvSpPr>
        <p:spPr>
          <a:xfrm>
            <a:off x="942387" y="3791822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나온 알파벳의 수를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C294D8-5FAB-D197-66B5-6D007392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681329"/>
            <a:ext cx="4210807" cy="12518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57FC5D-990C-779C-0FD9-A245E3CE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233564"/>
            <a:ext cx="4286678" cy="12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9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나온 알파벳이 유일하지 않으면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!= 1 ) ?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출력하고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유일하다면 그 알파벳을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1518-D0C6-E832-1FFB-7B07BFE94480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2DEE80-3D22-4C09-AE38-68CA9382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138872"/>
            <a:ext cx="5153614" cy="25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ABFE7-88F6-DAB4-1BA1-73286430AC3D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D770E05-9578-611F-E5B6-CF0FDF77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856"/>
            <a:ext cx="12104016" cy="4389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BAA93A-509F-0C29-C349-B9C484178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84" y="4454901"/>
            <a:ext cx="1215206" cy="15155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B2DCE7-2219-0307-47D9-65382CDC3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242" y="4436047"/>
            <a:ext cx="1136783" cy="9843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E76052-9321-DDAF-6642-B3F5308E9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439" y="4449758"/>
            <a:ext cx="1304851" cy="17950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411968-648F-BCBB-2B9C-B49256133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553" y="4436046"/>
            <a:ext cx="1233263" cy="8758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084F44-718F-4BE1-66A2-ACF989B8D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5393" y="4449758"/>
            <a:ext cx="1178359" cy="18602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5CA0CC-4BED-9361-81D9-AB73D07D9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8144" y="4449758"/>
            <a:ext cx="1204321" cy="8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어떻게 판별할 것인지 생각하고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F8DBC-D935-74DF-645F-7F0C7FA608EF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08EA-103D-DD74-1823-E1C717D91526}"/>
              </a:ext>
            </a:extLst>
          </p:cNvPr>
          <p:cNvSpPr txBox="1"/>
          <p:nvPr/>
        </p:nvSpPr>
        <p:spPr>
          <a:xfrm>
            <a:off x="942387" y="176307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“happy“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문자열의 그룹 단어 조건을 판별할 때는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CE5C259-490B-8F67-82F5-A0A9E37186CB}"/>
              </a:ext>
            </a:extLst>
          </p:cNvPr>
          <p:cNvGraphicFramePr>
            <a:graphicFrameLocks noGrp="1"/>
          </p:cNvGraphicFramePr>
          <p:nvPr/>
        </p:nvGraphicFramePr>
        <p:xfrm>
          <a:off x="942387" y="2787122"/>
          <a:ext cx="3120565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994437-20DE-1B2F-651E-BB255E920B9D}"/>
              </a:ext>
            </a:extLst>
          </p:cNvPr>
          <p:cNvSpPr txBox="1"/>
          <p:nvPr/>
        </p:nvSpPr>
        <p:spPr>
          <a:xfrm>
            <a:off x="942387" y="23361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연속됐는지 확인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뭉쳐있는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A2A32-45D6-F715-4826-23BBEF87D862}"/>
              </a:ext>
            </a:extLst>
          </p:cNvPr>
          <p:cNvSpPr txBox="1"/>
          <p:nvPr/>
        </p:nvSpPr>
        <p:spPr>
          <a:xfrm>
            <a:off x="942387" y="352390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연속됐는지 확인</a:t>
            </a: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A7FF450E-E736-AEC7-EABA-B35AD9704441}"/>
              </a:ext>
            </a:extLst>
          </p:cNvPr>
          <p:cNvGraphicFramePr>
            <a:graphicFrameLocks noGrp="1"/>
          </p:cNvGraphicFramePr>
          <p:nvPr/>
        </p:nvGraphicFramePr>
        <p:xfrm>
          <a:off x="942387" y="3958313"/>
          <a:ext cx="3120565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5112B4-3B9A-55E9-523A-0AF5F4796AB5}"/>
              </a:ext>
            </a:extLst>
          </p:cNvPr>
          <p:cNvSpPr txBox="1"/>
          <p:nvPr/>
        </p:nvSpPr>
        <p:spPr>
          <a:xfrm>
            <a:off x="942387" y="467888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연속됐는지 확인</a:t>
            </a: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A58A4FA3-B8A8-C74F-4AB2-BA2AB710F533}"/>
              </a:ext>
            </a:extLst>
          </p:cNvPr>
          <p:cNvGraphicFramePr>
            <a:graphicFrameLocks noGrp="1"/>
          </p:cNvGraphicFramePr>
          <p:nvPr/>
        </p:nvGraphicFramePr>
        <p:xfrm>
          <a:off x="942387" y="5113294"/>
          <a:ext cx="3120565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0EF9CB6-218D-45AE-0B73-B7A1A74FF01B}"/>
              </a:ext>
            </a:extLst>
          </p:cNvPr>
          <p:cNvSpPr txBox="1"/>
          <p:nvPr/>
        </p:nvSpPr>
        <p:spPr>
          <a:xfrm>
            <a:off x="942387" y="5833863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연속됐는지 확인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10750205-D2E0-CFBD-1BEB-B08D82209F6C}"/>
              </a:ext>
            </a:extLst>
          </p:cNvPr>
          <p:cNvGraphicFramePr>
            <a:graphicFrameLocks noGrp="1"/>
          </p:cNvGraphicFramePr>
          <p:nvPr/>
        </p:nvGraphicFramePr>
        <p:xfrm>
          <a:off x="942387" y="6268275"/>
          <a:ext cx="3120565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032A496-EF24-F51D-CCEA-D4F377D6D142}"/>
              </a:ext>
            </a:extLst>
          </p:cNvPr>
          <p:cNvSpPr txBox="1"/>
          <p:nvPr/>
        </p:nvSpPr>
        <p:spPr>
          <a:xfrm>
            <a:off x="4609413" y="625751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끝에 왔음에도 떨어진 문자가 없었음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그룹 단어임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17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CF8DBC-D935-74DF-645F-7F0C7FA608EF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08EA-103D-DD74-1823-E1C717D91526}"/>
              </a:ext>
            </a:extLst>
          </p:cNvPr>
          <p:cNvSpPr txBox="1"/>
          <p:nvPr/>
        </p:nvSpPr>
        <p:spPr>
          <a:xfrm>
            <a:off x="942387" y="10944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“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abcabc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문자열의 그룹 단어 조건을 판별할 때는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CE5C259-490B-8F67-82F5-A0A9E371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81297"/>
              </p:ext>
            </p:extLst>
          </p:nvPr>
        </p:nvGraphicFramePr>
        <p:xfrm>
          <a:off x="942387" y="1878595"/>
          <a:ext cx="370502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1171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  <a:gridCol w="649172">
                  <a:extLst>
                    <a:ext uri="{9D8B030D-6E8A-4147-A177-3AD203B41FA5}">
                      <a16:colId xmlns:a16="http://schemas.microsoft.com/office/drawing/2014/main" val="279260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AC60F33D-89B4-27E6-BC7E-395C4FF8A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40922"/>
              </p:ext>
            </p:extLst>
          </p:nvPr>
        </p:nvGraphicFramePr>
        <p:xfrm>
          <a:off x="942387" y="2557325"/>
          <a:ext cx="370502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1171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  <a:gridCol w="649172">
                  <a:extLst>
                    <a:ext uri="{9D8B030D-6E8A-4147-A177-3AD203B41FA5}">
                      <a16:colId xmlns:a16="http://schemas.microsoft.com/office/drawing/2014/main" val="279260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7BD0DA42-0EA5-4E71-62B6-220E26463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34622"/>
              </p:ext>
            </p:extLst>
          </p:nvPr>
        </p:nvGraphicFramePr>
        <p:xfrm>
          <a:off x="942387" y="3243580"/>
          <a:ext cx="370502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1171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  <a:gridCol w="649172">
                  <a:extLst>
                    <a:ext uri="{9D8B030D-6E8A-4147-A177-3AD203B41FA5}">
                      <a16:colId xmlns:a16="http://schemas.microsoft.com/office/drawing/2014/main" val="279260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352FAF3D-9A0C-865D-EA0A-C2BD97EB6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16073"/>
              </p:ext>
            </p:extLst>
          </p:nvPr>
        </p:nvGraphicFramePr>
        <p:xfrm>
          <a:off x="942387" y="3929835"/>
          <a:ext cx="370502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1171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  <a:gridCol w="649172">
                  <a:extLst>
                    <a:ext uri="{9D8B030D-6E8A-4147-A177-3AD203B41FA5}">
                      <a16:colId xmlns:a16="http://schemas.microsoft.com/office/drawing/2014/main" val="279260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578F708-9765-CA36-FD73-205A6BEBF3F3}"/>
              </a:ext>
            </a:extLst>
          </p:cNvPr>
          <p:cNvSpPr txBox="1"/>
          <p:nvPr/>
        </p:nvSpPr>
        <p:spPr>
          <a:xfrm>
            <a:off x="942387" y="461628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떨어진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발견됨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그룹 단어가 아님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58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CF8DBC-D935-74DF-645F-7F0C7FA608EF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08EA-103D-DD74-1823-E1C717D91526}"/>
              </a:ext>
            </a:extLst>
          </p:cNvPr>
          <p:cNvSpPr txBox="1"/>
          <p:nvPr/>
        </p:nvSpPr>
        <p:spPr>
          <a:xfrm>
            <a:off x="942387" y="10944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떨어진 문자가 있나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없나를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판별하는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DA7A-6DEB-8C30-5FA7-417779191FF3}"/>
              </a:ext>
            </a:extLst>
          </p:cNvPr>
          <p:cNvSpPr txBox="1"/>
          <p:nvPr/>
        </p:nvSpPr>
        <p:spPr>
          <a:xfrm>
            <a:off x="942387" y="18108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판별할 것인가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B1B59-A075-4801-C400-1E4E7311C80D}"/>
              </a:ext>
            </a:extLst>
          </p:cNvPr>
          <p:cNvSpPr txBox="1"/>
          <p:nvPr/>
        </p:nvSpPr>
        <p:spPr>
          <a:xfrm>
            <a:off x="942387" y="2527328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탐색중인 인덱스와 동일한 연속된 문자들의 가장 앞까지 간 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6A131-9A78-F612-7394-5F0633434ADF}"/>
              </a:ext>
            </a:extLst>
          </p:cNvPr>
          <p:cNvSpPr txBox="1"/>
          <p:nvPr/>
        </p:nvSpPr>
        <p:spPr>
          <a:xfrm>
            <a:off x="942387" y="289666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 발견된 동일한 문자가 있다면 떨어진 문자임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00561BAF-BDF7-ADA5-3F96-21E828F01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33567"/>
              </p:ext>
            </p:extLst>
          </p:nvPr>
        </p:nvGraphicFramePr>
        <p:xfrm>
          <a:off x="942387" y="3894231"/>
          <a:ext cx="249645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D7B782E-4B00-CDD3-9815-6C508DD5FB82}"/>
              </a:ext>
            </a:extLst>
          </p:cNvPr>
          <p:cNvSpPr/>
          <p:nvPr/>
        </p:nvSpPr>
        <p:spPr>
          <a:xfrm flipH="1">
            <a:off x="1074361" y="3562606"/>
            <a:ext cx="452487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187F5345-BB1D-50BA-E242-7523785F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37451"/>
              </p:ext>
            </p:extLst>
          </p:nvPr>
        </p:nvGraphicFramePr>
        <p:xfrm>
          <a:off x="6096000" y="3894231"/>
          <a:ext cx="249645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C438BA9-21E3-51B0-BD3C-3204AE472994}"/>
              </a:ext>
            </a:extLst>
          </p:cNvPr>
          <p:cNvSpPr/>
          <p:nvPr/>
        </p:nvSpPr>
        <p:spPr>
          <a:xfrm flipH="1">
            <a:off x="6746449" y="3562606"/>
            <a:ext cx="452487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A94BFF6-B0D3-543E-89C5-B58623E16A5B}"/>
              </a:ext>
            </a:extLst>
          </p:cNvPr>
          <p:cNvSpPr/>
          <p:nvPr/>
        </p:nvSpPr>
        <p:spPr>
          <a:xfrm flipH="1">
            <a:off x="6227974" y="3562606"/>
            <a:ext cx="452487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D9B4602C-4D38-44E4-EFB3-F06162198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12499"/>
              </p:ext>
            </p:extLst>
          </p:nvPr>
        </p:nvGraphicFramePr>
        <p:xfrm>
          <a:off x="942387" y="5392706"/>
          <a:ext cx="249645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4C98EFE-6744-D51E-A297-3CF442A0D735}"/>
              </a:ext>
            </a:extLst>
          </p:cNvPr>
          <p:cNvSpPr/>
          <p:nvPr/>
        </p:nvSpPr>
        <p:spPr>
          <a:xfrm flipH="1">
            <a:off x="1630836" y="5061081"/>
            <a:ext cx="1030181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B8E7486-9390-0E1C-5CBF-04A92402ACFD}"/>
              </a:ext>
            </a:extLst>
          </p:cNvPr>
          <p:cNvSpPr/>
          <p:nvPr/>
        </p:nvSpPr>
        <p:spPr>
          <a:xfrm flipH="1">
            <a:off x="1074361" y="5061081"/>
            <a:ext cx="452487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F2E37CEA-BAB2-2746-AB4E-798FA22A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25481"/>
              </p:ext>
            </p:extLst>
          </p:nvPr>
        </p:nvGraphicFramePr>
        <p:xfrm>
          <a:off x="6096000" y="5392706"/>
          <a:ext cx="249645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F69AEA2-5146-FB3C-D009-BD945B485B33}"/>
              </a:ext>
            </a:extLst>
          </p:cNvPr>
          <p:cNvSpPr/>
          <p:nvPr/>
        </p:nvSpPr>
        <p:spPr>
          <a:xfrm flipH="1">
            <a:off x="6227974" y="5061081"/>
            <a:ext cx="452487" cy="2831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E8ECEBD-73A0-3D12-7161-E3BE60CBD98B}"/>
              </a:ext>
            </a:extLst>
          </p:cNvPr>
          <p:cNvSpPr/>
          <p:nvPr/>
        </p:nvSpPr>
        <p:spPr>
          <a:xfrm flipH="1">
            <a:off x="8040228" y="5061081"/>
            <a:ext cx="452487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2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CF8DBC-D935-74DF-645F-7F0C7FA608EF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08EA-103D-DD74-1823-E1C717D91526}"/>
              </a:ext>
            </a:extLst>
          </p:cNvPr>
          <p:cNvSpPr txBox="1"/>
          <p:nvPr/>
        </p:nvSpPr>
        <p:spPr>
          <a:xfrm>
            <a:off x="942387" y="10944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그룹 단어인지 판별하는 함수를 만들어 문제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B1B59-A075-4801-C400-1E4E7311C80D}"/>
              </a:ext>
            </a:extLst>
          </p:cNvPr>
          <p:cNvSpPr txBox="1"/>
          <p:nvPr/>
        </p:nvSpPr>
        <p:spPr>
          <a:xfrm>
            <a:off x="942387" y="1778845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탐색중인 인덱스와 동일한 연속된 문자들의 가장 앞까지 간 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6A131-9A78-F612-7394-5F0633434ADF}"/>
              </a:ext>
            </a:extLst>
          </p:cNvPr>
          <p:cNvSpPr txBox="1"/>
          <p:nvPr/>
        </p:nvSpPr>
        <p:spPr>
          <a:xfrm>
            <a:off x="942387" y="2148177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 발견된 동일한 문자가 있다면 떨어진 문자임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0E1C5AC-3710-F472-9AE9-0270897B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543647"/>
            <a:ext cx="5153613" cy="43331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E3DE756-52A1-B363-AE51-3DFCB14CC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826" y="2952840"/>
            <a:ext cx="3899825" cy="33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2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C95A84-19F6-3FF4-A1B1-3C2D279081D1}"/>
              </a:ext>
            </a:extLst>
          </p:cNvPr>
          <p:cNvSpPr txBox="1"/>
          <p:nvPr/>
        </p:nvSpPr>
        <p:spPr>
          <a:xfrm>
            <a:off x="331694" y="17750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1259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팰린드롬수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13682E-C817-3157-388B-75031506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946018"/>
            <a:ext cx="10614581" cy="58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팰린드롬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 읽어도 똑같은 문자열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1D976-9F91-FBCA-AC28-6CB61B5FCA94}"/>
              </a:ext>
            </a:extLst>
          </p:cNvPr>
          <p:cNvSpPr txBox="1"/>
          <p:nvPr/>
        </p:nvSpPr>
        <p:spPr>
          <a:xfrm>
            <a:off x="331694" y="17750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1259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팰린드롬수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BB8AA-EE65-28B7-F38E-E6875732D8B6}"/>
              </a:ext>
            </a:extLst>
          </p:cNvPr>
          <p:cNvSpPr txBox="1"/>
          <p:nvPr/>
        </p:nvSpPr>
        <p:spPr>
          <a:xfrm>
            <a:off x="942387" y="155935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판별할 것인가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BCE9E-187F-C792-6770-BD8A1FE79D69}"/>
              </a:ext>
            </a:extLst>
          </p:cNvPr>
          <p:cNvSpPr txBox="1"/>
          <p:nvPr/>
        </p:nvSpPr>
        <p:spPr>
          <a:xfrm>
            <a:off x="942387" y="230364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뒤집어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똑같은지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하면 되지 않을까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B841D-F4FE-2E43-15D6-8FE4B3539821}"/>
              </a:ext>
            </a:extLst>
          </p:cNvPr>
          <p:cNvSpPr txBox="1"/>
          <p:nvPr/>
        </p:nvSpPr>
        <p:spPr>
          <a:xfrm>
            <a:off x="942387" y="267859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뒤집을 것인가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876BB-FB6B-F36E-4A82-97C94005A193}"/>
              </a:ext>
            </a:extLst>
          </p:cNvPr>
          <p:cNvSpPr txBox="1"/>
          <p:nvPr/>
        </p:nvSpPr>
        <p:spPr>
          <a:xfrm>
            <a:off x="942387" y="342900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언어 들에서는 문자열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뒤집는 내장 함수를 제공하고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395B3-D15C-A51A-2D1E-903B408079BC}"/>
              </a:ext>
            </a:extLst>
          </p:cNvPr>
          <p:cNvSpPr txBox="1"/>
          <p:nvPr/>
        </p:nvSpPr>
        <p:spPr>
          <a:xfrm>
            <a:off x="942387" y="3994742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5989A9-F2D6-D360-6B62-324729E3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4397465"/>
            <a:ext cx="3931271" cy="23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81D976-9F91-FBCA-AC28-6CB61B5FCA94}"/>
              </a:ext>
            </a:extLst>
          </p:cNvPr>
          <p:cNvSpPr txBox="1"/>
          <p:nvPr/>
        </p:nvSpPr>
        <p:spPr>
          <a:xfrm>
            <a:off x="331694" y="17750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1259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팰린드롬수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395B3-D15C-A51A-2D1E-903B408079BC}"/>
              </a:ext>
            </a:extLst>
          </p:cNvPr>
          <p:cNvSpPr txBox="1"/>
          <p:nvPr/>
        </p:nvSpPr>
        <p:spPr>
          <a:xfrm>
            <a:off x="942387" y="1074286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508C8-C00B-A61E-2CAF-FD083CABB559}"/>
              </a:ext>
            </a:extLst>
          </p:cNvPr>
          <p:cNvSpPr txBox="1"/>
          <p:nvPr/>
        </p:nvSpPr>
        <p:spPr>
          <a:xfrm>
            <a:off x="942387" y="2782669"/>
            <a:ext cx="994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클래스에 바로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reverse()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메서드가 있진 않기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구현하는 방법이 매우 다양합니다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3EA27E-A084-FC2E-DB05-2B8C0BAA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28999"/>
            <a:ext cx="5590388" cy="26112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E77B8E-1E3B-1B9B-837F-3EF6A052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441261"/>
            <a:ext cx="2704907" cy="785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034788-6928-5089-6EB8-DD2FD8C5B383}"/>
              </a:ext>
            </a:extLst>
          </p:cNvPr>
          <p:cNvSpPr txBox="1"/>
          <p:nvPr/>
        </p:nvSpPr>
        <p:spPr>
          <a:xfrm>
            <a:off x="6862420" y="3811279"/>
            <a:ext cx="4699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 /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StringBuffer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.reverse()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 사용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Collections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.reverse(List);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31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81D976-9F91-FBCA-AC28-6CB61B5FCA94}"/>
              </a:ext>
            </a:extLst>
          </p:cNvPr>
          <p:cNvSpPr txBox="1"/>
          <p:nvPr/>
        </p:nvSpPr>
        <p:spPr>
          <a:xfrm>
            <a:off x="331694" y="17750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1259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팰린드롬수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508C8-C00B-A61E-2CAF-FD083CABB559}"/>
              </a:ext>
            </a:extLst>
          </p:cNvPr>
          <p:cNvSpPr txBox="1"/>
          <p:nvPr/>
        </p:nvSpPr>
        <p:spPr>
          <a:xfrm>
            <a:off x="942387" y="1230533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stl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없기 때문에 문자열을 뒤집는 함수가 따로 존재하지 않아 이를 직접 구현합니다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954964-47A0-3064-0261-E69F1333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754356"/>
            <a:ext cx="5731791" cy="4899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E7B52-9652-376F-C180-F201D63195D9}"/>
              </a:ext>
            </a:extLst>
          </p:cNvPr>
          <p:cNvSpPr txBox="1"/>
          <p:nvPr/>
        </p:nvSpPr>
        <p:spPr>
          <a:xfrm>
            <a:off x="7107516" y="2373417"/>
            <a:ext cx="236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구현방법 다양함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727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81D976-9F91-FBCA-AC28-6CB61B5FCA94}"/>
              </a:ext>
            </a:extLst>
          </p:cNvPr>
          <p:cNvSpPr txBox="1"/>
          <p:nvPr/>
        </p:nvSpPr>
        <p:spPr>
          <a:xfrm>
            <a:off x="331694" y="17750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1259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팰린드롬수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508C8-C00B-A61E-2CAF-FD083CABB559}"/>
              </a:ext>
            </a:extLst>
          </p:cNvPr>
          <p:cNvSpPr txBox="1"/>
          <p:nvPr/>
        </p:nvSpPr>
        <p:spPr>
          <a:xfrm>
            <a:off x="942387" y="1230533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문자열을 뒤집었으니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 문자열과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비교하면 됨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B3343-3B46-A59E-16F5-BFE2C493A709}"/>
              </a:ext>
            </a:extLst>
          </p:cNvPr>
          <p:cNvSpPr txBox="1"/>
          <p:nvPr/>
        </p:nvSpPr>
        <p:spPr>
          <a:xfrm>
            <a:off x="942387" y="1603019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비교함수 역시 언어별 내장함수를 사용하면 됨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A7B6E9-E76F-DB4D-94C9-42B15F84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396601"/>
            <a:ext cx="4196736" cy="12892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C0E446-92E8-3DC8-F4A2-5C6F317A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686820"/>
            <a:ext cx="4099619" cy="12892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3B3A0B-88F6-874A-FE30-A4331F35F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879" y="2396601"/>
            <a:ext cx="2907736" cy="12892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BBE9D7-2A1C-2CBF-6D57-64AAF51FC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879" y="4686820"/>
            <a:ext cx="2913333" cy="11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57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1. 2743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길이 재기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2. 2744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대소문자 바꾸기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하얀 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11371-DE66-C8C8-0ABE-6BB5E183C7BC}"/>
              </a:ext>
            </a:extLst>
          </p:cNvPr>
          <p:cNvSpPr txBox="1"/>
          <p:nvPr/>
        </p:nvSpPr>
        <p:spPr>
          <a:xfrm>
            <a:off x="942387" y="276557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2902 KMP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KMP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B023A-37EA-72E1-5DA4-B54248018182}"/>
              </a:ext>
            </a:extLst>
          </p:cNvPr>
          <p:cNvSpPr txBox="1"/>
          <p:nvPr/>
        </p:nvSpPr>
        <p:spPr>
          <a:xfrm>
            <a:off x="942387" y="313490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5. 10798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세로읽기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6921F-54B0-BDFB-F450-78ED1508074A}"/>
              </a:ext>
            </a:extLst>
          </p:cNvPr>
          <p:cNvSpPr txBox="1"/>
          <p:nvPr/>
        </p:nvSpPr>
        <p:spPr>
          <a:xfrm>
            <a:off x="942387" y="1542163"/>
            <a:ext cx="760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언어마다 문자열을 다루는 방식이 상이하기 때문에 모두 다 설명드릴 순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기초적인 차이만 인지합니다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2473819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2843151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형의 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다룹니다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B04D2-AE64-D9B6-DBA7-1B7479DA0B29}"/>
              </a:ext>
            </a:extLst>
          </p:cNvPr>
          <p:cNvSpPr txBox="1"/>
          <p:nvPr/>
        </p:nvSpPr>
        <p:spPr>
          <a:xfrm>
            <a:off x="942387" y="3212483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가장 끝에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위한 공간이 필요합니다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ECD83F-3108-82EA-3D55-91AC34FD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94" y="3774808"/>
            <a:ext cx="2939079" cy="1002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75A450-93DD-F345-E1AB-F4EA57764CFA}"/>
              </a:ext>
            </a:extLst>
          </p:cNvPr>
          <p:cNvSpPr txBox="1"/>
          <p:nvPr/>
        </p:nvSpPr>
        <p:spPr>
          <a:xfrm>
            <a:off x="940194" y="4929014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다루는 기본 함수들이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string.h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5B25E4-C7C4-5BFF-F5B6-100958AA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94" y="5396303"/>
            <a:ext cx="2939079" cy="12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44361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 스타일의 입력 외에 추가로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&lt;string&gt;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제공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1A2F60-D79E-2C64-BA49-86FD7348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01780"/>
            <a:ext cx="3068388" cy="2264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168572-9C86-FBC0-725D-F5A1F5786247}"/>
              </a:ext>
            </a:extLst>
          </p:cNvPr>
          <p:cNvSpPr txBox="1"/>
          <p:nvPr/>
        </p:nvSpPr>
        <p:spPr>
          <a:xfrm>
            <a:off x="942387" y="467571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C3E92-062C-FD9A-A680-643B569E3A1F}"/>
              </a:ext>
            </a:extLst>
          </p:cNvPr>
          <p:cNvSpPr txBox="1"/>
          <p:nvPr/>
        </p:nvSpPr>
        <p:spPr>
          <a:xfrm>
            <a:off x="942387" y="5045050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기본 입력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input()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함수는 문자열로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0A148-82DB-98CF-7123-5A5A5C92E72F}"/>
              </a:ext>
            </a:extLst>
          </p:cNvPr>
          <p:cNvSpPr txBox="1"/>
          <p:nvPr/>
        </p:nvSpPr>
        <p:spPr>
          <a:xfrm>
            <a:off x="942387" y="5414382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슬라이싱을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지원하여 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배열처럼 사용가능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911DB8-77F3-0E27-7BAC-EE890663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36" y="5783714"/>
            <a:ext cx="3079273" cy="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2CA4A-C72A-8921-9D04-35C7FEFCE1FF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B0F22-4903-A52C-B538-057636D74534}"/>
              </a:ext>
            </a:extLst>
          </p:cNvPr>
          <p:cNvSpPr txBox="1"/>
          <p:nvPr/>
        </p:nvSpPr>
        <p:spPr>
          <a:xfrm>
            <a:off x="942387" y="144361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문자열이 한번 생성되면 수정 불가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 가능한 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44702-9807-9C74-DBF2-515CF19C58F5}"/>
              </a:ext>
            </a:extLst>
          </p:cNvPr>
          <p:cNvSpPr txBox="1"/>
          <p:nvPr/>
        </p:nvSpPr>
        <p:spPr>
          <a:xfrm>
            <a:off x="942387" y="1812950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역시 객체로 다룸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5EF424-2E3F-19D9-E488-A340D03E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94" y="2368322"/>
            <a:ext cx="6531690" cy="9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숫자의 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31903-B06E-1386-3379-D6F91A96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981921"/>
            <a:ext cx="5944430" cy="3000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F129FA-0D79-DF7B-CEA5-9119BBF5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624" y="1074287"/>
            <a:ext cx="1362265" cy="1409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7638B3-4E3D-C356-69DC-5EFD94C5F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195" y="1074286"/>
            <a:ext cx="1381318" cy="1409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589AAB-6510-A91E-70B4-22CA62AC0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624" y="2563292"/>
            <a:ext cx="1352739" cy="1409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DAF961-F299-C022-9BE2-54A08B6E4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195" y="2563292"/>
            <a:ext cx="1371791" cy="14194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F5A5FC-572C-B61C-407C-F83DC9378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70" y="4532019"/>
            <a:ext cx="2715004" cy="14384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07DD5E5-3317-B4D7-B8D4-6DAC9315A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7230" y="4541545"/>
            <a:ext cx="1362265" cy="14194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5D70CA-2DE6-AE6B-AEEE-1C6E04C6B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572" y="4532019"/>
            <a:ext cx="1371791" cy="14098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82A615C-CEA5-D617-AA9E-94645EE4B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3957" y="4551072"/>
            <a:ext cx="136226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입력을 받고 각 원소들을 탐색하는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58528-2AC5-10D5-D721-E265E9DF023A}"/>
              </a:ext>
            </a:extLst>
          </p:cNvPr>
          <p:cNvSpPr txBox="1"/>
          <p:nvPr/>
        </p:nvSpPr>
        <p:spPr>
          <a:xfrm>
            <a:off x="331694" y="177505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숫자의 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8B4E8C-94D0-610F-4807-219D0F52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58582"/>
            <a:ext cx="3906704" cy="20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10809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EC5D7-1CC5-B5FA-FA9F-9270246B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0587"/>
            <a:ext cx="9872133" cy="58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~ z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위치를 기록할 배열을 두고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등장할 때 마다 위치를 기록하면 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AFC2A-1F6E-7921-8444-62DBA1F306F5}"/>
              </a:ext>
            </a:extLst>
          </p:cNvPr>
          <p:cNvSpPr txBox="1"/>
          <p:nvPr/>
        </p:nvSpPr>
        <p:spPr>
          <a:xfrm>
            <a:off x="331694" y="177505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10809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16CE8-8614-CF0C-68CA-E54FF01C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4156086" cy="33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817</Words>
  <Application>Microsoft Office PowerPoint</Application>
  <PresentationFormat>와이드스크린</PresentationFormat>
  <Paragraphs>191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549</cp:revision>
  <dcterms:created xsi:type="dcterms:W3CDTF">2022-07-13T16:55:45Z</dcterms:created>
  <dcterms:modified xsi:type="dcterms:W3CDTF">2022-08-28T12:03:33Z</dcterms:modified>
</cp:coreProperties>
</file>