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33" r:id="rId12"/>
    <p:sldId id="425" r:id="rId13"/>
    <p:sldId id="426" r:id="rId14"/>
    <p:sldId id="434" r:id="rId15"/>
    <p:sldId id="430" r:id="rId16"/>
    <p:sldId id="429" r:id="rId17"/>
    <p:sldId id="282" r:id="rId18"/>
    <p:sldId id="363" r:id="rId19"/>
    <p:sldId id="435" r:id="rId20"/>
    <p:sldId id="436" r:id="rId21"/>
    <p:sldId id="437" r:id="rId22"/>
    <p:sldId id="438" r:id="rId23"/>
    <p:sldId id="428" r:id="rId24"/>
    <p:sldId id="401" r:id="rId25"/>
    <p:sldId id="439" r:id="rId26"/>
    <p:sldId id="443" r:id="rId27"/>
    <p:sldId id="441" r:id="rId28"/>
    <p:sldId id="442" r:id="rId29"/>
    <p:sldId id="440" r:id="rId30"/>
    <p:sldId id="444" r:id="rId31"/>
    <p:sldId id="445" r:id="rId32"/>
    <p:sldId id="277" r:id="rId33"/>
    <p:sldId id="278" r:id="rId34"/>
    <p:sldId id="446" r:id="rId35"/>
    <p:sldId id="447" r:id="rId36"/>
    <p:sldId id="448" r:id="rId37"/>
    <p:sldId id="449" r:id="rId38"/>
    <p:sldId id="367" r:id="rId39"/>
    <p:sldId id="417" r:id="rId40"/>
    <p:sldId id="451" r:id="rId41"/>
    <p:sldId id="450" r:id="rId42"/>
    <p:sldId id="431" r:id="rId43"/>
    <p:sldId id="432" r:id="rId44"/>
    <p:sldId id="452" r:id="rId45"/>
    <p:sldId id="453" r:id="rId46"/>
    <p:sldId id="29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FAB1-5C4E-E63C-B5E3-C7AB43C404D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M, 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리스트를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73928-D5E6-16C8-E558-A8280002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36684"/>
            <a:ext cx="7447469" cy="32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간선을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36CC-95BB-4429-6323-7590CA6986AE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방문할 수 있는 정점이 여러 개인 경우에는 정점 번호가 작은 것을 먼저 방문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한다는 조건이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9F4D-F7F8-EB12-115F-30E3898FD43C}"/>
              </a:ext>
            </a:extLst>
          </p:cNvPr>
          <p:cNvSpPr txBox="1"/>
          <p:nvPr/>
        </p:nvSpPr>
        <p:spPr>
          <a:xfrm>
            <a:off x="942387" y="41764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리스트들을 정렬해줍니다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8BF69F-C093-0C42-5A94-F6305B98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8113"/>
            <a:ext cx="4006685" cy="1852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77A6F0-8280-9983-AFA2-5C1D104A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554509"/>
            <a:ext cx="4006685" cy="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재귀호출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79BDA-AB6A-0AAD-FCBD-5C6DBCA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66971" cy="31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큐를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EFD705-E0A4-6ECF-EF9C-AADFF9DF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306067" cy="4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구현한 순회 메서드들을 호출하여 그래프를 순회합니다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EAE1E-61BF-9572-A37C-654691D83A1C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주의할 점은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순회를 마치면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visited[]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6EA8-1182-7851-B5EC-F6339EE6D71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이를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해줘야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CEDF5-518D-3E76-EEBA-D96BA2C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4714604" cy="1697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415B7-4281-008A-3061-1B047314D577}"/>
              </a:ext>
            </a:extLst>
          </p:cNvPr>
          <p:cNvSpPr txBox="1"/>
          <p:nvPr/>
        </p:nvSpPr>
        <p:spPr>
          <a:xfrm>
            <a:off x="942387" y="47339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TMI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Arrays.fill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지원합니다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5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문제와 별 다를 바가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043B-7AD8-79BC-DA87-2A74B5E45C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시작해 몇 개의 다른 정점들을 방문하는지 세면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0F24B-18EC-C935-E859-11D33BBB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6712162" cy="29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45639-031E-41E6-97B1-355FDCCC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9896376" cy="4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925212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62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Python Maximum Recursion Depth Exceeded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기본적으로 재귀함수의 깊이 제한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(1000)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걸려있습니다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FBC45-2A20-C6F1-5C96-B57CFE2A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8065400" cy="186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55162-AC32-F27D-FF40-3FE32CEF7665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sys.setrecursionlimit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메서드로 조정할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75B10F-1A91-86A6-EAC9-9EA6733D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7664"/>
            <a:ext cx="6363577" cy="2414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808765-45FC-771C-1816-98ECF7E8D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5" y="4167664"/>
            <a:ext cx="1701822" cy="24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8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1A79-0667-3D21-E04D-5846311CBBD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양방향 간선 그래프로 생각할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B19DB5D-3575-A732-E1C4-CA2AD9BA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0759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62B40467-F2EA-8ACB-0226-C7DD6123EEF5}"/>
              </a:ext>
            </a:extLst>
          </p:cNvPr>
          <p:cNvSpPr/>
          <p:nvPr/>
        </p:nvSpPr>
        <p:spPr>
          <a:xfrm>
            <a:off x="2187782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C880611F-C90B-C463-D17E-8E3EF62A77D7}"/>
              </a:ext>
            </a:extLst>
          </p:cNvPr>
          <p:cNvSpPr/>
          <p:nvPr/>
        </p:nvSpPr>
        <p:spPr>
          <a:xfrm rot="16200000">
            <a:off x="1517324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571AEBEA-14AA-03D0-D100-72B48C4F34FF}"/>
              </a:ext>
            </a:extLst>
          </p:cNvPr>
          <p:cNvSpPr/>
          <p:nvPr/>
        </p:nvSpPr>
        <p:spPr>
          <a:xfrm rot="16200000">
            <a:off x="1517325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31E22A6-FC4F-676B-F100-FEBC32813A07}"/>
              </a:ext>
            </a:extLst>
          </p:cNvPr>
          <p:cNvSpPr/>
          <p:nvPr/>
        </p:nvSpPr>
        <p:spPr>
          <a:xfrm>
            <a:off x="2187782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23FD48D1-C68E-D845-E0B1-E3AF7F8795CC}"/>
              </a:ext>
            </a:extLst>
          </p:cNvPr>
          <p:cNvSpPr/>
          <p:nvPr/>
        </p:nvSpPr>
        <p:spPr>
          <a:xfrm>
            <a:off x="3556388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40B2986-1752-27D4-B493-E47C192C6C25}"/>
              </a:ext>
            </a:extLst>
          </p:cNvPr>
          <p:cNvSpPr/>
          <p:nvPr/>
        </p:nvSpPr>
        <p:spPr>
          <a:xfrm rot="16200000">
            <a:off x="4288236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위에서 출발하여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로밖에 이동할 수 없을 때 오른쪽 아래까지 가는 최단 경로의 길이를 찾는 문제</a:t>
            </a:r>
          </a:p>
        </p:txBody>
      </p:sp>
      <p:graphicFrame>
        <p:nvGraphicFramePr>
          <p:cNvPr id="36" name="표 6">
            <a:extLst>
              <a:ext uri="{FF2B5EF4-FFF2-40B4-BE49-F238E27FC236}">
                <a16:creationId xmlns:a16="http://schemas.microsoft.com/office/drawing/2014/main" id="{836E5A14-46F4-DB38-238A-889F74B5A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5080"/>
              </p:ext>
            </p:extLst>
          </p:nvPr>
        </p:nvGraphicFramePr>
        <p:xfrm>
          <a:off x="7050185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B1AB7512-C14D-8519-60F6-01F1D56579C8}"/>
              </a:ext>
            </a:extLst>
          </p:cNvPr>
          <p:cNvSpPr/>
          <p:nvPr/>
        </p:nvSpPr>
        <p:spPr>
          <a:xfrm>
            <a:off x="8183121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EE651A75-CFD1-4604-FF96-218BC437A55F}"/>
              </a:ext>
            </a:extLst>
          </p:cNvPr>
          <p:cNvSpPr/>
          <p:nvPr/>
        </p:nvSpPr>
        <p:spPr>
          <a:xfrm rot="16200000">
            <a:off x="7512663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6DAA22E7-6BC9-6CF1-61E0-BD85BAB1B5F8}"/>
              </a:ext>
            </a:extLst>
          </p:cNvPr>
          <p:cNvSpPr/>
          <p:nvPr/>
        </p:nvSpPr>
        <p:spPr>
          <a:xfrm rot="16200000">
            <a:off x="7512664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53BF85DD-B7A3-FD42-28B5-63647E3A3BE9}"/>
              </a:ext>
            </a:extLst>
          </p:cNvPr>
          <p:cNvSpPr/>
          <p:nvPr/>
        </p:nvSpPr>
        <p:spPr>
          <a:xfrm>
            <a:off x="8183121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94D09848-8707-7564-B5E2-F564C177B0A1}"/>
              </a:ext>
            </a:extLst>
          </p:cNvPr>
          <p:cNvSpPr/>
          <p:nvPr/>
        </p:nvSpPr>
        <p:spPr>
          <a:xfrm>
            <a:off x="9551727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FCC5B16A-C149-34DD-5864-983CCFD33BCD}"/>
              </a:ext>
            </a:extLst>
          </p:cNvPr>
          <p:cNvSpPr/>
          <p:nvPr/>
        </p:nvSpPr>
        <p:spPr>
          <a:xfrm rot="16200000">
            <a:off x="10283575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문제에서 칸을 이동하는데 드는 비용은 어느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방향이든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928AE-8DDC-9E4F-6D3B-DE453B4A010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가중치가 동일할 때 최소 비용을 찾는 문제는 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4B15F-95EF-C1E7-4A52-C379503C91C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찾았을 때의 상태 트리의 깊이가 곧 최소 비용이기 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18E2-2247-EC14-35EF-0E57B2A18756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찾았을 때의 비용이 최소 비용이 아닐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141DB-ED6B-82D1-E89C-84357959E05E}"/>
              </a:ext>
            </a:extLst>
          </p:cNvPr>
          <p:cNvSpPr/>
          <p:nvPr/>
        </p:nvSpPr>
        <p:spPr>
          <a:xfrm>
            <a:off x="1563473" y="2852018"/>
            <a:ext cx="369332" cy="36933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B17C96-EA5D-0B6D-AE84-47F3D1292426}"/>
              </a:ext>
            </a:extLst>
          </p:cNvPr>
          <p:cNvSpPr/>
          <p:nvPr/>
        </p:nvSpPr>
        <p:spPr>
          <a:xfrm>
            <a:off x="1092132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367A1-AA6C-D0D4-D6A7-5DBE18FDF105}"/>
              </a:ext>
            </a:extLst>
          </p:cNvPr>
          <p:cNvSpPr/>
          <p:nvPr/>
        </p:nvSpPr>
        <p:spPr>
          <a:xfrm>
            <a:off x="1932805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79D30E-F408-272B-C765-E839FC45ABCB}"/>
              </a:ext>
            </a:extLst>
          </p:cNvPr>
          <p:cNvSpPr/>
          <p:nvPr/>
        </p:nvSpPr>
        <p:spPr>
          <a:xfrm>
            <a:off x="722800" y="4872330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278E21-4A88-3A86-3522-5C512A404EC1}"/>
              </a:ext>
            </a:extLst>
          </p:cNvPr>
          <p:cNvSpPr/>
          <p:nvPr/>
        </p:nvSpPr>
        <p:spPr>
          <a:xfrm>
            <a:off x="1563473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C8CC9C-1A5F-8CC7-9D43-BED366357AA0}"/>
              </a:ext>
            </a:extLst>
          </p:cNvPr>
          <p:cNvSpPr/>
          <p:nvPr/>
        </p:nvSpPr>
        <p:spPr>
          <a:xfrm>
            <a:off x="2773478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01B62-B26F-45B4-A390-64E42ABA556D}"/>
              </a:ext>
            </a:extLst>
          </p:cNvPr>
          <p:cNvSpPr/>
          <p:nvPr/>
        </p:nvSpPr>
        <p:spPr>
          <a:xfrm>
            <a:off x="2404146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071A28-621D-242E-C05D-13AA41CD0D96}"/>
              </a:ext>
            </a:extLst>
          </p:cNvPr>
          <p:cNvSpPr/>
          <p:nvPr/>
        </p:nvSpPr>
        <p:spPr>
          <a:xfrm>
            <a:off x="3244819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B9F319-8761-E57E-DC94-A600E568012D}"/>
              </a:ext>
            </a:extLst>
          </p:cNvPr>
          <p:cNvSpPr/>
          <p:nvPr/>
        </p:nvSpPr>
        <p:spPr>
          <a:xfrm>
            <a:off x="1092132" y="5884887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A8EED2-274D-27FF-A558-89513DFEC1AB}"/>
              </a:ext>
            </a:extLst>
          </p:cNvPr>
          <p:cNvSpPr/>
          <p:nvPr/>
        </p:nvSpPr>
        <p:spPr>
          <a:xfrm>
            <a:off x="1932805" y="588488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23F411-E400-4536-2D30-BB0F0EFF4F0E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flipV="1">
            <a:off x="1276798" y="316726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722577-CA6C-13EC-0918-8FCB0736A58D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1878718" y="3167263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545843-14CF-81AB-358E-F3D71454DB8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461464" y="4046840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A220EF-AACF-FF69-9E79-4F4C2AFB60F1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V="1">
            <a:off x="907466" y="417741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5212C0-08C1-DE93-6C63-6561441AE4A5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1407377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2ED880-A83A-B4A9-1EDF-1757DF15DA2B}"/>
              </a:ext>
            </a:extLst>
          </p:cNvPr>
          <p:cNvCxnSpPr>
            <a:cxnSpLocks/>
            <a:stCxn id="19" idx="7"/>
            <a:endCxn id="16" idx="4"/>
          </p:cNvCxnSpPr>
          <p:nvPr/>
        </p:nvCxnSpPr>
        <p:spPr>
          <a:xfrm flipV="1">
            <a:off x="2248050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0DD455-FDF2-A8BE-1B30-378E878BB93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932805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E365E1-7C54-CA42-7FE1-FBA7CF0D8F6D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2248050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C503CB-5F82-33FB-EF4F-7C1E26447715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773478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66004AB-2C4E-00C0-9E8D-87CED5F2086A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3088723" y="417741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AE2593-4C3D-8DDF-690C-E4D72C50724A}"/>
              </a:ext>
            </a:extLst>
          </p:cNvPr>
          <p:cNvCxnSpPr>
            <a:cxnSpLocks/>
            <a:stCxn id="18" idx="7"/>
            <a:endCxn id="14" idx="4"/>
          </p:cNvCxnSpPr>
          <p:nvPr/>
        </p:nvCxnSpPr>
        <p:spPr>
          <a:xfrm flipV="1">
            <a:off x="1407377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81F489-B7D3-C1F1-D72F-2FDF96B1C0DA}"/>
              </a:ext>
            </a:extLst>
          </p:cNvPr>
          <p:cNvSpPr txBox="1"/>
          <p:nvPr/>
        </p:nvSpPr>
        <p:spPr>
          <a:xfrm>
            <a:off x="3823855" y="2982597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그래프에서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시작점으로 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 가정하겠습니다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700A1-258F-FB8E-7AC4-42C7047FCF1A}"/>
              </a:ext>
            </a:extLst>
          </p:cNvPr>
          <p:cNvSpPr txBox="1"/>
          <p:nvPr/>
        </p:nvSpPr>
        <p:spPr>
          <a:xfrm>
            <a:off x="3823855" y="367750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ABCGFI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방문하게 되고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5C25C-BC8A-5C2E-1BE5-2808AA430703}"/>
              </a:ext>
            </a:extLst>
          </p:cNvPr>
          <p:cNvSpPr txBox="1"/>
          <p:nvPr/>
        </p:nvSpPr>
        <p:spPr>
          <a:xfrm>
            <a:off x="3823855" y="4046840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 최적해가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63726-D81D-6CCE-9A9B-3E73B5D6215D}"/>
              </a:ext>
            </a:extLst>
          </p:cNvPr>
          <p:cNvSpPr txBox="1"/>
          <p:nvPr/>
        </p:nvSpPr>
        <p:spPr>
          <a:xfrm>
            <a:off x="3823855" y="4744646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A(level 1) – BC(level 2) – EFG(level 3)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36DF3-0314-DA32-2500-10D81281DD43}"/>
              </a:ext>
            </a:extLst>
          </p:cNvPr>
          <p:cNvSpPr txBox="1"/>
          <p:nvPr/>
        </p:nvSpPr>
        <p:spPr>
          <a:xfrm>
            <a:off x="3823855" y="511397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최적해 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3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문제에서 칸을 이동하는데 드는 비용은 어느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방향이든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45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1496</Words>
  <Application>Microsoft Office PowerPoint</Application>
  <PresentationFormat>와이드스크린</PresentationFormat>
  <Paragraphs>306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2881</cp:revision>
  <dcterms:created xsi:type="dcterms:W3CDTF">2022-07-13T16:55:45Z</dcterms:created>
  <dcterms:modified xsi:type="dcterms:W3CDTF">2022-10-10T07:01:35Z</dcterms:modified>
</cp:coreProperties>
</file>