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99" r:id="rId5"/>
    <p:sldId id="300" r:id="rId6"/>
    <p:sldId id="312" r:id="rId7"/>
    <p:sldId id="313" r:id="rId8"/>
    <p:sldId id="314" r:id="rId9"/>
    <p:sldId id="315" r:id="rId10"/>
    <p:sldId id="282" r:id="rId11"/>
    <p:sldId id="283" r:id="rId12"/>
    <p:sldId id="277" r:id="rId13"/>
    <p:sldId id="278" r:id="rId14"/>
    <p:sldId id="323" r:id="rId15"/>
    <p:sldId id="324" r:id="rId16"/>
    <p:sldId id="280" r:id="rId17"/>
    <p:sldId id="281" r:id="rId18"/>
    <p:sldId id="303" r:id="rId19"/>
    <p:sldId id="305" r:id="rId20"/>
    <p:sldId id="284" r:id="rId21"/>
    <p:sldId id="287" r:id="rId22"/>
    <p:sldId id="316" r:id="rId23"/>
    <p:sldId id="288" r:id="rId24"/>
    <p:sldId id="304" r:id="rId25"/>
    <p:sldId id="317" r:id="rId26"/>
    <p:sldId id="318" r:id="rId27"/>
    <p:sldId id="319" r:id="rId28"/>
    <p:sldId id="320" r:id="rId29"/>
    <p:sldId id="321" r:id="rId30"/>
    <p:sldId id="322" r:id="rId31"/>
    <p:sldId id="290" r:id="rId32"/>
    <p:sldId id="291" r:id="rId33"/>
    <p:sldId id="298" r:id="rId3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214" autoAdjust="0"/>
  </p:normalViewPr>
  <p:slideViewPr>
    <p:cSldViewPr snapToGrid="0">
      <p:cViewPr varScale="1">
        <p:scale>
          <a:sx n="81" d="100"/>
          <a:sy n="81" d="100"/>
        </p:scale>
        <p:origin x="763" y="67"/>
      </p:cViewPr>
      <p:guideLst/>
    </p:cSldViewPr>
  </p:slideViewPr>
  <p:outlineViewPr>
    <p:cViewPr>
      <p:scale>
        <a:sx n="33" d="100"/>
        <a:sy n="33" d="100"/>
      </p:scale>
      <p:origin x="0" y="-198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053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AD244B-3228-3ADB-7E78-10B85468D8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F501B80-0A86-63D8-7A98-1379173A3C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42E1EA-48AD-B0D6-92B8-DEBF62B0B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2022-08-25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77EFAF-7EE0-27E8-B394-ED0D7CD8D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FB29B7-A08F-D461-E2E6-FB2EE4983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1538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9B3338-7C64-BFBD-602F-27112BAAA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5ADF73C-32D0-2C75-1610-03B774D2AE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49F8B8-FE12-72E1-7D94-000B4D8B3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2022-08-25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AC6D32-E4F2-112E-767B-B5451BDE2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5FAA50-434E-5DC9-8833-DA60EA8D6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7715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3A0EC39-D4A1-5055-B7E6-855A96188F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5DAA9E1-87FB-319E-F52F-CA00259D4C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EA339A-8203-C426-6BC7-13601A2CA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2022-08-25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6C38DB-924B-3CA3-A2FD-E699678D0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5392A5-7CDD-1BCE-D9D4-FF4B9B55B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0371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FBE943-A683-E327-C909-4810F7AE1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6DC3DC-7C24-DE97-1E26-050C7AEF6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99AF55-C33D-E6CE-7260-611F0B3C1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2022-08-25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741E7D-0C72-E11C-8D0B-852BE3884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576862-F5D7-DC88-3630-B904E868E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931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14C7C6-DA2B-7178-A710-FC7382063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589AF1-B0CB-2F0E-8A1D-CC464D5E28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57E83A-4344-84E1-9A9A-BF4193B00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2022-08-25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9D7E88-9C24-4DFE-3F03-552F59653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E02A91-B590-F424-4662-E2997E9A3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09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7DBA10-D3CC-A351-5C72-78A51BCC5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659DFF-A62D-48C1-C5FE-76F81EAE3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66845F7-E61F-ED1A-A12F-DF3734A361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A5A9214-F2BD-6E29-C7E6-1E5319EAA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2022-08-25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232DA3-9C3D-1E50-2106-EA536824F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B93F854-6D43-B935-7917-0DEFD4355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8219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AA8DB2-86C1-175A-9311-56932A4E1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F24585-4B64-B5FC-9F99-CA42533A34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809BB61-AD8B-B3F9-3FB6-5063CE267C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B7B4949-C77A-2127-9480-C0C3BE28F4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321CF81-0A5A-C055-C17A-ECAD0514C3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B180BB8-4526-1661-EC73-5F4A8FAE4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2022-08-25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EE1DD43-2233-DF4C-CC42-C3FC404B7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977B9E5-E445-CC14-4706-68257D80F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6389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7D8CEF-C9FA-E388-AAE1-EECC65634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70937F2-CE1C-F1D6-D902-4F0A73938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2022-08-25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D995A43-DD4B-A208-CA06-2239ECA80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9924D8C-1130-3FCB-BD17-767C8FD55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4697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279CFB9-8E21-BD92-F654-4BE321E53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2022-08-25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982AB60-499F-5EBC-3CBC-1782E7C07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6255E6C-D600-E446-40D2-80554A8B4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0594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2B9219-49AC-41B9-D1F3-5D73A699D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A35798-7FEA-4F0E-31C4-938F3BAD4D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B73488D-83E9-E300-9354-906DE1433C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06DFCD5-356E-04EA-BA37-6F17E3B4F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2022-08-25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AEF660-26BA-F4E1-9698-9C5D5ED19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05BD61-1C70-BAFB-9E9F-C6FCFE6B5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6284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D072D6-D580-4120-5B62-6014D6B47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37E5D59-FEAF-3516-266B-8DE93FEA4F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99EF20C-B810-AE9B-A589-516ACB3DB0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9459978-400F-6207-612D-9D6705C32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2022-08-25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9E16BF7-C6C9-F07A-FD9B-402C17187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DC210B-E4D3-A192-2CF7-5EC8C7696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5681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B53FB77-6BBD-7207-FC64-E10802166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680AF3-39A8-8B2C-B4D9-93CC036DEE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0C0262-4DFB-C98B-44A8-90A474687A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C37291-AA83-40C0-9297-8F7F3693F6CC}" type="datetimeFigureOut">
              <a:rPr lang="ko-KR" altLang="en-US" smtClean="0"/>
              <a:t>2022-08-25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54A4F0-C482-0522-8F9D-AFBF490083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BF8B6F-CE8A-0D8A-07CA-1974E3C33F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880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omputer Algorithm Science Problem Solving Process with Programming  Language Code Concept Light Bulb and Gear Stock Vector - Illustration of  gear, light: 74283033">
            <a:extLst>
              <a:ext uri="{FF2B5EF4-FFF2-40B4-BE49-F238E27FC236}">
                <a16:creationId xmlns:a16="http://schemas.microsoft.com/office/drawing/2014/main" id="{98C6B32B-65FF-49EB-681E-1F17229A18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6238"/>
            <a:ext cx="12192000" cy="5227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7522D58-089F-486F-DA54-37BFA535A872}"/>
              </a:ext>
            </a:extLst>
          </p:cNvPr>
          <p:cNvSpPr txBox="1"/>
          <p:nvPr/>
        </p:nvSpPr>
        <p:spPr>
          <a:xfrm>
            <a:off x="573741" y="5896987"/>
            <a:ext cx="67901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Algorithm Problem Solving Study</a:t>
            </a:r>
            <a:endParaRPr lang="ko-KR" altLang="en-US" sz="3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7A50D4-123A-B621-A994-A2BD707303FF}"/>
              </a:ext>
            </a:extLst>
          </p:cNvPr>
          <p:cNvSpPr txBox="1"/>
          <p:nvPr/>
        </p:nvSpPr>
        <p:spPr>
          <a:xfrm>
            <a:off x="8758518" y="6297096"/>
            <a:ext cx="3291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컴퓨터공학과 전재호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@jaehoo1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705187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1EEE9CE-79FF-751D-CD91-37EEF6ACAF11}"/>
              </a:ext>
            </a:extLst>
          </p:cNvPr>
          <p:cNvSpPr txBox="1"/>
          <p:nvPr/>
        </p:nvSpPr>
        <p:spPr>
          <a:xfrm>
            <a:off x="331694" y="177505"/>
            <a:ext cx="50887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Brute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Force – 1977 </a:t>
            </a:r>
            <a:r>
              <a:rPr lang="ko-KR" altLang="en-US" sz="28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완전제곱수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21383C7-943C-FE85-7DCD-FEA9A2611A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535" y="946371"/>
            <a:ext cx="9747315" cy="5911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4988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B474655-BD78-E334-950C-B8C17B96E7D6}"/>
              </a:ext>
            </a:extLst>
          </p:cNvPr>
          <p:cNvSpPr txBox="1"/>
          <p:nvPr/>
        </p:nvSpPr>
        <p:spPr>
          <a:xfrm>
            <a:off x="942387" y="1190024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완전제곱수를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어떻게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판별할지만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생각하고 구현한다면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그리 어려운 문제는 아닙니다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C94E0F8-1DB9-834E-FC8A-B45CC772B249}"/>
              </a:ext>
            </a:extLst>
          </p:cNvPr>
          <p:cNvSpPr txBox="1"/>
          <p:nvPr/>
        </p:nvSpPr>
        <p:spPr>
          <a:xfrm>
            <a:off x="331694" y="177505"/>
            <a:ext cx="50887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Brute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Force – 1977 </a:t>
            </a:r>
            <a:r>
              <a:rPr lang="ko-KR" altLang="en-US" sz="28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완전제곱수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0892031-E19F-E0E5-C9DF-03525282E9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7" y="1559355"/>
            <a:ext cx="5163283" cy="95760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4D177D3-EDFE-5BE0-A06A-D23EB03A28E8}"/>
              </a:ext>
            </a:extLst>
          </p:cNvPr>
          <p:cNvSpPr txBox="1"/>
          <p:nvPr/>
        </p:nvSpPr>
        <p:spPr>
          <a:xfrm>
            <a:off x="6881275" y="1853489"/>
            <a:ext cx="5028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 방법 말고도 문자열을 이용하는 방법도 있겠군요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505BDC39-CECD-065A-EB25-355CC521E2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994" y="2989955"/>
            <a:ext cx="5158676" cy="369386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31387DD-3D17-E31C-784D-46E118E0F707}"/>
              </a:ext>
            </a:extLst>
          </p:cNvPr>
          <p:cNvSpPr txBox="1"/>
          <p:nvPr/>
        </p:nvSpPr>
        <p:spPr>
          <a:xfrm>
            <a:off x="6881275" y="3445949"/>
            <a:ext cx="50282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최솟값을 맨 처음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-1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로 둬서 만약 갱신되지 않는다면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</a:t>
            </a:r>
          </a:p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M ~ N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사이에서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완전제곱수가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없었음을 알 수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048752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44347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Brute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Force – 2798 </a:t>
            </a:r>
            <a:r>
              <a:rPr lang="ko-KR" altLang="en-US" sz="28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블랙잭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E415757-ACF7-A3F4-119D-ADC9A84CEC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1136"/>
            <a:ext cx="12192000" cy="45505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3C35741-3E1B-9C29-7E91-4BE37B97D8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06189"/>
            <a:ext cx="12192000" cy="972949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66A2E39E-1ECD-2820-95A2-C1D96D07F7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451231"/>
            <a:ext cx="12192000" cy="269083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F2F10F6E-E81D-CDEE-CF4E-58BD1F9207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213440"/>
            <a:ext cx="1714739" cy="1467055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C79967EA-CDF6-8F7A-38B2-5E54DF3044D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86582" y="5213440"/>
            <a:ext cx="1676634" cy="1267002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BAF635AA-4D39-D587-1679-A5E6F61A55F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37448" y="5203913"/>
            <a:ext cx="4915586" cy="1486107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EBC69848-52A9-7710-361F-3B5C9A5D48B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72053" y="5203913"/>
            <a:ext cx="1686160" cy="12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0669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A807B7E-C360-F76C-0439-EE24526A4473}"/>
              </a:ext>
            </a:extLst>
          </p:cNvPr>
          <p:cNvSpPr txBox="1"/>
          <p:nvPr/>
        </p:nvSpPr>
        <p:spPr>
          <a:xfrm>
            <a:off x="942387" y="1190024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N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 작으므로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나올 수 있는 모든 경우의 수를 다 찾아보면 된다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3FB19C-A6D9-668B-F9D3-2D9DF68E7BAE}"/>
              </a:ext>
            </a:extLst>
          </p:cNvPr>
          <p:cNvSpPr txBox="1"/>
          <p:nvPr/>
        </p:nvSpPr>
        <p:spPr>
          <a:xfrm>
            <a:off x="331694" y="177505"/>
            <a:ext cx="44347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Brute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Force – 2798 </a:t>
            </a:r>
            <a:r>
              <a:rPr lang="ko-KR" altLang="en-US" sz="28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블랙잭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6977027-9E22-F8D7-0624-11F434D581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7" y="1663051"/>
            <a:ext cx="6825300" cy="4776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15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73602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Brute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Force – 19532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수학은 </a:t>
            </a:r>
            <a:r>
              <a:rPr lang="ko-KR" altLang="en-US" sz="28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비대면강의입니다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B783C98-9095-DEF1-03B9-612EB7B35C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855" y="941708"/>
            <a:ext cx="10652289" cy="36424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B45E8F2-E210-4D99-5A75-27EA2D5F45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855" y="1358600"/>
            <a:ext cx="10652289" cy="443845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B6CD7A2-A88C-C817-B6E8-F0FEBAAFC0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855" y="5797054"/>
            <a:ext cx="1415407" cy="96883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3BD789E3-39CE-9FFC-4DA4-CF39DC4F72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09566" y="5797055"/>
            <a:ext cx="1309035" cy="968834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85100124-E90D-07D5-C745-9E87B7ED273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03627" y="5797054"/>
            <a:ext cx="1540982" cy="968835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AA31769D-6430-5D58-615E-4FED0B0E24C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6000" y="5750233"/>
            <a:ext cx="1309035" cy="968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6514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A807B7E-C360-F76C-0439-EE24526A4473}"/>
              </a:ext>
            </a:extLst>
          </p:cNvPr>
          <p:cNvSpPr txBox="1"/>
          <p:nvPr/>
        </p:nvSpPr>
        <p:spPr>
          <a:xfrm>
            <a:off x="942387" y="1190024"/>
            <a:ext cx="103132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문제에서 언급한 방정식을 만족하는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(x, y)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가 유일하게 존재하고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 때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x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와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y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가 각각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-999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이상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999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이하의 정수인 경우만 입력으로 주어짐이 보장된다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58C9D14-2813-D5D9-61A1-1E204493C8AA}"/>
              </a:ext>
            </a:extLst>
          </p:cNvPr>
          <p:cNvSpPr txBox="1"/>
          <p:nvPr/>
        </p:nvSpPr>
        <p:spPr>
          <a:xfrm>
            <a:off x="331694" y="177505"/>
            <a:ext cx="73602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Brute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Force – 19532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수학은 </a:t>
            </a:r>
            <a:r>
              <a:rPr lang="ko-KR" altLang="en-US" sz="28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비대면강의입니다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CF7C16-60D3-F360-CF11-046EB5D90252}"/>
              </a:ext>
            </a:extLst>
          </p:cNvPr>
          <p:cNvSpPr txBox="1"/>
          <p:nvPr/>
        </p:nvSpPr>
        <p:spPr>
          <a:xfrm>
            <a:off x="942387" y="2138873"/>
            <a:ext cx="103132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라는 조건이 명시되어 있으므로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x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와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y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각각을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-999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부터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999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까지 증가시키면서 방정식을 만족시키는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x, y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값이 있나 찾아본다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8229283-41EB-4224-B04C-87BD4B791C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6" y="2981149"/>
            <a:ext cx="6957275" cy="2959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1653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2989207-4B09-28A3-C083-B115945B63A6}"/>
              </a:ext>
            </a:extLst>
          </p:cNvPr>
          <p:cNvSpPr txBox="1"/>
          <p:nvPr/>
        </p:nvSpPr>
        <p:spPr>
          <a:xfrm>
            <a:off x="331694" y="177505"/>
            <a:ext cx="51785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Brute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Force – 1436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영화감독 </a:t>
            </a:r>
            <a:r>
              <a:rPr lang="ko-KR" altLang="en-US" sz="28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숌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C48005B-7FD9-29F6-B8E6-669274A825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22856"/>
            <a:ext cx="12192000" cy="42569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181478B-4110-9C5D-B35D-33EE4A3763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48554"/>
            <a:ext cx="12192000" cy="383128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C13BBAE-8299-AD4F-F4F7-28798D8E307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3282"/>
          <a:stretch/>
        </p:blipFill>
        <p:spPr>
          <a:xfrm>
            <a:off x="4892511" y="4039405"/>
            <a:ext cx="1300899" cy="121937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C5A3356-C5DF-6E46-FF20-FFD9AA150EB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21966"/>
          <a:stretch/>
        </p:blipFill>
        <p:spPr>
          <a:xfrm>
            <a:off x="6338648" y="4048832"/>
            <a:ext cx="1300899" cy="1286054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0F226537-C0DD-223A-AB22-187EFBF93E6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09621" y="4082273"/>
            <a:ext cx="1286054" cy="1228896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825D5BF5-3683-6B70-AC47-2CBB9360817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67001" y="4086937"/>
            <a:ext cx="1305107" cy="1247949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CF6157A3-2D5F-7685-CFFE-92065CC4E14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5509446"/>
            <a:ext cx="1305107" cy="1247949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2451CD8B-6093-7FAC-4471-406CEFCD167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32290" y="5485579"/>
            <a:ext cx="1314633" cy="1257475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BE7BB600-52CE-135D-20BF-BF97B647292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565408" y="5509446"/>
            <a:ext cx="1305107" cy="1228896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A4CF83D3-95ED-A839-B5BA-5351BAE654E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039626" y="5518972"/>
            <a:ext cx="1324160" cy="1228896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0C282015-6FF1-33EC-6281-2E8CF3C37A3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195334" y="5518722"/>
            <a:ext cx="1295581" cy="1228896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BA0A5B4F-021D-D97D-6C34-1681F345388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665146" y="5518972"/>
            <a:ext cx="1314633" cy="1238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0624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B474655-BD78-E334-950C-B8C17B96E7D6}"/>
              </a:ext>
            </a:extLst>
          </p:cNvPr>
          <p:cNvSpPr txBox="1"/>
          <p:nvPr/>
        </p:nvSpPr>
        <p:spPr>
          <a:xfrm>
            <a:off x="942387" y="1190024"/>
            <a:ext cx="102376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우선 답이 될 수 있는 집합은 자연수 전체이고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N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 크지 않으므로 자연수 전체를 탐색하며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666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 연속으로</a:t>
            </a:r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들어있는 숫자의 횟수를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세가며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N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번째 수를 찾는다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9EA230-04E3-AF05-2A8D-B1D4C37B57A8}"/>
              </a:ext>
            </a:extLst>
          </p:cNvPr>
          <p:cNvSpPr txBox="1"/>
          <p:nvPr/>
        </p:nvSpPr>
        <p:spPr>
          <a:xfrm>
            <a:off x="331694" y="177505"/>
            <a:ext cx="51785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Brute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Force – 1436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영화감독 </a:t>
            </a:r>
            <a:r>
              <a:rPr lang="ko-KR" altLang="en-US" sz="28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숌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EA1F52F-C845-46C8-5976-A36A4B6055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7" y="1970987"/>
            <a:ext cx="9151976" cy="3050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3975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D1FDD07-DE53-C453-2D4F-9520D87387DF}"/>
              </a:ext>
            </a:extLst>
          </p:cNvPr>
          <p:cNvSpPr txBox="1"/>
          <p:nvPr/>
        </p:nvSpPr>
        <p:spPr>
          <a:xfrm>
            <a:off x="331694" y="177505"/>
            <a:ext cx="4963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Brute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Force – 11170 0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개수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5DD8C6B-04E7-F1DB-956C-7730562855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263" y="943206"/>
            <a:ext cx="10101194" cy="5914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8186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67B3022-2475-3CE2-1178-EF7D79AB136F}"/>
              </a:ext>
            </a:extLst>
          </p:cNvPr>
          <p:cNvSpPr txBox="1"/>
          <p:nvPr/>
        </p:nvSpPr>
        <p:spPr>
          <a:xfrm>
            <a:off x="942387" y="967379"/>
            <a:ext cx="9172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0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을 세는 방법에 대해서만 고민하고 구현하면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145260-0BE2-F673-A1C8-65FE68E69D0D}"/>
              </a:ext>
            </a:extLst>
          </p:cNvPr>
          <p:cNvSpPr txBox="1"/>
          <p:nvPr/>
        </p:nvSpPr>
        <p:spPr>
          <a:xfrm>
            <a:off x="331694" y="177505"/>
            <a:ext cx="4963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Brute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Force – 11170 0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개수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A72A42-3D7C-7963-E465-1C231FC31EA3}"/>
              </a:ext>
            </a:extLst>
          </p:cNvPr>
          <p:cNvSpPr txBox="1"/>
          <p:nvPr/>
        </p:nvSpPr>
        <p:spPr>
          <a:xfrm>
            <a:off x="5514572" y="1995758"/>
            <a:ext cx="4723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여기서는 문자열을 이용하는 방법을 사용했음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D79B8E9-3639-2176-7E75-2D2D84653BD4}"/>
              </a:ext>
            </a:extLst>
          </p:cNvPr>
          <p:cNvSpPr txBox="1"/>
          <p:nvPr/>
        </p:nvSpPr>
        <p:spPr>
          <a:xfrm>
            <a:off x="5514572" y="2365090"/>
            <a:ext cx="4723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나눗셈을 사용하는 방법도 있겠다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54630CB-ECFD-6069-EF36-32DD53242332}"/>
              </a:ext>
            </a:extLst>
          </p:cNvPr>
          <p:cNvSpPr txBox="1"/>
          <p:nvPr/>
        </p:nvSpPr>
        <p:spPr>
          <a:xfrm>
            <a:off x="942387" y="3890987"/>
            <a:ext cx="9172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N, M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범위가 그렇게 크지 않기 때문에 모든 범위의 수들의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0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개수를 세어보면 된다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34AB0D13-4302-20B1-6F6F-6BA4656F11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595" y="1336711"/>
            <a:ext cx="3695819" cy="2426091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42766DB1-179C-3683-816C-F7349D587C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595" y="4260318"/>
            <a:ext cx="3695819" cy="248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182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20425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Algorithms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EFE9A5D-244C-E6A7-90FE-3C30E3148266}"/>
              </a:ext>
            </a:extLst>
          </p:cNvPr>
          <p:cNvSpPr txBox="1"/>
          <p:nvPr/>
        </p:nvSpPr>
        <p:spPr>
          <a:xfrm>
            <a:off x="825846" y="1222858"/>
            <a:ext cx="4588833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OT, Time Complexity, Implementation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100B0E38-0160-E905-796D-0474F7C2251B}"/>
              </a:ext>
            </a:extLst>
          </p:cNvPr>
          <p:cNvSpPr/>
          <p:nvPr/>
        </p:nvSpPr>
        <p:spPr>
          <a:xfrm>
            <a:off x="571179" y="1152856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A96EE5-5E9E-C664-DEF7-7AC51EB38296}"/>
              </a:ext>
            </a:extLst>
          </p:cNvPr>
          <p:cNvSpPr txBox="1"/>
          <p:nvPr/>
        </p:nvSpPr>
        <p:spPr>
          <a:xfrm>
            <a:off x="825846" y="1927542"/>
            <a:ext cx="4588833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Implementation, String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AF37E2EE-7FCD-F981-8A4E-36566F1F4CB1}"/>
              </a:ext>
            </a:extLst>
          </p:cNvPr>
          <p:cNvSpPr/>
          <p:nvPr/>
        </p:nvSpPr>
        <p:spPr>
          <a:xfrm>
            <a:off x="571179" y="1857540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A4A385F-FAE4-2C58-E1D6-42F48B7C737D}"/>
              </a:ext>
            </a:extLst>
          </p:cNvPr>
          <p:cNvSpPr txBox="1"/>
          <p:nvPr/>
        </p:nvSpPr>
        <p:spPr>
          <a:xfrm>
            <a:off x="825846" y="2702228"/>
            <a:ext cx="4588833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Brute Force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593A391F-9296-A2D1-7B5B-3E15CD1E4EA2}"/>
              </a:ext>
            </a:extLst>
          </p:cNvPr>
          <p:cNvSpPr/>
          <p:nvPr/>
        </p:nvSpPr>
        <p:spPr>
          <a:xfrm>
            <a:off x="571179" y="2632226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07B2A6F-5F8C-8788-DAFE-2E0658976A1B}"/>
              </a:ext>
            </a:extLst>
          </p:cNvPr>
          <p:cNvSpPr txBox="1"/>
          <p:nvPr/>
        </p:nvSpPr>
        <p:spPr>
          <a:xfrm>
            <a:off x="825846" y="3476914"/>
            <a:ext cx="4588833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Sorting, Binary Search</a:t>
            </a: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51A04E28-1751-6DDB-2366-B37AE849AAF7}"/>
              </a:ext>
            </a:extLst>
          </p:cNvPr>
          <p:cNvSpPr/>
          <p:nvPr/>
        </p:nvSpPr>
        <p:spPr>
          <a:xfrm>
            <a:off x="571179" y="3406912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7E2E624-F70C-49A8-81AF-294C1B0CDABF}"/>
              </a:ext>
            </a:extLst>
          </p:cNvPr>
          <p:cNvSpPr txBox="1"/>
          <p:nvPr/>
        </p:nvSpPr>
        <p:spPr>
          <a:xfrm>
            <a:off x="825846" y="4251600"/>
            <a:ext cx="4588833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Dynamic Programming</a:t>
            </a: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8FCB8656-8143-D567-A494-BD34EBD4F7EC}"/>
              </a:ext>
            </a:extLst>
          </p:cNvPr>
          <p:cNvSpPr/>
          <p:nvPr/>
        </p:nvSpPr>
        <p:spPr>
          <a:xfrm>
            <a:off x="571179" y="4181598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48C6A89-8FC6-CB1C-C1CC-0BBC59DA54F7}"/>
              </a:ext>
            </a:extLst>
          </p:cNvPr>
          <p:cNvSpPr txBox="1"/>
          <p:nvPr/>
        </p:nvSpPr>
        <p:spPr>
          <a:xfrm>
            <a:off x="825847" y="5026286"/>
            <a:ext cx="4588834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Greedy</a:t>
            </a: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FADE7B7D-D2C7-69DE-B481-82B201504AF4}"/>
              </a:ext>
            </a:extLst>
          </p:cNvPr>
          <p:cNvSpPr/>
          <p:nvPr/>
        </p:nvSpPr>
        <p:spPr>
          <a:xfrm>
            <a:off x="571179" y="4956284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4238929-BF8B-1312-0A62-5C1FAF2B6179}"/>
              </a:ext>
            </a:extLst>
          </p:cNvPr>
          <p:cNvSpPr txBox="1"/>
          <p:nvPr/>
        </p:nvSpPr>
        <p:spPr>
          <a:xfrm>
            <a:off x="825846" y="5730970"/>
            <a:ext cx="4588835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Linear Data Structure - Stack, Queue, List</a:t>
            </a: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A3811F85-9E4C-612C-A524-9B7B78328172}"/>
              </a:ext>
            </a:extLst>
          </p:cNvPr>
          <p:cNvSpPr/>
          <p:nvPr/>
        </p:nvSpPr>
        <p:spPr>
          <a:xfrm>
            <a:off x="571179" y="5660968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15B605B-5089-FA75-2E0A-20F22C9E6FC6}"/>
              </a:ext>
            </a:extLst>
          </p:cNvPr>
          <p:cNvSpPr txBox="1"/>
          <p:nvPr/>
        </p:nvSpPr>
        <p:spPr>
          <a:xfrm>
            <a:off x="825846" y="6435654"/>
            <a:ext cx="6561072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Data Structure - Tree, Graph, Graph Theory, Graph Traversal</a:t>
            </a: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E2D4E03B-68ED-30A0-B6D9-83A80AEB2A2D}"/>
              </a:ext>
            </a:extLst>
          </p:cNvPr>
          <p:cNvSpPr/>
          <p:nvPr/>
        </p:nvSpPr>
        <p:spPr>
          <a:xfrm>
            <a:off x="571179" y="6365652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F25CEFC-EE42-EDBA-1CFD-798486316D09}"/>
              </a:ext>
            </a:extLst>
          </p:cNvPr>
          <p:cNvSpPr txBox="1"/>
          <p:nvPr/>
        </p:nvSpPr>
        <p:spPr>
          <a:xfrm>
            <a:off x="6350667" y="1222858"/>
            <a:ext cx="4469731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Graph Theory, Graph Traversal</a:t>
            </a: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D354B117-BD79-720B-7881-5920177E5E3B}"/>
              </a:ext>
            </a:extLst>
          </p:cNvPr>
          <p:cNvSpPr/>
          <p:nvPr/>
        </p:nvSpPr>
        <p:spPr>
          <a:xfrm>
            <a:off x="6096000" y="1152856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D1C79EE-0858-CD6F-B387-7234755955A3}"/>
              </a:ext>
            </a:extLst>
          </p:cNvPr>
          <p:cNvSpPr txBox="1"/>
          <p:nvPr/>
        </p:nvSpPr>
        <p:spPr>
          <a:xfrm>
            <a:off x="6350668" y="1927542"/>
            <a:ext cx="4469732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Data Structure - Disjoint Set, Union Find</a:t>
            </a: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0B74C2A5-94EB-349A-51AA-6FF01A717FC4}"/>
              </a:ext>
            </a:extLst>
          </p:cNvPr>
          <p:cNvSpPr/>
          <p:nvPr/>
        </p:nvSpPr>
        <p:spPr>
          <a:xfrm>
            <a:off x="6096000" y="1857540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</a:t>
            </a:r>
            <a:endParaRPr lang="ko-KR" altLang="en-US" sz="11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D398107-DE7E-CF10-8CA1-FE0D92A8234B}"/>
              </a:ext>
            </a:extLst>
          </p:cNvPr>
          <p:cNvSpPr txBox="1"/>
          <p:nvPr/>
        </p:nvSpPr>
        <p:spPr>
          <a:xfrm>
            <a:off x="6350667" y="2702228"/>
            <a:ext cx="4469731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Recursion, Backtracking</a:t>
            </a: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906E82F1-0955-B214-F49B-210E21551D06}"/>
              </a:ext>
            </a:extLst>
          </p:cNvPr>
          <p:cNvSpPr/>
          <p:nvPr/>
        </p:nvSpPr>
        <p:spPr>
          <a:xfrm>
            <a:off x="6096000" y="2632226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11</a:t>
            </a:r>
            <a:endParaRPr lang="ko-KR" altLang="en-US" sz="11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E791045-794C-BB4C-CCD7-C25D199D9DFC}"/>
              </a:ext>
            </a:extLst>
          </p:cNvPr>
          <p:cNvSpPr txBox="1"/>
          <p:nvPr/>
        </p:nvSpPr>
        <p:spPr>
          <a:xfrm>
            <a:off x="6350667" y="3476914"/>
            <a:ext cx="4469731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Shortest Path - Dijkstra</a:t>
            </a: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DAC8DE0D-F8E2-9280-BDEB-DFFC78883649}"/>
              </a:ext>
            </a:extLst>
          </p:cNvPr>
          <p:cNvSpPr/>
          <p:nvPr/>
        </p:nvSpPr>
        <p:spPr>
          <a:xfrm>
            <a:off x="6096000" y="3406912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12</a:t>
            </a:r>
            <a:endParaRPr lang="ko-KR" altLang="en-US" sz="11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0216435-AAFE-1FD0-BA2D-6F145212F481}"/>
              </a:ext>
            </a:extLst>
          </p:cNvPr>
          <p:cNvSpPr txBox="1"/>
          <p:nvPr/>
        </p:nvSpPr>
        <p:spPr>
          <a:xfrm>
            <a:off x="6350667" y="4251600"/>
            <a:ext cx="4469731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Shortest Path - Floyd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Warshall</a:t>
            </a:r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0D401A36-95FF-0A8C-9A63-94300098828B}"/>
              </a:ext>
            </a:extLst>
          </p:cNvPr>
          <p:cNvSpPr/>
          <p:nvPr/>
        </p:nvSpPr>
        <p:spPr>
          <a:xfrm>
            <a:off x="6096000" y="4181598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13</a:t>
            </a:r>
            <a:endParaRPr lang="ko-KR" altLang="en-US" sz="11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C8D8A86-AC0F-7F9A-A724-D65F3C759E7B}"/>
              </a:ext>
            </a:extLst>
          </p:cNvPr>
          <p:cNvSpPr txBox="1"/>
          <p:nvPr/>
        </p:nvSpPr>
        <p:spPr>
          <a:xfrm>
            <a:off x="6350667" y="5026286"/>
            <a:ext cx="4469731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Minimum Spanning Tree - Kruskal</a:t>
            </a: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7B4D1071-6636-7A46-295B-A4B41317D24C}"/>
              </a:ext>
            </a:extLst>
          </p:cNvPr>
          <p:cNvSpPr/>
          <p:nvPr/>
        </p:nvSpPr>
        <p:spPr>
          <a:xfrm>
            <a:off x="6096000" y="4956284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14</a:t>
            </a:r>
            <a:endParaRPr lang="ko-KR" altLang="en-US" sz="11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DA5057F-A12D-B9AD-CB5F-3EA7C12E68DF}"/>
              </a:ext>
            </a:extLst>
          </p:cNvPr>
          <p:cNvSpPr txBox="1"/>
          <p:nvPr/>
        </p:nvSpPr>
        <p:spPr>
          <a:xfrm>
            <a:off x="6350667" y="5730970"/>
            <a:ext cx="4469731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Hash Set, Hash Map</a:t>
            </a: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4FC0D9BD-B8DD-7742-6871-7B32F1F4472B}"/>
              </a:ext>
            </a:extLst>
          </p:cNvPr>
          <p:cNvSpPr/>
          <p:nvPr/>
        </p:nvSpPr>
        <p:spPr>
          <a:xfrm>
            <a:off x="6096000" y="5660968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15</a:t>
            </a:r>
            <a:endParaRPr lang="ko-KR" altLang="en-US" sz="11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19505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EAD7F5E-61BE-41AB-5E56-60359089AAD8}"/>
              </a:ext>
            </a:extLst>
          </p:cNvPr>
          <p:cNvSpPr txBox="1"/>
          <p:nvPr/>
        </p:nvSpPr>
        <p:spPr>
          <a:xfrm>
            <a:off x="331694" y="177505"/>
            <a:ext cx="44347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Brute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Force – 1233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주사위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0AE2072-3812-9972-4323-A659716210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94" y="946597"/>
            <a:ext cx="10567447" cy="5866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7078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B474655-BD78-E334-950C-B8C17B96E7D6}"/>
              </a:ext>
            </a:extLst>
          </p:cNvPr>
          <p:cNvSpPr txBox="1"/>
          <p:nvPr/>
        </p:nvSpPr>
        <p:spPr>
          <a:xfrm>
            <a:off x="942387" y="1190024"/>
            <a:ext cx="9917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합의 최대값은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80(20 + 20 + 40)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CA3062-40AC-D83B-4216-460EAE1401D1}"/>
              </a:ext>
            </a:extLst>
          </p:cNvPr>
          <p:cNvSpPr txBox="1"/>
          <p:nvPr/>
        </p:nvSpPr>
        <p:spPr>
          <a:xfrm>
            <a:off x="331694" y="177505"/>
            <a:ext cx="44347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Brute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Force – 1233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주사위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08D3E52-92D8-F1A5-40D2-5567A89CBF09}"/>
              </a:ext>
            </a:extLst>
          </p:cNvPr>
          <p:cNvSpPr txBox="1"/>
          <p:nvPr/>
        </p:nvSpPr>
        <p:spPr>
          <a:xfrm>
            <a:off x="942387" y="1861874"/>
            <a:ext cx="99172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특정 합이 나오는 횟수를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세야하므로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합이 나올 수 있는 모든 범위의 개수만큼 변수를 선언해서 그 합이 나올 때 마다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카운팅해준다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9C85D2-2211-87CD-FAC7-B35B079C2DB2}"/>
              </a:ext>
            </a:extLst>
          </p:cNvPr>
          <p:cNvSpPr txBox="1"/>
          <p:nvPr/>
        </p:nvSpPr>
        <p:spPr>
          <a:xfrm>
            <a:off x="942387" y="2810723"/>
            <a:ext cx="9917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주사위가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3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개 이므로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O(N³)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시간이 걸릴 것으로 예상되지만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주사위 면의 수가 작기 때문에 상관없다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9BE2861-CBE8-B6A1-7629-A8F854E202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6" y="3428999"/>
            <a:ext cx="6254859" cy="2849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0052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B474655-BD78-E334-950C-B8C17B96E7D6}"/>
              </a:ext>
            </a:extLst>
          </p:cNvPr>
          <p:cNvSpPr txBox="1"/>
          <p:nvPr/>
        </p:nvSpPr>
        <p:spPr>
          <a:xfrm>
            <a:off x="942387" y="1190024"/>
            <a:ext cx="9917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카운팅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된 합들 중에서 가장 많이 나온 것을 찾는다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CA3062-40AC-D83B-4216-460EAE1401D1}"/>
              </a:ext>
            </a:extLst>
          </p:cNvPr>
          <p:cNvSpPr txBox="1"/>
          <p:nvPr/>
        </p:nvSpPr>
        <p:spPr>
          <a:xfrm>
            <a:off x="331694" y="177505"/>
            <a:ext cx="44347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Brute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Force – 1233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주사위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08D3E52-92D8-F1A5-40D2-5567A89CBF09}"/>
              </a:ext>
            </a:extLst>
          </p:cNvPr>
          <p:cNvSpPr txBox="1"/>
          <p:nvPr/>
        </p:nvSpPr>
        <p:spPr>
          <a:xfrm>
            <a:off x="942387" y="3429000"/>
            <a:ext cx="99172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가장 많이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나온게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여러 개일 땐 가장 합이 작은 것을 출력하면 되니까</a:t>
            </a:r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앞에서부터 최대값과 같은 값을 찾는다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19F2A8B-5B74-164F-1B11-A832A34445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6" y="1646314"/>
            <a:ext cx="4704675" cy="156822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C0CF422-771A-BD78-6A1A-2CEC60AE07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386" y="4075331"/>
            <a:ext cx="4704675" cy="1942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8956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679B38A3-B196-3741-D6D3-0CA8FB95B91A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9DDF29F-4939-9859-67A7-972089459CC6}"/>
              </a:ext>
            </a:extLst>
          </p:cNvPr>
          <p:cNvSpPr txBox="1"/>
          <p:nvPr/>
        </p:nvSpPr>
        <p:spPr>
          <a:xfrm>
            <a:off x="331694" y="177505"/>
            <a:ext cx="52683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Brute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Force – 5671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호텔 방 번호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ADAA222-9A45-95DF-76C4-CFEB39AB7A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458" y="973846"/>
            <a:ext cx="9654650" cy="5884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1938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C86D852-FF78-F56B-3D83-6A37E0336D58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반복되는 숫자가 있는지 없는지 확인하는 방법만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신경쓰고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구현하면 완전 탐색으로 풀 수 있음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C6A0F0-2B9B-0B91-22CA-E658545A84C0}"/>
              </a:ext>
            </a:extLst>
          </p:cNvPr>
          <p:cNvSpPr txBox="1"/>
          <p:nvPr/>
        </p:nvSpPr>
        <p:spPr>
          <a:xfrm>
            <a:off x="331694" y="177505"/>
            <a:ext cx="52683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Brute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Force – 5671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호텔 방 번호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CE452A-466A-BA43-B668-EEC3E47DE8F5}"/>
              </a:ext>
            </a:extLst>
          </p:cNvPr>
          <p:cNvSpPr txBox="1"/>
          <p:nvPr/>
        </p:nvSpPr>
        <p:spPr>
          <a:xfrm>
            <a:off x="942387" y="1861874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반복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: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같은 숫자가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번 이상 나옴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D3FD99-B1F4-D8EF-9885-062B3CFC021B}"/>
              </a:ext>
            </a:extLst>
          </p:cNvPr>
          <p:cNvSpPr txBox="1"/>
          <p:nvPr/>
        </p:nvSpPr>
        <p:spPr>
          <a:xfrm>
            <a:off x="942387" y="2231206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숫자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(0~9)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가 나오는 횟수를 전부 세어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모든 숫자가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번 이하 나오는지 확인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2732A5A-6797-AA93-2DB0-B6C50EAD97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6" y="2688876"/>
            <a:ext cx="4657609" cy="364869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4A0AE1E-6146-2B31-1D7D-1C0E992760B7}"/>
              </a:ext>
            </a:extLst>
          </p:cNvPr>
          <p:cNvSpPr txBox="1"/>
          <p:nvPr/>
        </p:nvSpPr>
        <p:spPr>
          <a:xfrm>
            <a:off x="6353373" y="3724006"/>
            <a:ext cx="55432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여기서도 역시 각 자리수의 숫자를 확인하는 방법으로</a:t>
            </a:r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문자열 변환을 사용했지만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나눗셈을 사용할 수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881702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C86D852-FF78-F56B-3D83-6A37E0336D58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불가능한 호텔 방 번호인지 확인하는 함수를 만들었으니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C6A0F0-2B9B-0B91-22CA-E658545A84C0}"/>
              </a:ext>
            </a:extLst>
          </p:cNvPr>
          <p:cNvSpPr txBox="1"/>
          <p:nvPr/>
        </p:nvSpPr>
        <p:spPr>
          <a:xfrm>
            <a:off x="331694" y="177505"/>
            <a:ext cx="52683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Brute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Force – 5671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호텔 방 번호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5AB92C-DAFD-3F93-9296-FA05BDF67030}"/>
              </a:ext>
            </a:extLst>
          </p:cNvPr>
          <p:cNvSpPr txBox="1"/>
          <p:nvPr/>
        </p:nvSpPr>
        <p:spPr>
          <a:xfrm>
            <a:off x="942387" y="155935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이제 완전탐색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범위의 수들 전부를 확인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만 하면 됨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2E944AA-BAAA-5E2A-AE39-6CB0FDDB5D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7" y="2165481"/>
            <a:ext cx="5021508" cy="300983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EDADC31-A8D8-82F1-3B3C-9084D1E8CA20}"/>
              </a:ext>
            </a:extLst>
          </p:cNvPr>
          <p:cNvSpPr txBox="1"/>
          <p:nvPr/>
        </p:nvSpPr>
        <p:spPr>
          <a:xfrm>
            <a:off x="6353373" y="2592789"/>
            <a:ext cx="5543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처음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보실수도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있는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~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연산자의 등장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24AD07E-3BAE-33EB-4B6E-24AF48933861}"/>
              </a:ext>
            </a:extLst>
          </p:cNvPr>
          <p:cNvSpPr txBox="1"/>
          <p:nvPr/>
        </p:nvSpPr>
        <p:spPr>
          <a:xfrm>
            <a:off x="6353373" y="2967504"/>
            <a:ext cx="5543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저것이 의미하는 것은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?)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960737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679B38A3-B196-3741-D6D3-0CA8FB95B91A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9DDF29F-4939-9859-67A7-972089459CC6}"/>
              </a:ext>
            </a:extLst>
          </p:cNvPr>
          <p:cNvSpPr txBox="1"/>
          <p:nvPr/>
        </p:nvSpPr>
        <p:spPr>
          <a:xfrm>
            <a:off x="331694" y="177505"/>
            <a:ext cx="42146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번외편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EOF(End Of File)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CDF8CF-7668-2432-EE70-4E8E61871F69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백준 온라인 저지에서 여러 테스트 케이스가 들어가는 문제의 경우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2D4C43-3CFC-A02D-4942-D14A03372055}"/>
              </a:ext>
            </a:extLst>
          </p:cNvPr>
          <p:cNvSpPr txBox="1"/>
          <p:nvPr/>
        </p:nvSpPr>
        <p:spPr>
          <a:xfrm>
            <a:off x="942387" y="155935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일반적으로는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“11170 0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개수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”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처럼 입력 혹은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TC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수가 문제의 입력으로 주어집니다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847BC4-9E06-92FE-D779-7516DD637505}"/>
              </a:ext>
            </a:extLst>
          </p:cNvPr>
          <p:cNvSpPr txBox="1"/>
          <p:nvPr/>
        </p:nvSpPr>
        <p:spPr>
          <a:xfrm>
            <a:off x="942387" y="1928688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모든 다중 테스트 케이스 문제가 그런 것은 아니고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가끔씩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“5671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호텔 방 번호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”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처럼 입력의 수가 주어지지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C9C38C-07EE-FFB2-6A7E-EFF2C55619CC}"/>
              </a:ext>
            </a:extLst>
          </p:cNvPr>
          <p:cNvSpPr txBox="1"/>
          <p:nvPr/>
        </p:nvSpPr>
        <p:spPr>
          <a:xfrm>
            <a:off x="942387" y="2298020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않는 문제도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3BEF85-9AAF-8D50-01E5-B4B6C1085AF2}"/>
              </a:ext>
            </a:extLst>
          </p:cNvPr>
          <p:cNvSpPr txBox="1"/>
          <p:nvPr/>
        </p:nvSpPr>
        <p:spPr>
          <a:xfrm>
            <a:off x="942387" y="303668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입력의 수가 따로 주어지지 않으므로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직접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EOF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를 입력 받아서 입력이 끝났음을 확인해야 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5AB5CF-688A-2143-3A76-3A26FE3C7AC3}"/>
              </a:ext>
            </a:extLst>
          </p:cNvPr>
          <p:cNvSpPr txBox="1"/>
          <p:nvPr/>
        </p:nvSpPr>
        <p:spPr>
          <a:xfrm>
            <a:off x="942387" y="340601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그렇지 않으면 입력이 끝났다고 판단을 못해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무한 루프를 돌게 되어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TLE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처리를 받게 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DC00B1C-4C14-3EAC-9514-633C5803D5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7" y="4384634"/>
            <a:ext cx="4789110" cy="1828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5460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679B38A3-B196-3741-D6D3-0CA8FB95B91A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9DDF29F-4939-9859-67A7-972089459CC6}"/>
              </a:ext>
            </a:extLst>
          </p:cNvPr>
          <p:cNvSpPr txBox="1"/>
          <p:nvPr/>
        </p:nvSpPr>
        <p:spPr>
          <a:xfrm>
            <a:off x="331694" y="177505"/>
            <a:ext cx="42146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번외편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EOF(End Of File)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CDF8CF-7668-2432-EE70-4E8E61871F69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언어별로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EOF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를 입력 받는 방법에 대해서 살펴봅니다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2D4C43-3CFC-A02D-4942-D14A03372055}"/>
              </a:ext>
            </a:extLst>
          </p:cNvPr>
          <p:cNvSpPr txBox="1"/>
          <p:nvPr/>
        </p:nvSpPr>
        <p:spPr>
          <a:xfrm>
            <a:off x="942387" y="186187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26A2AB-86D4-5575-EE1F-BE7B970B4BEA}"/>
              </a:ext>
            </a:extLst>
          </p:cNvPr>
          <p:cNvSpPr txBox="1"/>
          <p:nvPr/>
        </p:nvSpPr>
        <p:spPr>
          <a:xfrm>
            <a:off x="942387" y="223120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언어의 경우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&lt;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stdio.h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&gt;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에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	# define	EOF	-1	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선언이 되어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05AB4DE-CD1C-39BC-BA8C-AC2D14AA5B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7" y="2669790"/>
            <a:ext cx="2867425" cy="60015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13FCEE2-8DF2-AA7B-36AD-6C1C53775219}"/>
              </a:ext>
            </a:extLst>
          </p:cNvPr>
          <p:cNvSpPr txBox="1"/>
          <p:nvPr/>
        </p:nvSpPr>
        <p:spPr>
          <a:xfrm>
            <a:off x="942387" y="3339201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언어의 입력 함수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scanf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는 입력을 받으면 입력 받은 인자의 개수를 반환하거나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EOF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를 입력 받으면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D5914A1-4F62-E67F-4AD7-D7067F1970CB}"/>
              </a:ext>
            </a:extLst>
          </p:cNvPr>
          <p:cNvSpPr txBox="1"/>
          <p:nvPr/>
        </p:nvSpPr>
        <p:spPr>
          <a:xfrm>
            <a:off x="942387" y="3708533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EOF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를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return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C1541CF-32AE-5AD4-7D7F-08F9BD5EE9AA}"/>
              </a:ext>
            </a:extLst>
          </p:cNvPr>
          <p:cNvSpPr txBox="1"/>
          <p:nvPr/>
        </p:nvSpPr>
        <p:spPr>
          <a:xfrm>
            <a:off x="942387" y="444719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즉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입력 함수의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return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값이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EOF(-1)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인지 확인하면 입력의 끝인지를 알 수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C29BF2A0-83BB-832F-B4CB-A34CC0290F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386" y="4997956"/>
            <a:ext cx="4691587" cy="134628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28B7E05-85DF-847B-849B-54B4E765E269}"/>
              </a:ext>
            </a:extLst>
          </p:cNvPr>
          <p:cNvSpPr txBox="1"/>
          <p:nvPr/>
        </p:nvSpPr>
        <p:spPr>
          <a:xfrm>
            <a:off x="6306238" y="5298644"/>
            <a:ext cx="3796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(~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연산자는 비트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NOT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연산자입니다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42925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679B38A3-B196-3741-D6D3-0CA8FB95B91A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9DDF29F-4939-9859-67A7-972089459CC6}"/>
              </a:ext>
            </a:extLst>
          </p:cNvPr>
          <p:cNvSpPr txBox="1"/>
          <p:nvPr/>
        </p:nvSpPr>
        <p:spPr>
          <a:xfrm>
            <a:off x="331694" y="177505"/>
            <a:ext cx="42146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번외편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EOF(End Of File)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2D4C43-3CFC-A02D-4942-D14A03372055}"/>
              </a:ext>
            </a:extLst>
          </p:cNvPr>
          <p:cNvSpPr txBox="1"/>
          <p:nvPr/>
        </p:nvSpPr>
        <p:spPr>
          <a:xfrm>
            <a:off x="942386" y="118495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Java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26A2AB-86D4-5575-EE1F-BE7B970B4BEA}"/>
              </a:ext>
            </a:extLst>
          </p:cNvPr>
          <p:cNvSpPr txBox="1"/>
          <p:nvPr/>
        </p:nvSpPr>
        <p:spPr>
          <a:xfrm>
            <a:off x="942387" y="1744021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Java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경우에는 단순합니다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그냥 다음 입력이 있는지 없는지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Scanner.hasNext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())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만 확인하면 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A70271-39C6-B622-C1DA-03E25486769E}"/>
              </a:ext>
            </a:extLst>
          </p:cNvPr>
          <p:cNvSpPr txBox="1"/>
          <p:nvPr/>
        </p:nvSpPr>
        <p:spPr>
          <a:xfrm>
            <a:off x="942386" y="4408550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BufferedReader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를 통해 입력 받는 경우는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null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인지만 확인하면 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CE7F676-A249-893B-1131-603A284455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6" y="4881576"/>
            <a:ext cx="8534912" cy="942951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DB412890-78BA-12D9-C730-DA6DBD0527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385" y="2217047"/>
            <a:ext cx="8534911" cy="146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8879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679B38A3-B196-3741-D6D3-0CA8FB95B91A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9DDF29F-4939-9859-67A7-972089459CC6}"/>
              </a:ext>
            </a:extLst>
          </p:cNvPr>
          <p:cNvSpPr txBox="1"/>
          <p:nvPr/>
        </p:nvSpPr>
        <p:spPr>
          <a:xfrm>
            <a:off x="331694" y="177505"/>
            <a:ext cx="42146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번외편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EOF(End Of File)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2D4C43-3CFC-A02D-4942-D14A03372055}"/>
              </a:ext>
            </a:extLst>
          </p:cNvPr>
          <p:cNvSpPr txBox="1"/>
          <p:nvPr/>
        </p:nvSpPr>
        <p:spPr>
          <a:xfrm>
            <a:off x="942386" y="118495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Python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26A2AB-86D4-5575-EE1F-BE7B970B4BEA}"/>
              </a:ext>
            </a:extLst>
          </p:cNvPr>
          <p:cNvSpPr txBox="1"/>
          <p:nvPr/>
        </p:nvSpPr>
        <p:spPr>
          <a:xfrm>
            <a:off x="942387" y="1744021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Python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경우에는 예외처리로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EOF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를 판단합니다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A70271-39C6-B622-C1DA-03E25486769E}"/>
              </a:ext>
            </a:extLst>
          </p:cNvPr>
          <p:cNvSpPr txBox="1"/>
          <p:nvPr/>
        </p:nvSpPr>
        <p:spPr>
          <a:xfrm>
            <a:off x="942386" y="407725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readlines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로 입력을 한꺼번에 받았을 경우에는 어차피 줄단위로 리스트에 저장되므로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C37833A-F72C-A471-CFEC-C1CB48A1B5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6" y="2217047"/>
            <a:ext cx="4845672" cy="152891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9170E64-8335-315C-9F41-72DF46809C47}"/>
              </a:ext>
            </a:extLst>
          </p:cNvPr>
          <p:cNvSpPr txBox="1"/>
          <p:nvPr/>
        </p:nvSpPr>
        <p:spPr>
          <a:xfrm>
            <a:off x="942386" y="4458980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딱히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EOF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처리가 필요 없습니다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리스트의 끝이 곧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EOF)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5C20607-9198-19EE-8E6B-88ABE8DA77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386" y="4840704"/>
            <a:ext cx="4845672" cy="1865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68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21536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Brute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Force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4471A0-9E82-57E4-CB63-5D6EE4E26A1A}"/>
              </a:ext>
            </a:extLst>
          </p:cNvPr>
          <p:cNvSpPr txBox="1"/>
          <p:nvPr/>
        </p:nvSpPr>
        <p:spPr>
          <a:xfrm>
            <a:off x="942387" y="1352030"/>
            <a:ext cx="854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암호학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9A98CB-7F14-227E-7A93-1DC07F7FD887}"/>
              </a:ext>
            </a:extLst>
          </p:cNvPr>
          <p:cNvSpPr txBox="1"/>
          <p:nvPr/>
        </p:nvSpPr>
        <p:spPr>
          <a:xfrm>
            <a:off x="942387" y="1721362"/>
            <a:ext cx="7601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무차별 대입 공격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9B04D2-AE64-D9B6-DBA7-1B7479DA0B29}"/>
              </a:ext>
            </a:extLst>
          </p:cNvPr>
          <p:cNvSpPr txBox="1"/>
          <p:nvPr/>
        </p:nvSpPr>
        <p:spPr>
          <a:xfrm>
            <a:off x="942387" y="2090694"/>
            <a:ext cx="7601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특정한 암호를 풀기 위해 가능한 모든 값을 대입하는 것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2209F2-473F-3842-7025-3FDA71237259}"/>
              </a:ext>
            </a:extLst>
          </p:cNvPr>
          <p:cNvSpPr txBox="1"/>
          <p:nvPr/>
        </p:nvSpPr>
        <p:spPr>
          <a:xfrm>
            <a:off x="942387" y="3161976"/>
            <a:ext cx="854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알고리즘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6315E2-5DDA-1352-603C-B7A62CEB9600}"/>
              </a:ext>
            </a:extLst>
          </p:cNvPr>
          <p:cNvSpPr txBox="1"/>
          <p:nvPr/>
        </p:nvSpPr>
        <p:spPr>
          <a:xfrm>
            <a:off x="942387" y="3531308"/>
            <a:ext cx="7601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완전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전체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탐색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89A0882-FAF5-F4CD-35E2-2BA14860ACA8}"/>
              </a:ext>
            </a:extLst>
          </p:cNvPr>
          <p:cNvSpPr txBox="1"/>
          <p:nvPr/>
        </p:nvSpPr>
        <p:spPr>
          <a:xfrm>
            <a:off x="942387" y="3900640"/>
            <a:ext cx="7601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직역하자면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무식한 힘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7CBFB1-8693-8B72-D7C2-45774CBE0B8B}"/>
              </a:ext>
            </a:extLst>
          </p:cNvPr>
          <p:cNvSpPr txBox="1"/>
          <p:nvPr/>
        </p:nvSpPr>
        <p:spPr>
          <a:xfrm>
            <a:off x="942387" y="4639304"/>
            <a:ext cx="99738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일반적 방법으로 문제를 해결하기 위해서는 모든 자료를 탐색해야 하기 때문에 특정한 구조를 전체적으로 탐색할 수 있는 방법을 필요로 한다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AD1AF20-1AF6-EB8A-4AFC-2EB24640DD53}"/>
              </a:ext>
            </a:extLst>
          </p:cNvPr>
          <p:cNvSpPr txBox="1"/>
          <p:nvPr/>
        </p:nvSpPr>
        <p:spPr>
          <a:xfrm>
            <a:off x="942387" y="5660728"/>
            <a:ext cx="99738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알고리즘 설계의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가장 기본적인 접근 방법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은 해가 존재할 것으로 예상되는 모든 영역을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전체 탐색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하는 방법이다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74520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679B38A3-B196-3741-D6D3-0CA8FB95B91A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9DDF29F-4939-9859-67A7-972089459CC6}"/>
              </a:ext>
            </a:extLst>
          </p:cNvPr>
          <p:cNvSpPr txBox="1"/>
          <p:nvPr/>
        </p:nvSpPr>
        <p:spPr>
          <a:xfrm>
            <a:off x="331694" y="177505"/>
            <a:ext cx="42146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번외편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EOF(End Of File)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2D4C43-3CFC-A02D-4942-D14A03372055}"/>
              </a:ext>
            </a:extLst>
          </p:cNvPr>
          <p:cNvSpPr txBox="1"/>
          <p:nvPr/>
        </p:nvSpPr>
        <p:spPr>
          <a:xfrm>
            <a:off x="942386" y="118495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EOF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입력하기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26A2AB-86D4-5575-EE1F-BE7B970B4BEA}"/>
              </a:ext>
            </a:extLst>
          </p:cNvPr>
          <p:cNvSpPr txBox="1"/>
          <p:nvPr/>
        </p:nvSpPr>
        <p:spPr>
          <a:xfrm>
            <a:off x="942387" y="1744021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EOF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를 의도적으로 입력하는 방법은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OS /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터미널 마다 조금씩 다릅니다만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AFA866B-40B5-CE43-B890-B310A2DF20F4}"/>
              </a:ext>
            </a:extLst>
          </p:cNvPr>
          <p:cNvSpPr txBox="1"/>
          <p:nvPr/>
        </p:nvSpPr>
        <p:spPr>
          <a:xfrm>
            <a:off x="942387" y="2118420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일반적으론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Ctrl + Z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아니면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Ctrl + D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둘 중 하나입니다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7C578C-9955-6DC6-121D-0E5FD2642889}"/>
              </a:ext>
            </a:extLst>
          </p:cNvPr>
          <p:cNvSpPr txBox="1"/>
          <p:nvPr/>
        </p:nvSpPr>
        <p:spPr>
          <a:xfrm>
            <a:off x="942387" y="27877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Ctrl + Z : Windows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명령 프롬프트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터미널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5D061D-B1E8-ACF6-B257-04225D5A50DE}"/>
              </a:ext>
            </a:extLst>
          </p:cNvPr>
          <p:cNvSpPr txBox="1"/>
          <p:nvPr/>
        </p:nvSpPr>
        <p:spPr>
          <a:xfrm>
            <a:off x="942387" y="315705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Ctrl + D : Linux, Unix,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Intellij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터미널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D6227831-5953-3B4F-AEBE-2B6E317DE2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6" y="3891654"/>
            <a:ext cx="6763880" cy="2966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2430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C9B4459-A971-5F94-D4E6-4434E84C98B8}"/>
              </a:ext>
            </a:extLst>
          </p:cNvPr>
          <p:cNvSpPr txBox="1"/>
          <p:nvPr/>
        </p:nvSpPr>
        <p:spPr>
          <a:xfrm>
            <a:off x="331694" y="177505"/>
            <a:ext cx="69685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번외편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EOF(End Of File) – 10951 A+B - 4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078DAE2-D59D-5818-54DF-9D234069F5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94" y="942771"/>
            <a:ext cx="10916239" cy="5630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9068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C86D852-FF78-F56B-3D83-6A37E0336D58}"/>
              </a:ext>
            </a:extLst>
          </p:cNvPr>
          <p:cNvSpPr txBox="1"/>
          <p:nvPr/>
        </p:nvSpPr>
        <p:spPr>
          <a:xfrm>
            <a:off x="942387" y="1190024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EOF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입력만 받을 줄 안다면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굉장히 쉬운 문제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C2BBE6-54D8-87BE-F152-073D36A7CF0C}"/>
              </a:ext>
            </a:extLst>
          </p:cNvPr>
          <p:cNvSpPr txBox="1"/>
          <p:nvPr/>
        </p:nvSpPr>
        <p:spPr>
          <a:xfrm>
            <a:off x="331694" y="177505"/>
            <a:ext cx="69685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번외편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EOF(End Of File) – 10951 A+B - 4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7C1FD6FA-F0B7-13CB-81E8-EDEC341B30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7" y="1949973"/>
            <a:ext cx="4947297" cy="1292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2263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20061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Homework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092523-43DA-0A5F-0C04-8239F4BF07FC}"/>
              </a:ext>
            </a:extLst>
          </p:cNvPr>
          <p:cNvSpPr txBox="1"/>
          <p:nvPr/>
        </p:nvSpPr>
        <p:spPr>
          <a:xfrm>
            <a:off x="942387" y="1661364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1. 2231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분해합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045CCB-6E92-45F3-05E2-D9718BBAEE86}"/>
              </a:ext>
            </a:extLst>
          </p:cNvPr>
          <p:cNvSpPr txBox="1"/>
          <p:nvPr/>
        </p:nvSpPr>
        <p:spPr>
          <a:xfrm>
            <a:off x="942387" y="2030696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2. 1018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체스판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다시 칠하기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F091EF-3E70-16E8-983D-D9C14C2EAD61}"/>
              </a:ext>
            </a:extLst>
          </p:cNvPr>
          <p:cNvSpPr txBox="1"/>
          <p:nvPr/>
        </p:nvSpPr>
        <p:spPr>
          <a:xfrm>
            <a:off x="942387" y="1190024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아래 문제들에 대해 스스로 생각하고 풀어보세요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해설은 따로 진행하진 않겠습니다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.)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F0922C-4F6F-DB5B-EC8F-F56AF894275F}"/>
              </a:ext>
            </a:extLst>
          </p:cNvPr>
          <p:cNvSpPr txBox="1"/>
          <p:nvPr/>
        </p:nvSpPr>
        <p:spPr>
          <a:xfrm>
            <a:off x="942387" y="2984251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정렬에 대한 기초적인 개념을 익히고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아래 정렬 기법들에 대해 조사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공부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구현해보세요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90656A-EA8C-C93D-45FA-EC08FF6F6A51}"/>
              </a:ext>
            </a:extLst>
          </p:cNvPr>
          <p:cNvSpPr txBox="1"/>
          <p:nvPr/>
        </p:nvSpPr>
        <p:spPr>
          <a:xfrm>
            <a:off x="942387" y="3504412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버블 정렬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Bubble Sort,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삽입 정렬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Insertion Sort,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선택 정렬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Selection Sort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7C3CD1-8E1B-427F-230D-9C7C2837C1F2}"/>
              </a:ext>
            </a:extLst>
          </p:cNvPr>
          <p:cNvSpPr txBox="1"/>
          <p:nvPr/>
        </p:nvSpPr>
        <p:spPr>
          <a:xfrm>
            <a:off x="942387" y="2400024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3. 14563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완전수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72282D-23DE-9D59-D1DB-6011A80C631D}"/>
              </a:ext>
            </a:extLst>
          </p:cNvPr>
          <p:cNvSpPr txBox="1"/>
          <p:nvPr/>
        </p:nvSpPr>
        <p:spPr>
          <a:xfrm>
            <a:off x="942387" y="3873744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퀵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소트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Quick Sort,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머지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병합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소트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Merge Sort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5E6CC23-4CBA-6596-EDBB-7BEE2F3B15B4}"/>
              </a:ext>
            </a:extLst>
          </p:cNvPr>
          <p:cNvSpPr txBox="1"/>
          <p:nvPr/>
        </p:nvSpPr>
        <p:spPr>
          <a:xfrm>
            <a:off x="942387" y="5265668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사용하시는 언어의 정렬함수의 사용법을 익히세요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257B907-C3A0-575F-7D8B-FC4E5BCCAE7C}"/>
              </a:ext>
            </a:extLst>
          </p:cNvPr>
          <p:cNvSpPr txBox="1"/>
          <p:nvPr/>
        </p:nvSpPr>
        <p:spPr>
          <a:xfrm>
            <a:off x="942387" y="5785829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 :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qsort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()	C++ : std::sort()		Python : sort()		Java :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Arrays.sort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56AEBD-953B-1435-6823-1F7E96264516}"/>
              </a:ext>
            </a:extLst>
          </p:cNvPr>
          <p:cNvSpPr txBox="1"/>
          <p:nvPr/>
        </p:nvSpPr>
        <p:spPr>
          <a:xfrm>
            <a:off x="942387" y="4525374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이진 탐색에 대해 공부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구현해보세요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32558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21536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Brute Force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4471A0-9E82-57E4-CB63-5D6EE4E26A1A}"/>
              </a:ext>
            </a:extLst>
          </p:cNvPr>
          <p:cNvSpPr txBox="1"/>
          <p:nvPr/>
        </p:nvSpPr>
        <p:spPr>
          <a:xfrm>
            <a:off x="942387" y="1583333"/>
            <a:ext cx="854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문제해결 방법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9A98CB-7F14-227E-7A93-1DC07F7FD887}"/>
              </a:ext>
            </a:extLst>
          </p:cNvPr>
          <p:cNvSpPr txBox="1"/>
          <p:nvPr/>
        </p:nvSpPr>
        <p:spPr>
          <a:xfrm>
            <a:off x="942387" y="1952665"/>
            <a:ext cx="7601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① 주어진 문제를 선형 구조로 구조화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66380E3-0BB8-5A4C-F8E2-892E576C7F8B}"/>
              </a:ext>
            </a:extLst>
          </p:cNvPr>
          <p:cNvSpPr txBox="1"/>
          <p:nvPr/>
        </p:nvSpPr>
        <p:spPr>
          <a:xfrm>
            <a:off x="942387" y="2321997"/>
            <a:ext cx="7601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② 구조화된 문제공간을 적절한 방법으로 해를 구성할 때까지 탐색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C90F89-B175-4236-17CE-CAE4FCFB71CD}"/>
              </a:ext>
            </a:extLst>
          </p:cNvPr>
          <p:cNvSpPr txBox="1"/>
          <p:nvPr/>
        </p:nvSpPr>
        <p:spPr>
          <a:xfrm>
            <a:off x="942387" y="2691329"/>
            <a:ext cx="7601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③ 구성된 해를 정리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7D9139-53D7-F4DF-5505-F86C8EF0CFB1}"/>
              </a:ext>
            </a:extLst>
          </p:cNvPr>
          <p:cNvSpPr txBox="1"/>
          <p:nvPr/>
        </p:nvSpPr>
        <p:spPr>
          <a:xfrm>
            <a:off x="942387" y="3796023"/>
            <a:ext cx="854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예시 문제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A4F413-AEFC-ACE8-8A11-5CEC6E358147}"/>
              </a:ext>
            </a:extLst>
          </p:cNvPr>
          <p:cNvSpPr txBox="1"/>
          <p:nvPr/>
        </p:nvSpPr>
        <p:spPr>
          <a:xfrm>
            <a:off x="942387" y="4166672"/>
            <a:ext cx="7601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10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약수의 합을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구하시오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F1FBCE-AF4D-56CC-E44F-92EF9A271C63}"/>
              </a:ext>
            </a:extLst>
          </p:cNvPr>
          <p:cNvSpPr txBox="1"/>
          <p:nvPr/>
        </p:nvSpPr>
        <p:spPr>
          <a:xfrm>
            <a:off x="942387" y="5454715"/>
            <a:ext cx="7601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{1, 2, 3, 4, 5, 6, 7, 8, 9, 10} →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문제의 해가 될 수 있는 자료를 선형으로 구성</a:t>
            </a:r>
          </a:p>
        </p:txBody>
      </p:sp>
    </p:spTree>
    <p:extLst>
      <p:ext uri="{BB962C8B-B14F-4D97-AF65-F5344CB8AC3E}">
        <p14:creationId xmlns:p14="http://schemas.microsoft.com/office/powerpoint/2010/main" val="366339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21536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Brute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Force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DB0F22-4903-A52C-B538-057636D74534}"/>
              </a:ext>
            </a:extLst>
          </p:cNvPr>
          <p:cNvSpPr txBox="1"/>
          <p:nvPr/>
        </p:nvSpPr>
        <p:spPr>
          <a:xfrm>
            <a:off x="942387" y="2136338"/>
            <a:ext cx="1023769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구조화된 자료가 선형 구조이므로 순차 탐색을 활용하여 첫 번째 원소부터 마지막 원소까지 탐색한다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</a:p>
          <a:p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탐색하면서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10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약수가 되는 값만 남겨두고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10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약수가 될 수 없는 값을 배제한다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</a:p>
          <a:p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10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약수는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10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을 현재 원소로 나누어 떨어지면 그 원소는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10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약수이다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</a:p>
          <a:p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위의 과정을 거치면 집합은 다음과 같이 정리된다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</a:p>
          <a:p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{1, 2, 5, 10}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D5D126-4CBB-A2CE-16F8-7A6BDC251DE3}"/>
              </a:ext>
            </a:extLst>
          </p:cNvPr>
          <p:cNvSpPr txBox="1"/>
          <p:nvPr/>
        </p:nvSpPr>
        <p:spPr>
          <a:xfrm>
            <a:off x="942387" y="1327256"/>
            <a:ext cx="7601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{1, 2, 3, 4, 5, 6, 7, 8, 9, 10} →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문제의 해가 될 수 있는 자료를 선형으로 구성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2D5654-3F60-B14D-9E0E-265BC1B20523}"/>
              </a:ext>
            </a:extLst>
          </p:cNvPr>
          <p:cNvSpPr txBox="1"/>
          <p:nvPr/>
        </p:nvSpPr>
        <p:spPr>
          <a:xfrm>
            <a:off x="942387" y="5379915"/>
            <a:ext cx="102376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마지막으로 탐색결과를 정리하여 최종 해를 구한다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</a:p>
          <a:p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 + 2 + 5 + 10 = 18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8080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21536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Brute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Force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D5D126-4CBB-A2CE-16F8-7A6BDC251DE3}"/>
              </a:ext>
            </a:extLst>
          </p:cNvPr>
          <p:cNvSpPr txBox="1"/>
          <p:nvPr/>
        </p:nvSpPr>
        <p:spPr>
          <a:xfrm>
            <a:off x="942387" y="1327256"/>
            <a:ext cx="7601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위 문제를 알고리즘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슈도코드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으로 표현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7A647C8-1F36-DB08-7355-58C325CE3D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6" y="2136338"/>
            <a:ext cx="4247327" cy="178066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365B993-0395-1CAD-C100-EECB8CA403EE}"/>
              </a:ext>
            </a:extLst>
          </p:cNvPr>
          <p:cNvSpPr txBox="1"/>
          <p:nvPr/>
        </p:nvSpPr>
        <p:spPr>
          <a:xfrm>
            <a:off x="942387" y="4570077"/>
            <a:ext cx="7601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위 방식으로 풀었을 경우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시간 복잡도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(Big O Notation)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?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22021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21536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Brute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Force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C8F49F-96F8-AC81-B618-6C6E062AAADF}"/>
              </a:ext>
            </a:extLst>
          </p:cNvPr>
          <p:cNvSpPr txBox="1"/>
          <p:nvPr/>
        </p:nvSpPr>
        <p:spPr>
          <a:xfrm>
            <a:off x="942387" y="1354481"/>
            <a:ext cx="854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예시 문제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A2AA4F-0151-4C8E-979F-6187AC63FA44}"/>
              </a:ext>
            </a:extLst>
          </p:cNvPr>
          <p:cNvSpPr txBox="1"/>
          <p:nvPr/>
        </p:nvSpPr>
        <p:spPr>
          <a:xfrm>
            <a:off x="942387" y="1725130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10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원과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50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원으로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120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원을 지불할 수 있는 모든 방법의 수와 최소 동전의 개수를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구하시오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84C803-5A2E-02A7-27BA-78138029248F}"/>
              </a:ext>
            </a:extLst>
          </p:cNvPr>
          <p:cNvSpPr txBox="1"/>
          <p:nvPr/>
        </p:nvSpPr>
        <p:spPr>
          <a:xfrm>
            <a:off x="942387" y="2747420"/>
            <a:ext cx="102376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주어진 동전의 종류가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가지이므로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차원 배열 즉 행렬의 형태로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구조화하여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일반적 방법으로 해결할 수 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</a:p>
          <a:p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행을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50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원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열을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10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원으로 생각하고 구조화</a:t>
            </a:r>
          </a:p>
        </p:txBody>
      </p:sp>
      <p:graphicFrame>
        <p:nvGraphicFramePr>
          <p:cNvPr id="11" name="표 11">
            <a:extLst>
              <a:ext uri="{FF2B5EF4-FFF2-40B4-BE49-F238E27FC236}">
                <a16:creationId xmlns:a16="http://schemas.microsoft.com/office/drawing/2014/main" id="{62B5F404-E363-1EE8-40EB-F8DB4E4B45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2182385"/>
              </p:ext>
            </p:extLst>
          </p:nvPr>
        </p:nvGraphicFramePr>
        <p:xfrm>
          <a:off x="2032000" y="4323708"/>
          <a:ext cx="8128000" cy="185420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421616532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87976736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44738370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80834203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2217987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0</a:t>
                      </a:r>
                      <a:endParaRPr lang="ko-KR" altLang="en-US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10</a:t>
                      </a:r>
                      <a:endParaRPr lang="ko-KR" altLang="en-US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20</a:t>
                      </a:r>
                      <a:endParaRPr lang="ko-KR" altLang="en-US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…</a:t>
                      </a:r>
                      <a:endParaRPr lang="ko-KR" altLang="en-US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120</a:t>
                      </a:r>
                      <a:endParaRPr lang="ko-KR" altLang="en-US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565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50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60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…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120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94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100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110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120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1896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150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7989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…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0941467"/>
                  </a:ext>
                </a:extLst>
              </a:tr>
            </a:tbl>
          </a:graphicData>
        </a:graphic>
      </p:graphicFrame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BDFA9D34-BB1B-D327-8FDD-DD54A7364EE0}"/>
              </a:ext>
            </a:extLst>
          </p:cNvPr>
          <p:cNvCxnSpPr>
            <a:cxnSpLocks/>
          </p:cNvCxnSpPr>
          <p:nvPr/>
        </p:nvCxnSpPr>
        <p:spPr>
          <a:xfrm>
            <a:off x="1716056" y="4055996"/>
            <a:ext cx="5710888" cy="0"/>
          </a:xfrm>
          <a:prstGeom prst="straightConnector1">
            <a:avLst/>
          </a:prstGeom>
          <a:ln w="19050">
            <a:solidFill>
              <a:srgbClr val="40404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3515078-2586-0276-89C4-9A779AC0491B}"/>
              </a:ext>
            </a:extLst>
          </p:cNvPr>
          <p:cNvSpPr txBox="1"/>
          <p:nvPr/>
        </p:nvSpPr>
        <p:spPr>
          <a:xfrm>
            <a:off x="4378103" y="3753795"/>
            <a:ext cx="509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10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5A198F4-6BE2-1BDE-E2E0-82E6083D7AE1}"/>
              </a:ext>
            </a:extLst>
          </p:cNvPr>
          <p:cNvCxnSpPr>
            <a:cxnSpLocks/>
          </p:cNvCxnSpPr>
          <p:nvPr/>
        </p:nvCxnSpPr>
        <p:spPr>
          <a:xfrm>
            <a:off x="1716056" y="4055996"/>
            <a:ext cx="0" cy="2486206"/>
          </a:xfrm>
          <a:prstGeom prst="straightConnector1">
            <a:avLst/>
          </a:prstGeom>
          <a:ln w="19050">
            <a:solidFill>
              <a:srgbClr val="40404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61D7C4B-4770-465E-D17C-F72D0FFFECEF}"/>
              </a:ext>
            </a:extLst>
          </p:cNvPr>
          <p:cNvSpPr txBox="1"/>
          <p:nvPr/>
        </p:nvSpPr>
        <p:spPr>
          <a:xfrm>
            <a:off x="1153856" y="5066142"/>
            <a:ext cx="509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50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875369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21536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Brute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Force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aphicFrame>
        <p:nvGraphicFramePr>
          <p:cNvPr id="11" name="표 11">
            <a:extLst>
              <a:ext uri="{FF2B5EF4-FFF2-40B4-BE49-F238E27FC236}">
                <a16:creationId xmlns:a16="http://schemas.microsoft.com/office/drawing/2014/main" id="{62B5F404-E363-1EE8-40EB-F8DB4E4B45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4367487"/>
              </p:ext>
            </p:extLst>
          </p:nvPr>
        </p:nvGraphicFramePr>
        <p:xfrm>
          <a:off x="2032000" y="1005473"/>
          <a:ext cx="8128000" cy="185420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421616532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87976736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44738370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80834203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2217987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0</a:t>
                      </a:r>
                      <a:endParaRPr lang="ko-KR" altLang="en-US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10</a:t>
                      </a:r>
                      <a:endParaRPr lang="ko-KR" altLang="en-US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20</a:t>
                      </a:r>
                      <a:endParaRPr lang="ko-KR" altLang="en-US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…</a:t>
                      </a:r>
                      <a:endParaRPr lang="ko-KR" altLang="en-US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120</a:t>
                      </a:r>
                      <a:endParaRPr lang="ko-KR" altLang="en-US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565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50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60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…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120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94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100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110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120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1896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150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7989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…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0941467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739576FE-5C5C-C0F2-6496-8140837884E5}"/>
              </a:ext>
            </a:extLst>
          </p:cNvPr>
          <p:cNvSpPr txBox="1"/>
          <p:nvPr/>
        </p:nvSpPr>
        <p:spPr>
          <a:xfrm>
            <a:off x="942387" y="3074998"/>
            <a:ext cx="102376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위 행렬에서 행렬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(0, 0)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은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50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원 동전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0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10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원 동전은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0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개를 지불하는 방법으로 생각할 수 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</a:p>
          <a:p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따라서 행렬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(1, 7)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은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50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원 동전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10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원 동전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7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개로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120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원을 지불하는 방법이 된다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072541-F485-D1CA-A0A9-4A01ED5DBEF3}"/>
              </a:ext>
            </a:extLst>
          </p:cNvPr>
          <p:cNvSpPr txBox="1"/>
          <p:nvPr/>
        </p:nvSpPr>
        <p:spPr>
          <a:xfrm>
            <a:off x="942387" y="4289068"/>
            <a:ext cx="102376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구조화하고 행렬을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차원으로 탐색하여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120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을 이루는 모든 경우의 수를 조사하여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구한 값들 중 행의 값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+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열의 값의 합의 최소값을 찾으면 최소 동전의 수가 된다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9CC7F6-6A1D-A6A8-DF10-0F38B30C419E}"/>
              </a:ext>
            </a:extLst>
          </p:cNvPr>
          <p:cNvSpPr txBox="1"/>
          <p:nvPr/>
        </p:nvSpPr>
        <p:spPr>
          <a:xfrm>
            <a:off x="942387" y="5324164"/>
            <a:ext cx="102376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위 행렬을 탐색해 보면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120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원을 지불할 수 있는 경우의 수는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(0, 12), (1, 7), (2, 2)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3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가지이며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이들의 사용한 동전의 수는 각 행과 열의 합이다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따라서 사용한 최소 동전의 수는 이 값들 중 최소값이므로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4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827383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21536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Brute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Force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D5D126-4CBB-A2CE-16F8-7A6BDC251DE3}"/>
              </a:ext>
            </a:extLst>
          </p:cNvPr>
          <p:cNvSpPr txBox="1"/>
          <p:nvPr/>
        </p:nvSpPr>
        <p:spPr>
          <a:xfrm>
            <a:off x="942387" y="1327256"/>
            <a:ext cx="7601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위 문제를 알고리즘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슈도코드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으로 표현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65B993-0395-1CAD-C100-EECB8CA403EE}"/>
              </a:ext>
            </a:extLst>
          </p:cNvPr>
          <p:cNvSpPr txBox="1"/>
          <p:nvPr/>
        </p:nvSpPr>
        <p:spPr>
          <a:xfrm>
            <a:off x="942387" y="5212944"/>
            <a:ext cx="7601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위 방식으로 풀었을 경우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시간 복잡도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(Big O Notation)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?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3BBFFD9-5250-A56E-9C26-12C6932E20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6" y="1884308"/>
            <a:ext cx="6127717" cy="2833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8846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2245</TotalTime>
  <Words>1507</Words>
  <Application>Microsoft Office PowerPoint</Application>
  <PresentationFormat>와이드스크린</PresentationFormat>
  <Paragraphs>200</Paragraphs>
  <Slides>33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9" baseType="lpstr">
      <vt:lpstr>나눔스퀘어 Bold</vt:lpstr>
      <vt:lpstr>나눔스퀘어 ExtraBold</vt:lpstr>
      <vt:lpstr>나눔스퀘어 Light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전재호</dc:creator>
  <cp:lastModifiedBy>전재호</cp:lastModifiedBy>
  <cp:revision>810</cp:revision>
  <dcterms:created xsi:type="dcterms:W3CDTF">2022-07-13T16:55:45Z</dcterms:created>
  <dcterms:modified xsi:type="dcterms:W3CDTF">2022-08-25T06:58:08Z</dcterms:modified>
</cp:coreProperties>
</file>