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282" r:id="rId9"/>
    <p:sldId id="283" r:id="rId10"/>
    <p:sldId id="277" r:id="rId11"/>
    <p:sldId id="278" r:id="rId12"/>
    <p:sldId id="323" r:id="rId13"/>
    <p:sldId id="324" r:id="rId14"/>
    <p:sldId id="327" r:id="rId15"/>
    <p:sldId id="328" r:id="rId16"/>
    <p:sldId id="280" r:id="rId17"/>
    <p:sldId id="281" r:id="rId18"/>
    <p:sldId id="329" r:id="rId19"/>
    <p:sldId id="330" r:id="rId20"/>
    <p:sldId id="331" r:id="rId21"/>
    <p:sldId id="303" r:id="rId22"/>
    <p:sldId id="332" r:id="rId23"/>
    <p:sldId id="284" r:id="rId24"/>
    <p:sldId id="333" r:id="rId25"/>
    <p:sldId id="334" r:id="rId26"/>
    <p:sldId id="335" r:id="rId27"/>
    <p:sldId id="287" r:id="rId28"/>
    <p:sldId id="316" r:id="rId29"/>
    <p:sldId id="288" r:id="rId30"/>
    <p:sldId id="304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92951-CE96-46D4-DB40-FCB4ED0997A4}"/>
              </a:ext>
            </a:extLst>
          </p:cNvPr>
          <p:cNvSpPr txBox="1"/>
          <p:nvPr/>
        </p:nvSpPr>
        <p:spPr>
          <a:xfrm>
            <a:off x="331694" y="177505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24D7D-EFCE-251F-1346-DBEB8DE3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6637"/>
            <a:ext cx="10840825" cy="57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807B7E-C360-F76C-0439-EE24526A4473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앞의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“2750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수 정렬하기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문제와 입력 크기인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빼고 완전히 동일한 문제입니다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807B7E-C360-F76C-0439-EE24526A4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8553305" cy="369332"/>
              </a:xfrm>
              <a:prstGeom prst="rect">
                <a:avLst/>
              </a:prstGeom>
              <a:blipFill>
                <a:blip r:embed="rId2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6C34C5E-E5F9-69ED-D513-D040F616EDA9}"/>
              </a:ext>
            </a:extLst>
          </p:cNvPr>
          <p:cNvSpPr txBox="1"/>
          <p:nvPr/>
        </p:nvSpPr>
        <p:spPr>
          <a:xfrm>
            <a:off x="331694" y="177505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F0650-5B7C-F4DB-0E05-BC27D1D63F65}"/>
                  </a:ext>
                </a:extLst>
              </p:cNvPr>
              <p:cNvSpPr txBox="1"/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입력의 크기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최대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1,000,000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F0650-5B7C-F4DB-0E05-BC27D1D6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blipFill>
                <a:blip r:embed="rId3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DC720-A31C-8EBF-290F-AC461AFA9BF1}"/>
                  </a:ext>
                </a:extLst>
              </p:cNvPr>
              <p:cNvSpPr txBox="1"/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(Bubble / Insertion / Selection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DC720-A31C-8EBF-290F-AC461AFA9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B5F236-4A78-3549-6E47-66EDE429BC81}"/>
                  </a:ext>
                </a:extLst>
              </p:cNvPr>
              <p:cNvSpPr txBox="1"/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1,000,000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=1,000,000,000,000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B5F236-4A78-3549-6E47-66EDE429B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blipFill>
                <a:blip r:embed="rId5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37689-0775-B120-2F26-0F6E39F047D4}"/>
                  </a:ext>
                </a:extLst>
              </p:cNvPr>
              <p:cNvSpPr txBox="1"/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1,000,000,000,000 &gt; 200,000,000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억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× 2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이기 때문에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내에 해결할 수 없을 것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37689-0775-B120-2F26-0F6E39F0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51241-18BC-563B-00B4-A6BFD702BB09}"/>
                  </a:ext>
                </a:extLst>
              </p:cNvPr>
              <p:cNvSpPr txBox="1"/>
              <p:nvPr/>
            </p:nvSpPr>
            <p:spPr>
              <a:xfrm>
                <a:off x="942387" y="370346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내장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Quick / Merge / Heap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51241-18BC-563B-00B4-A6BFD702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3465"/>
                <a:ext cx="10237694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27818-616B-93EE-7B1C-050626896035}"/>
                  </a:ext>
                </a:extLst>
              </p:cNvPr>
              <p:cNvSpPr txBox="1"/>
              <p:nvPr/>
            </p:nvSpPr>
            <p:spPr>
              <a:xfrm>
                <a:off x="942387" y="406772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6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27818-616B-93EE-7B1C-05062689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067728"/>
                <a:ext cx="10237694" cy="369332"/>
              </a:xfrm>
              <a:prstGeom prst="rect">
                <a:avLst/>
              </a:prstGeom>
              <a:blipFill>
                <a:blip r:embed="rId8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7AB4EC-B388-1A94-8F63-764283A76243}"/>
                  </a:ext>
                </a:extLst>
              </p:cNvPr>
              <p:cNvSpPr txBox="1"/>
              <p:nvPr/>
            </p:nvSpPr>
            <p:spPr>
              <a:xfrm>
                <a:off x="942387" y="443706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6,000,000 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200,000,000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이기 때문에 시간 내에 해결할 수 있을 것으로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7AB4EC-B388-1A94-8F63-764283A7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437060"/>
                <a:ext cx="10237694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4B4A344C-445A-F99F-599F-8996C42F81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387" y="5071069"/>
            <a:ext cx="7662992" cy="119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1AABF-DAA2-35C1-1EEC-F4510F6168A5}"/>
              </a:ext>
            </a:extLst>
          </p:cNvPr>
          <p:cNvSpPr txBox="1"/>
          <p:nvPr/>
        </p:nvSpPr>
        <p:spPr>
          <a:xfrm>
            <a:off x="7578857" y="3272388"/>
            <a:ext cx="6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686F41-ABE2-1148-4C1E-BC37DE8BF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8178" y="3309648"/>
            <a:ext cx="6382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79F515-CF83-D84E-0479-BDBB211233A4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452538-A597-79E1-9275-7A3209BD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790"/>
            <a:ext cx="6125667" cy="3113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DE59C-E43B-DC9C-B9ED-07BD463C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180758"/>
            <a:ext cx="1308570" cy="959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BD7406-CE2F-38B3-6F40-0467EE11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06" y="4180758"/>
            <a:ext cx="1308570" cy="957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08C611-1C24-55AA-6DF1-4E1980E31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162" y="4180758"/>
            <a:ext cx="1344830" cy="1014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5F1C80-7B55-1418-0A0A-AE839FEF7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826" y="4180758"/>
            <a:ext cx="1376106" cy="10143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09E1E79-C29D-96BB-5B69-8B381340E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94" y="5430519"/>
            <a:ext cx="1308570" cy="9293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727D04-12D8-E870-5C5F-FBCC6A840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406" y="5430519"/>
            <a:ext cx="1242025" cy="9226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0B311-431F-09AC-2681-A0DB9009A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162" y="5432546"/>
            <a:ext cx="1267149" cy="9273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885BC2E-2B05-3CCC-7C7A-1EAA7B855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826" y="5430519"/>
            <a:ext cx="1308571" cy="9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되는 수들이 붙어있으므로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받는게 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 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 받아서 내림차순 정렬을 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26097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strcmp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 비교 함수를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EAA8E4-AFB6-DF62-074F-046A2382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267337"/>
            <a:ext cx="9295307" cy="18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83413-B793-6FA7-CB7B-B14B9F0D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36210"/>
            <a:ext cx="4887320" cy="69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 정렬된 리스트 형태로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str.join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이용해 리스트를 문자열로 합칠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String.split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내림차순으로 정렬하여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원소들을 출력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14F27-6CAA-5B86-7EE5-1046C7E4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84283"/>
            <a:ext cx="6943850" cy="22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F23CA-1584-EA9A-C387-4EC16C7AD051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F4F51-F6F1-9B1C-C012-D1F3DE87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4282"/>
            <a:ext cx="11048214" cy="5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기준을 구현해 정렬을 커스터마이징 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84526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기준으로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struct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선언으로 서로 연관된 변수들을 묶어 하나의 타입으로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C8A113-FAFB-4F19-4122-4764606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14599"/>
            <a:ext cx="4440318" cy="45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사용할 줄 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 함수만 구현되면 크게 어려운 것은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00C2C-5591-0F77-734E-E77A90D2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9551376" cy="28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4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마찬가지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&lt;utility&gt;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헤더파일에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방금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구현한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개의 변수를 가지는 구조체와 유사합니다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4BD0A9-4737-1892-0474-B603157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00977"/>
            <a:ext cx="7344108" cy="4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안에 리스트로 좌표 형식을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함수에 정렬 기준을 람다 함수로 넣어줍니다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4D233B-0362-C4FA-937D-BFED01FD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06456"/>
            <a:ext cx="5071914" cy="2085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FA2D8-782C-01AE-2E80-F9CC6B9BF9FC}"/>
              </a:ext>
            </a:extLst>
          </p:cNvPr>
          <p:cNvSpPr txBox="1"/>
          <p:nvPr/>
        </p:nvSpPr>
        <p:spPr>
          <a:xfrm>
            <a:off x="942387" y="4176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주의할 점은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자체가 굉장히 느린 언어입니다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자체가 굉장히 느린 편이라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2DCDE-A5A4-F17F-6F1D-1095F9624922}"/>
              </a:ext>
            </a:extLst>
          </p:cNvPr>
          <p:cNvSpPr txBox="1"/>
          <p:nvPr/>
        </p:nvSpPr>
        <p:spPr>
          <a:xfrm>
            <a:off x="942387" y="4545694"/>
            <a:ext cx="110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저렇게 제출해도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날 수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Pypy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제출하거나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한꺼번에 받는 방식으로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D7503E-8277-1DEA-00FA-21063E6E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2" y="4951545"/>
            <a:ext cx="10427323" cy="17821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08FEC4-96EB-5BDB-EAE1-93DF9E13D613}"/>
              </a:ext>
            </a:extLst>
          </p:cNvPr>
          <p:cNvSpPr/>
          <p:nvPr/>
        </p:nvSpPr>
        <p:spPr>
          <a:xfrm>
            <a:off x="941402" y="5297864"/>
            <a:ext cx="10427323" cy="744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615EA-0A17-E5AC-181C-45A0E0F1A703}"/>
              </a:ext>
            </a:extLst>
          </p:cNvPr>
          <p:cNvSpPr txBox="1"/>
          <p:nvPr/>
        </p:nvSpPr>
        <p:spPr>
          <a:xfrm>
            <a:off x="4515146" y="5485556"/>
            <a:ext cx="14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코드임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7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정렬은 왜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 출력하기 위해서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22546-2ABF-06F7-1709-A797CE5B32C1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틀린 말은 아니지만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 개인적인 생각으론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(Searching)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하기 위해서 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CCEAC-D913-D83A-3755-41A6568284C8}"/>
              </a:ext>
            </a:extLst>
          </p:cNvPr>
          <p:cNvSpPr txBox="1"/>
          <p:nvPr/>
        </p:nvSpPr>
        <p:spPr>
          <a:xfrm>
            <a:off x="942387" y="2373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그림과 같이 원소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아무런 자연수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가진 배열이 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475E535-C38A-3106-29A8-75857D4F4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22754"/>
              </p:ext>
            </p:extLst>
          </p:nvPr>
        </p:nvGraphicFramePr>
        <p:xfrm>
          <a:off x="942387" y="2904956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62296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315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1392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9317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6126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18342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03584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37460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7472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방법은 운이 좋으면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번에도 찾겠지만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운이 없으면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 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번을 다 찾아봐야 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A3825-C5B8-02BD-D650-1ED9146F877E}"/>
              </a:ext>
            </a:extLst>
          </p:cNvPr>
          <p:cNvSpPr txBox="1"/>
          <p:nvPr/>
        </p:nvSpPr>
        <p:spPr>
          <a:xfrm>
            <a:off x="942387" y="41153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Brute Force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그냥 앞에서부터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뒤에서부터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하나씩 일일이 찾아보는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4488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방법이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순차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(Sequential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/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 소모됩니다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F87A4CEA-B3DF-DC69-BDB4-DCADDA25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8207"/>
              </p:ext>
            </p:extLst>
          </p:nvPr>
        </p:nvGraphicFramePr>
        <p:xfrm>
          <a:off x="942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C42A20D2-5F59-240E-FE35-A2334CEA2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0161"/>
              </p:ext>
            </p:extLst>
          </p:nvPr>
        </p:nvGraphicFramePr>
        <p:xfrm>
          <a:off x="5006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가정을 조금 추가해보겠습니다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좀 전의 배열이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되어있다고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29833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1862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/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정렬이 되어 있다면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만에 수를 찾을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33447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탐색하는 수 들의 범위를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반절씩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줄여가면서 탐색할 수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0E2-4A5C-B104-3EFF-4154D3F8DBB0}"/>
              </a:ext>
            </a:extLst>
          </p:cNvPr>
          <p:cNvSpPr txBox="1"/>
          <p:nvPr/>
        </p:nvSpPr>
        <p:spPr>
          <a:xfrm>
            <a:off x="942387" y="55555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반복하여 범위를 좁혀가며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찾는 방식이 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(Binary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D1FA9678-6C67-BF61-8740-799B750B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6" y="1637487"/>
            <a:ext cx="3298890" cy="13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8DD8C-A054-19A1-4F90-A812216B9B25}"/>
              </a:ext>
            </a:extLst>
          </p:cNvPr>
          <p:cNvSpPr txBox="1"/>
          <p:nvPr/>
        </p:nvSpPr>
        <p:spPr>
          <a:xfrm>
            <a:off x="942387" y="44475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가운데를 비교해봐서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4C2A3-0DEC-7886-2DBF-9D06B60C2D8B}"/>
              </a:ext>
            </a:extLst>
          </p:cNvPr>
          <p:cNvSpPr txBox="1"/>
          <p:nvPr/>
        </p:nvSpPr>
        <p:spPr>
          <a:xfrm>
            <a:off x="942387" y="48168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56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/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보다 빠른 것은 알겠습니다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519A38-439D-2B5B-75DF-590D95C75FA8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정렬되어 있지 않은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정렬을 하고 이진 탐색을 통해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9DEB4-92EC-099C-A1A2-5F16C4A3AB5B}"/>
              </a:ext>
            </a:extLst>
          </p:cNvPr>
          <p:cNvSpPr txBox="1"/>
          <p:nvPr/>
        </p:nvSpPr>
        <p:spPr>
          <a:xfrm>
            <a:off x="942387" y="18129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순차 탐색을 통해서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C1E2A-5E8B-9374-4FB2-9976572CC222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이진탐색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6CD16-7CB6-E15D-46A4-64BC82AA86EC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탐색 함수를 직접 구현해 사용하는 것은 굉장히 비효율적입니다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58E0C-DA7F-3C13-D12F-10E7910EE4A9}"/>
              </a:ext>
            </a:extLst>
          </p:cNvPr>
          <p:cNvSpPr txBox="1"/>
          <p:nvPr/>
        </p:nvSpPr>
        <p:spPr>
          <a:xfrm>
            <a:off x="942387" y="181506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언어별 내장 이진탐색 함수를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305966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14884E-7978-B57E-3B28-A1B0B558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94453"/>
            <a:ext cx="10237694" cy="158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52297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탐색에 성공할 경우 그 값의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56101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실패할 경우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NULL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0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32443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값을 찾을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36247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찾지 못할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들어갈 자리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-1 – 1)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lower_bound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3CF80A-531D-10F9-FB64-C6A4C1D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80610"/>
            <a:ext cx="6818392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bisect.bisect_left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45624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bisect.bisect_left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있는지 탐색하여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49338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들어갈 자리를 찾습니다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1B2D1C-DEF5-725B-606F-8A602E8C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876522" cy="30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D56C40-050C-65E7-8922-423F859399A4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15A06E-91A0-3F24-C1EE-9EA781E6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420"/>
            <a:ext cx="10963373" cy="55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문제에서 순차 탐색으로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X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찾을 때는 탐색 한 번당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blipFill>
                <a:blip r:embed="rId2"/>
                <a:stretch>
                  <a:fillRect l="-554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06C7FE-FA39-30B6-5E05-9FBB3B4C69FE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헌데 문제의 쿼리는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주어진다고 했으므로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blipFill>
                <a:blip r:embed="rId3"/>
                <a:stretch>
                  <a:fillRect l="-554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/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크기 제한을 봤을 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풀 수 없어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/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탐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색을 여러 번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해야하니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탐색의 비용을 줄이기 위해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→ 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바꿔봅니다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blipFill>
                <a:blip r:embed="rId5"/>
                <a:stretch>
                  <a:fillRect l="-16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E973492-3410-DBD3-1C9C-F2621D6D6E08}"/>
              </a:ext>
            </a:extLst>
          </p:cNvPr>
          <p:cNvSpPr txBox="1"/>
          <p:nvPr/>
        </p:nvSpPr>
        <p:spPr>
          <a:xfrm>
            <a:off x="942387" y="3048176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그러기 위해선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정렬되어 있어야 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정렬은 어차피 처음에 한 번만 하면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19EDB-0B09-6589-52AC-E5D7F18E1FAE}"/>
              </a:ext>
            </a:extLst>
          </p:cNvPr>
          <p:cNvSpPr txBox="1"/>
          <p:nvPr/>
        </p:nvSpPr>
        <p:spPr>
          <a:xfrm>
            <a:off x="942387" y="3417508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정렬하는 비용은 시간 복잡도에 큰 영향을 미치지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/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하므로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쿼리의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시간 안에 해결할 수 있겠네요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blipFill>
                <a:blip r:embed="rId6"/>
                <a:stretch>
                  <a:fillRect l="-554" t="-6557" r="-6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5502C35-8ACF-992B-8EC5-87C815ABE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25" y="4353343"/>
            <a:ext cx="7851550" cy="21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DD82D2-1A63-7327-3944-E9BC6D48A73A}"/>
              </a:ext>
            </a:extLst>
          </p:cNvPr>
          <p:cNvSpPr txBox="1"/>
          <p:nvPr/>
        </p:nvSpPr>
        <p:spPr>
          <a:xfrm>
            <a:off x="331694" y="177505"/>
            <a:ext cx="543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10815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09F23-4E69-8C85-AEDB-87F16CFE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395"/>
            <a:ext cx="10237694" cy="57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04D2-AE64-D9B6-DBA7-1B7479DA0B29}"/>
              </a:ext>
            </a:extLst>
          </p:cNvPr>
          <p:cNvSpPr txBox="1"/>
          <p:nvPr/>
        </p:nvSpPr>
        <p:spPr>
          <a:xfrm>
            <a:off x="942387" y="172136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말고도 훨씬 더 많이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것들 몇 가지만 살펴봅니다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8">
                <a:extLst>
                  <a:ext uri="{FF2B5EF4-FFF2-40B4-BE49-F238E27FC236}">
                    <a16:creationId xmlns:a16="http://schemas.microsoft.com/office/drawing/2014/main" id="{F59EC7BE-1575-218F-03B7-B092FBDB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836403"/>
                  </p:ext>
                </p:extLst>
              </p:nvPr>
            </p:nvGraphicFramePr>
            <p:xfrm>
              <a:off x="1054847" y="2542444"/>
              <a:ext cx="8127999" cy="33274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255821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756837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30735463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정렬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시간 복잡도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404154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일반적인 경우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최악의 경우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5894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Bubble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421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Insertion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841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Selection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67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Merge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303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Quick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05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Heap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40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Counting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108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8">
                <a:extLst>
                  <a:ext uri="{FF2B5EF4-FFF2-40B4-BE49-F238E27FC236}">
                    <a16:creationId xmlns:a16="http://schemas.microsoft.com/office/drawing/2014/main" id="{F59EC7BE-1575-218F-03B7-B092FBDB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836403"/>
                  </p:ext>
                </p:extLst>
              </p:nvPr>
            </p:nvGraphicFramePr>
            <p:xfrm>
              <a:off x="1054847" y="2542444"/>
              <a:ext cx="8127999" cy="33274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255821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756837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30735463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정렬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시간 복잡도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40415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일반적인 경우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최악의 경우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5894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Bubble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03279" r="-10090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203279" r="-674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421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Insertion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3279" r="-10090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303279" r="-674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841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Selection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03279" r="-1009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403279" r="-67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67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Merge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11667" r="-100901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511667" r="-674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03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Quick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01639" r="-1009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601639" r="-674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705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Heap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1639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701639" r="-674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040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Counting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01639" r="-10090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801639" r="-674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1080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3165A2-6797-302A-FE07-7AA513BA58E5}"/>
              </a:ext>
            </a:extLst>
          </p:cNvPr>
          <p:cNvSpPr txBox="1"/>
          <p:nvPr/>
        </p:nvSpPr>
        <p:spPr>
          <a:xfrm>
            <a:off x="9784446" y="1959796"/>
            <a:ext cx="2407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알고리즘 학에서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최선의 경우도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살피는게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보통이지만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때는 저격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데이터가 있는 경우가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빈번해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최선의 경우는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0247-4755-92AD-3A62-A2A96B157F01}"/>
              </a:ext>
            </a:extLst>
          </p:cNvPr>
          <p:cNvSpPr txBox="1"/>
          <p:nvPr/>
        </p:nvSpPr>
        <p:spPr>
          <a:xfrm>
            <a:off x="9784446" y="4589873"/>
            <a:ext cx="240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(stable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여부도 살펴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보는게 좋지만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알고리즘 학이 아닌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배제합니다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“1920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찾기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문제와 사실상 똑같은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657FF-B785-8A82-4F6E-233A280E0097}"/>
              </a:ext>
            </a:extLst>
          </p:cNvPr>
          <p:cNvSpPr txBox="1"/>
          <p:nvPr/>
        </p:nvSpPr>
        <p:spPr>
          <a:xfrm>
            <a:off x="331694" y="177505"/>
            <a:ext cx="543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10815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78604E-EF4B-6F24-8E41-04449455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5" y="1536605"/>
            <a:ext cx="6162630" cy="1657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61EF2E-C575-4444-3455-55F1194A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26" y="3300671"/>
            <a:ext cx="6162630" cy="31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1. 1181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2. 10814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나이순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3. 2776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암기왕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4. 11656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접미사 배열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정렬함수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9526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과제로 여러 정렬 방식에 대한 구현을 내드렸지만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원리를 이해하기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위함이였지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 정렬이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380E3-0BB8-5A4C-F8E2-892E576C7F8B}"/>
              </a:ext>
            </a:extLst>
          </p:cNvPr>
          <p:cNvSpPr txBox="1"/>
          <p:nvPr/>
        </p:nvSpPr>
        <p:spPr>
          <a:xfrm>
            <a:off x="942387" y="23219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필요한 부분에서 직접 정렬 함수를 구현해 사용하는 것은 굉장히 비효율적입니다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90F89-B175-4236-17CE-CAE4FCFB71CD}"/>
              </a:ext>
            </a:extLst>
          </p:cNvPr>
          <p:cNvSpPr txBox="1"/>
          <p:nvPr/>
        </p:nvSpPr>
        <p:spPr>
          <a:xfrm>
            <a:off x="942387" y="269132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 가능성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4F413-AEFC-ACE8-8A11-5CEC6E358147}"/>
              </a:ext>
            </a:extLst>
          </p:cNvPr>
          <p:cNvSpPr txBox="1"/>
          <p:nvPr/>
        </p:nvSpPr>
        <p:spPr>
          <a:xfrm>
            <a:off x="942387" y="342800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언어별 내장 정렬 함수를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72446-6BD0-29C9-2F67-E2184A5ED8EE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/>
              <p:nvPr/>
            </p:nvSpPr>
            <p:spPr>
              <a:xfrm>
                <a:off x="942387" y="3799548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앞의 표에서 보았듯이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정렬은 일반적인 경우에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경우에는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99548"/>
                <a:ext cx="10237694" cy="646331"/>
              </a:xfrm>
              <a:prstGeom prst="rect">
                <a:avLst/>
              </a:prstGeom>
              <a:blipFill>
                <a:blip r:embed="rId2"/>
                <a:stretch>
                  <a:fillRect l="-536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/>
              <p:nvPr/>
            </p:nvSpPr>
            <p:spPr>
              <a:xfrm>
                <a:off x="942387" y="4815434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언어의 내장 정렬 함수는 이러한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 방식을 기본으로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경우를 대비한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(?)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알고리즘을 섞어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안에 동작한다고 보시면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815434"/>
                <a:ext cx="10237694" cy="646331"/>
              </a:xfrm>
              <a:prstGeom prst="rect">
                <a:avLst/>
              </a:prstGeom>
              <a:blipFill>
                <a:blip r:embed="rId3"/>
                <a:stretch>
                  <a:fillRect l="-536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&lt;algorithm&gt;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std::sort()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함수가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380E3-0BB8-5A4C-F8E2-892E576C7F8B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함수는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introsort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알고리즘을 사용하는데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Heap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하이브리드입니다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90F89-B175-4236-17CE-CAE4FCFB71CD}"/>
              </a:ext>
            </a:extLst>
          </p:cNvPr>
          <p:cNvSpPr txBox="1"/>
          <p:nvPr/>
        </p:nvSpPr>
        <p:spPr>
          <a:xfrm>
            <a:off x="942387" y="19957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데이터의 편향가능성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4F413-AEFC-ACE8-8A11-5CEC6E358147}"/>
              </a:ext>
            </a:extLst>
          </p:cNvPr>
          <p:cNvSpPr txBox="1"/>
          <p:nvPr/>
        </p:nvSpPr>
        <p:spPr>
          <a:xfrm>
            <a:off x="942387" y="342800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함수가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72446-6BD0-29C9-2F67-E2184A5ED8EE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/>
              <p:nvPr/>
            </p:nvSpPr>
            <p:spPr>
              <a:xfrm>
                <a:off x="942387" y="379954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Merge Sort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Insertion Sort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적절히 섞어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역시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9954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/>
              <p:nvPr/>
            </p:nvSpPr>
            <p:spPr>
              <a:xfrm>
                <a:off x="942387" y="4854143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언어의 내장 정렬 함수는 이러한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 방식을 기본으로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경우를 대비한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(?)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알고리즘을 섞어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안에 동작한다고 보시면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854143"/>
                <a:ext cx="10237694" cy="646331"/>
              </a:xfrm>
              <a:prstGeom prst="rect">
                <a:avLst/>
              </a:prstGeom>
              <a:blipFill>
                <a:blip r:embed="rId3"/>
                <a:stretch>
                  <a:fillRect l="-536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BC4D7-208D-5760-7026-54750E592E6C}"/>
                  </a:ext>
                </a:extLst>
              </p:cNvPr>
              <p:cNvSpPr txBox="1"/>
              <p:nvPr/>
            </p:nvSpPr>
            <p:spPr>
              <a:xfrm>
                <a:off x="942387" y="2373413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BC4D7-208D-5760-7026-54750E59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373413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/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다음 코드의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blipFill>
                <a:blip r:embed="rId2"/>
                <a:stretch>
                  <a:fillRect l="-72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B58FDB-DA75-2658-C5C7-358CC81277E2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0D0998-937B-EB6F-AF6E-F66E9945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1924037"/>
            <a:ext cx="3950125" cy="388782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0ABFE5-EE89-99B2-ED98-61AB777465BB}"/>
              </a:ext>
            </a:extLst>
          </p:cNvPr>
          <p:cNvCxnSpPr/>
          <p:nvPr/>
        </p:nvCxnSpPr>
        <p:spPr>
          <a:xfrm>
            <a:off x="4970917" y="408089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145D88-6D09-D844-183D-A7F05E1B9A11}"/>
                  </a:ext>
                </a:extLst>
              </p:cNvPr>
              <p:cNvSpPr txBox="1"/>
              <p:nvPr/>
            </p:nvSpPr>
            <p:spPr>
              <a:xfrm>
                <a:off x="6593243" y="389622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(1)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145D88-6D09-D844-183D-A7F05E1B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3896228"/>
                <a:ext cx="628505" cy="369332"/>
              </a:xfrm>
              <a:prstGeom prst="rect">
                <a:avLst/>
              </a:prstGeom>
              <a:blipFill>
                <a:blip r:embed="rId4"/>
                <a:stretch>
                  <a:fillRect r="-873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68C8C6-17A8-6C26-0046-188DB8A15D8E}"/>
              </a:ext>
            </a:extLst>
          </p:cNvPr>
          <p:cNvCxnSpPr/>
          <p:nvPr/>
        </p:nvCxnSpPr>
        <p:spPr>
          <a:xfrm>
            <a:off x="4970917" y="445022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F1896-0406-3C85-E8C9-8716DBD3D23B}"/>
                  </a:ext>
                </a:extLst>
              </p:cNvPr>
              <p:cNvSpPr txBox="1"/>
              <p:nvPr/>
            </p:nvSpPr>
            <p:spPr>
              <a:xfrm>
                <a:off x="6593243" y="4265560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F1896-0406-3C85-E8C9-8716DBD3D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4265560"/>
                <a:ext cx="628505" cy="369332"/>
              </a:xfrm>
              <a:prstGeom prst="rect">
                <a:avLst/>
              </a:prstGeom>
              <a:blipFill>
                <a:blip r:embed="rId5"/>
                <a:stretch>
                  <a:fillRect r="-1553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6C193A-27C2-6DED-0268-0CE5C98263C8}"/>
              </a:ext>
            </a:extLst>
          </p:cNvPr>
          <p:cNvCxnSpPr/>
          <p:nvPr/>
        </p:nvCxnSpPr>
        <p:spPr>
          <a:xfrm>
            <a:off x="4970917" y="500422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7EE40-5663-9BB6-2147-55BEAA788DF3}"/>
                  </a:ext>
                </a:extLst>
              </p:cNvPr>
              <p:cNvSpPr txBox="1"/>
              <p:nvPr/>
            </p:nvSpPr>
            <p:spPr>
              <a:xfrm>
                <a:off x="6593243" y="481955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𝑁𝑙𝑜𝑔𝑁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7EE40-5663-9BB6-2147-55BEAA78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4819558"/>
                <a:ext cx="628505" cy="369332"/>
              </a:xfrm>
              <a:prstGeom prst="rect">
                <a:avLst/>
              </a:prstGeom>
              <a:blipFill>
                <a:blip r:embed="rId6"/>
                <a:stretch>
                  <a:fillRect r="-9514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/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걸리는 정렬을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번하면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이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0283E9-4B17-CED4-ECC3-1B6944E17869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8C98E3-8926-DF0F-4031-3B928A09B6BD}"/>
              </a:ext>
            </a:extLst>
          </p:cNvPr>
          <p:cNvCxnSpPr/>
          <p:nvPr/>
        </p:nvCxnSpPr>
        <p:spPr>
          <a:xfrm>
            <a:off x="6292805" y="265744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87443-8F42-42A5-E3FE-D29694B09F9A}"/>
                  </a:ext>
                </a:extLst>
              </p:cNvPr>
              <p:cNvSpPr txBox="1"/>
              <p:nvPr/>
            </p:nvSpPr>
            <p:spPr>
              <a:xfrm>
                <a:off x="7915131" y="2472780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(1)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87443-8F42-42A5-E3FE-D29694B09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2472780"/>
                <a:ext cx="628505" cy="369332"/>
              </a:xfrm>
              <a:prstGeom prst="rect">
                <a:avLst/>
              </a:prstGeom>
              <a:blipFill>
                <a:blip r:embed="rId3"/>
                <a:stretch>
                  <a:fillRect r="-7692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F5C2F2-AB91-E6C3-CD45-CB9FD481906E}"/>
              </a:ext>
            </a:extLst>
          </p:cNvPr>
          <p:cNvCxnSpPr/>
          <p:nvPr/>
        </p:nvCxnSpPr>
        <p:spPr>
          <a:xfrm>
            <a:off x="6292805" y="302677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19EB28-1E80-B3F5-DEC6-43C6838AD2D5}"/>
                  </a:ext>
                </a:extLst>
              </p:cNvPr>
              <p:cNvSpPr txBox="1"/>
              <p:nvPr/>
            </p:nvSpPr>
            <p:spPr>
              <a:xfrm>
                <a:off x="7915131" y="2842112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19EB28-1E80-B3F5-DEC6-43C6838A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2842112"/>
                <a:ext cx="628505" cy="369332"/>
              </a:xfrm>
              <a:prstGeom prst="rect">
                <a:avLst/>
              </a:prstGeom>
              <a:blipFill>
                <a:blip r:embed="rId4"/>
                <a:stretch>
                  <a:fillRect r="-1442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2975B7-2C36-8AEC-40DF-540FECDAB4FC}"/>
              </a:ext>
            </a:extLst>
          </p:cNvPr>
          <p:cNvCxnSpPr/>
          <p:nvPr/>
        </p:nvCxnSpPr>
        <p:spPr>
          <a:xfrm>
            <a:off x="6607057" y="420055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A5E6-0B05-5B35-E0F8-7446C2297130}"/>
                  </a:ext>
                </a:extLst>
              </p:cNvPr>
              <p:cNvSpPr txBox="1"/>
              <p:nvPr/>
            </p:nvSpPr>
            <p:spPr>
              <a:xfrm>
                <a:off x="8229383" y="401588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𝑁𝑙𝑜𝑔𝑁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A5E6-0B05-5B35-E0F8-7446C229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383" y="4015888"/>
                <a:ext cx="628505" cy="369332"/>
              </a:xfrm>
              <a:prstGeom prst="rect">
                <a:avLst/>
              </a:prstGeom>
              <a:blipFill>
                <a:blip r:embed="rId5"/>
                <a:stretch>
                  <a:fillRect r="-9514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DF3323-11B7-3383-119D-B1285B190310}"/>
                  </a:ext>
                </a:extLst>
              </p:cNvPr>
              <p:cNvSpPr txBox="1"/>
              <p:nvPr/>
            </p:nvSpPr>
            <p:spPr>
              <a:xfrm>
                <a:off x="6569124" y="5346078"/>
                <a:ext cx="3470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×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DF3323-11B7-3383-119D-B1285B1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24" y="5346078"/>
                <a:ext cx="3470422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6F43F57A-1001-68E7-2A9C-389266A8F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387" y="2030909"/>
            <a:ext cx="4723272" cy="243781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D4BDE5-7514-919D-A16C-2B194F4A6A9E}"/>
              </a:ext>
            </a:extLst>
          </p:cNvPr>
          <p:cNvCxnSpPr/>
          <p:nvPr/>
        </p:nvCxnSpPr>
        <p:spPr>
          <a:xfrm>
            <a:off x="6292805" y="3831221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FB492-DD49-98ED-A87C-1FFB40D68937}"/>
                  </a:ext>
                </a:extLst>
              </p:cNvPr>
              <p:cNvSpPr txBox="1"/>
              <p:nvPr/>
            </p:nvSpPr>
            <p:spPr>
              <a:xfrm>
                <a:off x="7915131" y="3646555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FB492-DD49-98ED-A87C-1FFB40D6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3646555"/>
                <a:ext cx="628505" cy="369332"/>
              </a:xfrm>
              <a:prstGeom prst="rect">
                <a:avLst/>
              </a:prstGeom>
              <a:blipFill>
                <a:blip r:embed="rId8"/>
                <a:stretch>
                  <a:fillRect r="-1442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E576E2-83E5-560F-E0E2-B76734A9DF62}"/>
              </a:ext>
            </a:extLst>
          </p:cNvPr>
          <p:cNvSpPr txBox="1"/>
          <p:nvPr/>
        </p:nvSpPr>
        <p:spPr>
          <a:xfrm>
            <a:off x="331694" y="177505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C3A3C7-068A-B799-A696-5CCF4B93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3135"/>
            <a:ext cx="11208470" cy="58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CPU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정도의 연산을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97825-CCEC-6322-30A2-13F29D517588}"/>
              </a:ext>
            </a:extLst>
          </p:cNvPr>
          <p:cNvSpPr txBox="1"/>
          <p:nvPr/>
        </p:nvSpPr>
        <p:spPr>
          <a:xfrm>
            <a:off x="331694" y="177505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30A6D-CD5E-0FFF-B45C-76880B58DEBB}"/>
                  </a:ext>
                </a:extLst>
              </p:cNvPr>
              <p:cNvSpPr txBox="1"/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입력의 크기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최대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1,000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30A6D-CD5E-0FFF-B45C-76880B58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blipFill>
                <a:blip r:embed="rId2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CD4F9-8BB6-E581-71DF-65FD07836BF8}"/>
                  </a:ext>
                </a:extLst>
              </p:cNvPr>
              <p:cNvSpPr txBox="1"/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(Bubble / Insertion / Selection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CD4F9-8BB6-E581-71DF-65FD0783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14C7-D478-E07F-133D-B972072CC195}"/>
                  </a:ext>
                </a:extLst>
              </p:cNvPr>
              <p:cNvSpPr txBox="1"/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1,000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=1,000,000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억 보다 충분히 작기 때문에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14C7-D478-E07F-133D-B972072C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FAA8B-F7B8-BC64-8F6C-917970E56EB4}"/>
                  </a:ext>
                </a:extLst>
              </p:cNvPr>
              <p:cNvSpPr txBox="1"/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문제를 풀기 위한 알고리즘으로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알고리즘들을 선택할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FAA8B-F7B8-BC64-8F6C-917970E5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blipFill>
                <a:blip r:embed="rId5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A44CFB-68BC-F47D-0C1D-2D86E676C54D}"/>
              </a:ext>
            </a:extLst>
          </p:cNvPr>
          <p:cNvSpPr txBox="1"/>
          <p:nvPr/>
        </p:nvSpPr>
        <p:spPr>
          <a:xfrm>
            <a:off x="942387" y="33341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당연히 더 빠른 알고리즘을 사용해도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4041E3-5F49-C0B2-D477-3AAE69B5A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387" y="3849608"/>
            <a:ext cx="7390908" cy="26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1684</Words>
  <Application>Microsoft Office PowerPoint</Application>
  <PresentationFormat>와이드스크린</PresentationFormat>
  <Paragraphs>220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1167</cp:revision>
  <dcterms:created xsi:type="dcterms:W3CDTF">2022-07-13T16:55:45Z</dcterms:created>
  <dcterms:modified xsi:type="dcterms:W3CDTF">2022-08-30T14:38:02Z</dcterms:modified>
</cp:coreProperties>
</file>